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331" r:id="rId4"/>
    <p:sldId id="486" r:id="rId5"/>
    <p:sldId id="381" r:id="rId6"/>
    <p:sldId id="382" r:id="rId7"/>
    <p:sldId id="387" r:id="rId8"/>
    <p:sldId id="384" r:id="rId9"/>
    <p:sldId id="386" r:id="rId10"/>
    <p:sldId id="385" r:id="rId11"/>
    <p:sldId id="383" r:id="rId12"/>
    <p:sldId id="333" r:id="rId13"/>
    <p:sldId id="395" r:id="rId14"/>
    <p:sldId id="332" r:id="rId15"/>
    <p:sldId id="499" r:id="rId16"/>
    <p:sldId id="388" r:id="rId17"/>
    <p:sldId id="403" r:id="rId18"/>
    <p:sldId id="334" r:id="rId19"/>
    <p:sldId id="335" r:id="rId20"/>
    <p:sldId id="424" r:id="rId21"/>
    <p:sldId id="502" r:id="rId22"/>
    <p:sldId id="503" r:id="rId23"/>
    <p:sldId id="510" r:id="rId24"/>
    <p:sldId id="421" r:id="rId25"/>
    <p:sldId id="511" r:id="rId26"/>
    <p:sldId id="512" r:id="rId27"/>
    <p:sldId id="411" r:id="rId28"/>
    <p:sldId id="422" r:id="rId29"/>
    <p:sldId id="423" r:id="rId30"/>
    <p:sldId id="504" r:id="rId31"/>
    <p:sldId id="505" r:id="rId32"/>
    <p:sldId id="506" r:id="rId33"/>
    <p:sldId id="507" r:id="rId34"/>
    <p:sldId id="508" r:id="rId35"/>
    <p:sldId id="509" r:id="rId36"/>
    <p:sldId id="276" r:id="rId37"/>
    <p:sldId id="278" r:id="rId38"/>
    <p:sldId id="501" r:id="rId39"/>
  </p:sldIdLst>
  <p:sldSz cx="9144000" cy="6858000" type="letter"/>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44" autoAdjust="0"/>
    <p:restoredTop sz="86439" autoAdjust="0"/>
  </p:normalViewPr>
  <p:slideViewPr>
    <p:cSldViewPr>
      <p:cViewPr varScale="1">
        <p:scale>
          <a:sx n="110" d="100"/>
          <a:sy n="110" d="100"/>
        </p:scale>
        <p:origin x="1138" y="77"/>
      </p:cViewPr>
      <p:guideLst>
        <p:guide orient="horz" pos="2160"/>
        <p:guide pos="2880"/>
      </p:guideLst>
    </p:cSldViewPr>
  </p:slideViewPr>
  <p:outlineViewPr>
    <p:cViewPr>
      <p:scale>
        <a:sx n="33" d="100"/>
        <a:sy n="33" d="100"/>
      </p:scale>
      <p:origin x="36"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2" d="100"/>
          <a:sy n="102" d="100"/>
        </p:scale>
        <p:origin x="-2104" y="-72"/>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57" tIns="48328" rIns="96657" bIns="48328" rtlCol="0"/>
          <a:lstStyle>
            <a:lvl1pPr algn="l">
              <a:defRPr sz="1300"/>
            </a:lvl1pPr>
          </a:lstStyle>
          <a:p>
            <a:endParaRPr lang="en-US" dirty="0"/>
          </a:p>
        </p:txBody>
      </p:sp>
      <p:sp>
        <p:nvSpPr>
          <p:cNvPr id="3" name="Date Placeholder 2"/>
          <p:cNvSpPr>
            <a:spLocks noGrp="1"/>
          </p:cNvSpPr>
          <p:nvPr>
            <p:ph type="dt" idx="1"/>
          </p:nvPr>
        </p:nvSpPr>
        <p:spPr>
          <a:xfrm>
            <a:off x="5439014" y="0"/>
            <a:ext cx="4160520" cy="365760"/>
          </a:xfrm>
          <a:prstGeom prst="rect">
            <a:avLst/>
          </a:prstGeom>
        </p:spPr>
        <p:txBody>
          <a:bodyPr vert="horz" lIns="96657" tIns="48328" rIns="96657" bIns="48328" rtlCol="0"/>
          <a:lstStyle>
            <a:lvl1pPr algn="r">
              <a:defRPr sz="1300"/>
            </a:lvl1pPr>
          </a:lstStyle>
          <a:p>
            <a:fld id="{D63155A2-FDAF-4A2C-A13E-6F02CC3E927F}" type="datetimeFigureOut">
              <a:rPr lang="en-US" smtClean="0"/>
              <a:t>8/11/2021</a:t>
            </a:fld>
            <a:endParaRPr lang="en-US" dirty="0"/>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6657" tIns="48328" rIns="96657" bIns="48328" rtlCol="0" anchor="ctr"/>
          <a:lstStyle/>
          <a:p>
            <a:endParaRPr lang="en-US" dirty="0"/>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57" tIns="48328" rIns="96657"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7747"/>
            <a:ext cx="4160520" cy="365760"/>
          </a:xfrm>
          <a:prstGeom prst="rect">
            <a:avLst/>
          </a:prstGeom>
        </p:spPr>
        <p:txBody>
          <a:bodyPr vert="horz" lIns="96657" tIns="48328" rIns="96657" bIns="48328" rtlCol="0" anchor="b"/>
          <a:lstStyle>
            <a:lvl1pPr algn="l">
              <a:defRPr sz="1300"/>
            </a:lvl1pPr>
          </a:lstStyle>
          <a:p>
            <a:endParaRPr lang="en-US" dirty="0"/>
          </a:p>
        </p:txBody>
      </p:sp>
      <p:sp>
        <p:nvSpPr>
          <p:cNvPr id="7" name="Slide Number Placeholder 6"/>
          <p:cNvSpPr>
            <a:spLocks noGrp="1"/>
          </p:cNvSpPr>
          <p:nvPr>
            <p:ph type="sldNum" sz="quarter" idx="5"/>
          </p:nvPr>
        </p:nvSpPr>
        <p:spPr>
          <a:xfrm>
            <a:off x="5439014" y="6947747"/>
            <a:ext cx="4160520" cy="365760"/>
          </a:xfrm>
          <a:prstGeom prst="rect">
            <a:avLst/>
          </a:prstGeom>
        </p:spPr>
        <p:txBody>
          <a:bodyPr vert="horz" lIns="96657" tIns="48328" rIns="96657" bIns="48328" rtlCol="0" anchor="b"/>
          <a:lstStyle>
            <a:lvl1pPr algn="r">
              <a:defRPr sz="1300"/>
            </a:lvl1pPr>
          </a:lstStyle>
          <a:p>
            <a:fld id="{76E902EC-82EE-4705-A17B-98FF7E61E1DD}" type="slidenum">
              <a:rPr lang="en-US" smtClean="0"/>
              <a:t>‹#›</a:t>
            </a:fld>
            <a:endParaRPr lang="en-US" dirty="0"/>
          </a:p>
        </p:txBody>
      </p:sp>
    </p:spTree>
    <p:extLst>
      <p:ext uri="{BB962C8B-B14F-4D97-AF65-F5344CB8AC3E}">
        <p14:creationId xmlns:p14="http://schemas.microsoft.com/office/powerpoint/2010/main" val="2938828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a:t>
            </a:fld>
            <a:endParaRPr lang="en-US" dirty="0"/>
          </a:p>
        </p:txBody>
      </p:sp>
    </p:spTree>
    <p:extLst>
      <p:ext uri="{BB962C8B-B14F-4D97-AF65-F5344CB8AC3E}">
        <p14:creationId xmlns:p14="http://schemas.microsoft.com/office/powerpoint/2010/main" val="3074031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10</a:t>
            </a:fld>
            <a:endParaRPr lang="en-US" dirty="0"/>
          </a:p>
        </p:txBody>
      </p:sp>
    </p:spTree>
    <p:extLst>
      <p:ext uri="{BB962C8B-B14F-4D97-AF65-F5344CB8AC3E}">
        <p14:creationId xmlns:p14="http://schemas.microsoft.com/office/powerpoint/2010/main" val="610708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11</a:t>
            </a:fld>
            <a:endParaRPr lang="en-US" dirty="0"/>
          </a:p>
        </p:txBody>
      </p:sp>
    </p:spTree>
    <p:extLst>
      <p:ext uri="{BB962C8B-B14F-4D97-AF65-F5344CB8AC3E}">
        <p14:creationId xmlns:p14="http://schemas.microsoft.com/office/powerpoint/2010/main" val="1398806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12</a:t>
            </a:fld>
            <a:endParaRPr lang="en-US" dirty="0"/>
          </a:p>
        </p:txBody>
      </p:sp>
    </p:spTree>
    <p:extLst>
      <p:ext uri="{BB962C8B-B14F-4D97-AF65-F5344CB8AC3E}">
        <p14:creationId xmlns:p14="http://schemas.microsoft.com/office/powerpoint/2010/main" val="1039055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13</a:t>
            </a:fld>
            <a:endParaRPr lang="en-US" dirty="0"/>
          </a:p>
        </p:txBody>
      </p:sp>
    </p:spTree>
    <p:extLst>
      <p:ext uri="{BB962C8B-B14F-4D97-AF65-F5344CB8AC3E}">
        <p14:creationId xmlns:p14="http://schemas.microsoft.com/office/powerpoint/2010/main" val="3112521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14</a:t>
            </a:fld>
            <a:endParaRPr lang="en-US" dirty="0"/>
          </a:p>
        </p:txBody>
      </p:sp>
    </p:spTree>
    <p:extLst>
      <p:ext uri="{BB962C8B-B14F-4D97-AF65-F5344CB8AC3E}">
        <p14:creationId xmlns:p14="http://schemas.microsoft.com/office/powerpoint/2010/main" val="318256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902EC-82EE-4705-A17B-98FF7E61E1DD}" type="slidenum">
              <a:rPr lang="en-US" smtClean="0"/>
              <a:t>15</a:t>
            </a:fld>
            <a:endParaRPr lang="en-US" dirty="0"/>
          </a:p>
        </p:txBody>
      </p:sp>
    </p:spTree>
    <p:extLst>
      <p:ext uri="{BB962C8B-B14F-4D97-AF65-F5344CB8AC3E}">
        <p14:creationId xmlns:p14="http://schemas.microsoft.com/office/powerpoint/2010/main" val="376470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16</a:t>
            </a:fld>
            <a:endParaRPr lang="en-US" dirty="0"/>
          </a:p>
        </p:txBody>
      </p:sp>
    </p:spTree>
    <p:extLst>
      <p:ext uri="{BB962C8B-B14F-4D97-AF65-F5344CB8AC3E}">
        <p14:creationId xmlns:p14="http://schemas.microsoft.com/office/powerpoint/2010/main" val="360889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17</a:t>
            </a:fld>
            <a:endParaRPr lang="en-US" dirty="0"/>
          </a:p>
        </p:txBody>
      </p:sp>
    </p:spTree>
    <p:extLst>
      <p:ext uri="{BB962C8B-B14F-4D97-AF65-F5344CB8AC3E}">
        <p14:creationId xmlns:p14="http://schemas.microsoft.com/office/powerpoint/2010/main" val="328101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18</a:t>
            </a:fld>
            <a:endParaRPr lang="en-US" dirty="0"/>
          </a:p>
        </p:txBody>
      </p:sp>
    </p:spTree>
    <p:extLst>
      <p:ext uri="{BB962C8B-B14F-4D97-AF65-F5344CB8AC3E}">
        <p14:creationId xmlns:p14="http://schemas.microsoft.com/office/powerpoint/2010/main" val="895005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19</a:t>
            </a:fld>
            <a:endParaRPr lang="en-US" dirty="0"/>
          </a:p>
        </p:txBody>
      </p:sp>
    </p:spTree>
    <p:extLst>
      <p:ext uri="{BB962C8B-B14F-4D97-AF65-F5344CB8AC3E}">
        <p14:creationId xmlns:p14="http://schemas.microsoft.com/office/powerpoint/2010/main" val="2594772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a:t>
            </a:fld>
            <a:endParaRPr lang="en-US" dirty="0"/>
          </a:p>
        </p:txBody>
      </p:sp>
    </p:spTree>
    <p:extLst>
      <p:ext uri="{BB962C8B-B14F-4D97-AF65-F5344CB8AC3E}">
        <p14:creationId xmlns:p14="http://schemas.microsoft.com/office/powerpoint/2010/main" val="3104386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20</a:t>
            </a:fld>
            <a:endParaRPr lang="en-US" dirty="0"/>
          </a:p>
        </p:txBody>
      </p:sp>
    </p:spTree>
    <p:extLst>
      <p:ext uri="{BB962C8B-B14F-4D97-AF65-F5344CB8AC3E}">
        <p14:creationId xmlns:p14="http://schemas.microsoft.com/office/powerpoint/2010/main" val="2854143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21</a:t>
            </a:fld>
            <a:endParaRPr lang="en-US" dirty="0"/>
          </a:p>
        </p:txBody>
      </p:sp>
    </p:spTree>
    <p:extLst>
      <p:ext uri="{BB962C8B-B14F-4D97-AF65-F5344CB8AC3E}">
        <p14:creationId xmlns:p14="http://schemas.microsoft.com/office/powerpoint/2010/main" val="3590410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22</a:t>
            </a:fld>
            <a:endParaRPr lang="en-US" dirty="0"/>
          </a:p>
        </p:txBody>
      </p:sp>
    </p:spTree>
    <p:extLst>
      <p:ext uri="{BB962C8B-B14F-4D97-AF65-F5344CB8AC3E}">
        <p14:creationId xmlns:p14="http://schemas.microsoft.com/office/powerpoint/2010/main" val="1433787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23</a:t>
            </a:fld>
            <a:endParaRPr lang="en-US" dirty="0"/>
          </a:p>
        </p:txBody>
      </p:sp>
    </p:spTree>
    <p:extLst>
      <p:ext uri="{BB962C8B-B14F-4D97-AF65-F5344CB8AC3E}">
        <p14:creationId xmlns:p14="http://schemas.microsoft.com/office/powerpoint/2010/main" val="1910039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24</a:t>
            </a:fld>
            <a:endParaRPr lang="en-US" dirty="0"/>
          </a:p>
        </p:txBody>
      </p:sp>
    </p:spTree>
    <p:extLst>
      <p:ext uri="{BB962C8B-B14F-4D97-AF65-F5344CB8AC3E}">
        <p14:creationId xmlns:p14="http://schemas.microsoft.com/office/powerpoint/2010/main" val="158219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25</a:t>
            </a:fld>
            <a:endParaRPr lang="en-US" dirty="0"/>
          </a:p>
        </p:txBody>
      </p:sp>
    </p:spTree>
    <p:extLst>
      <p:ext uri="{BB962C8B-B14F-4D97-AF65-F5344CB8AC3E}">
        <p14:creationId xmlns:p14="http://schemas.microsoft.com/office/powerpoint/2010/main" val="2036061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26</a:t>
            </a:fld>
            <a:endParaRPr lang="en-US" dirty="0"/>
          </a:p>
        </p:txBody>
      </p:sp>
    </p:spTree>
    <p:extLst>
      <p:ext uri="{BB962C8B-B14F-4D97-AF65-F5344CB8AC3E}">
        <p14:creationId xmlns:p14="http://schemas.microsoft.com/office/powerpoint/2010/main" val="4103829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27</a:t>
            </a:fld>
            <a:endParaRPr lang="en-US"/>
          </a:p>
        </p:txBody>
      </p:sp>
    </p:spTree>
    <p:extLst>
      <p:ext uri="{BB962C8B-B14F-4D97-AF65-F5344CB8AC3E}">
        <p14:creationId xmlns:p14="http://schemas.microsoft.com/office/powerpoint/2010/main" val="679410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28</a:t>
            </a:fld>
            <a:endParaRPr lang="en-US" dirty="0"/>
          </a:p>
        </p:txBody>
      </p:sp>
    </p:spTree>
    <p:extLst>
      <p:ext uri="{BB962C8B-B14F-4D97-AF65-F5344CB8AC3E}">
        <p14:creationId xmlns:p14="http://schemas.microsoft.com/office/powerpoint/2010/main" val="2545190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29</a:t>
            </a:fld>
            <a:endParaRPr lang="en-US" dirty="0"/>
          </a:p>
        </p:txBody>
      </p:sp>
    </p:spTree>
    <p:extLst>
      <p:ext uri="{BB962C8B-B14F-4D97-AF65-F5344CB8AC3E}">
        <p14:creationId xmlns:p14="http://schemas.microsoft.com/office/powerpoint/2010/main" val="226906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a:t>
            </a:fld>
            <a:endParaRPr lang="en-US" dirty="0"/>
          </a:p>
        </p:txBody>
      </p:sp>
    </p:spTree>
    <p:extLst>
      <p:ext uri="{BB962C8B-B14F-4D97-AF65-F5344CB8AC3E}">
        <p14:creationId xmlns:p14="http://schemas.microsoft.com/office/powerpoint/2010/main" val="3569962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30</a:t>
            </a:fld>
            <a:endParaRPr lang="en-US" dirty="0"/>
          </a:p>
        </p:txBody>
      </p:sp>
    </p:spTree>
    <p:extLst>
      <p:ext uri="{BB962C8B-B14F-4D97-AF65-F5344CB8AC3E}">
        <p14:creationId xmlns:p14="http://schemas.microsoft.com/office/powerpoint/2010/main" val="2622093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31</a:t>
            </a:fld>
            <a:endParaRPr lang="en-US" dirty="0"/>
          </a:p>
        </p:txBody>
      </p:sp>
    </p:spTree>
    <p:extLst>
      <p:ext uri="{BB962C8B-B14F-4D97-AF65-F5344CB8AC3E}">
        <p14:creationId xmlns:p14="http://schemas.microsoft.com/office/powerpoint/2010/main" val="288941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32</a:t>
            </a:fld>
            <a:endParaRPr lang="en-US" dirty="0"/>
          </a:p>
        </p:txBody>
      </p:sp>
    </p:spTree>
    <p:extLst>
      <p:ext uri="{BB962C8B-B14F-4D97-AF65-F5344CB8AC3E}">
        <p14:creationId xmlns:p14="http://schemas.microsoft.com/office/powerpoint/2010/main" val="1843734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33</a:t>
            </a:fld>
            <a:endParaRPr lang="en-US" dirty="0"/>
          </a:p>
        </p:txBody>
      </p:sp>
    </p:spTree>
    <p:extLst>
      <p:ext uri="{BB962C8B-B14F-4D97-AF65-F5344CB8AC3E}">
        <p14:creationId xmlns:p14="http://schemas.microsoft.com/office/powerpoint/2010/main" val="320504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34</a:t>
            </a:fld>
            <a:endParaRPr lang="en-US" dirty="0"/>
          </a:p>
        </p:txBody>
      </p:sp>
    </p:spTree>
    <p:extLst>
      <p:ext uri="{BB962C8B-B14F-4D97-AF65-F5344CB8AC3E}">
        <p14:creationId xmlns:p14="http://schemas.microsoft.com/office/powerpoint/2010/main" val="1365736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35</a:t>
            </a:fld>
            <a:endParaRPr lang="en-US" dirty="0"/>
          </a:p>
        </p:txBody>
      </p:sp>
    </p:spTree>
    <p:extLst>
      <p:ext uri="{BB962C8B-B14F-4D97-AF65-F5344CB8AC3E}">
        <p14:creationId xmlns:p14="http://schemas.microsoft.com/office/powerpoint/2010/main" val="200845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36</a:t>
            </a:fld>
            <a:endParaRPr lang="en-US" dirty="0"/>
          </a:p>
        </p:txBody>
      </p:sp>
    </p:spTree>
    <p:extLst>
      <p:ext uri="{BB962C8B-B14F-4D97-AF65-F5344CB8AC3E}">
        <p14:creationId xmlns:p14="http://schemas.microsoft.com/office/powerpoint/2010/main" val="324869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37</a:t>
            </a:fld>
            <a:endParaRPr lang="en-US" dirty="0"/>
          </a:p>
        </p:txBody>
      </p:sp>
    </p:spTree>
    <p:extLst>
      <p:ext uri="{BB962C8B-B14F-4D97-AF65-F5344CB8AC3E}">
        <p14:creationId xmlns:p14="http://schemas.microsoft.com/office/powerpoint/2010/main" val="4064317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38</a:t>
            </a:fld>
            <a:endParaRPr lang="en-US" dirty="0"/>
          </a:p>
        </p:txBody>
      </p:sp>
    </p:spTree>
    <p:extLst>
      <p:ext uri="{BB962C8B-B14F-4D97-AF65-F5344CB8AC3E}">
        <p14:creationId xmlns:p14="http://schemas.microsoft.com/office/powerpoint/2010/main" val="3569392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902EC-82EE-4705-A17B-98FF7E61E1DD}" type="slidenum">
              <a:rPr lang="en-US" smtClean="0"/>
              <a:t>4</a:t>
            </a:fld>
            <a:endParaRPr lang="en-US" dirty="0"/>
          </a:p>
        </p:txBody>
      </p:sp>
    </p:spTree>
    <p:extLst>
      <p:ext uri="{BB962C8B-B14F-4D97-AF65-F5344CB8AC3E}">
        <p14:creationId xmlns:p14="http://schemas.microsoft.com/office/powerpoint/2010/main" val="113003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5</a:t>
            </a:fld>
            <a:endParaRPr lang="en-US" dirty="0"/>
          </a:p>
        </p:txBody>
      </p:sp>
    </p:spTree>
    <p:extLst>
      <p:ext uri="{BB962C8B-B14F-4D97-AF65-F5344CB8AC3E}">
        <p14:creationId xmlns:p14="http://schemas.microsoft.com/office/powerpoint/2010/main" val="2600176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6</a:t>
            </a:fld>
            <a:endParaRPr lang="en-US" dirty="0"/>
          </a:p>
        </p:txBody>
      </p:sp>
    </p:spTree>
    <p:extLst>
      <p:ext uri="{BB962C8B-B14F-4D97-AF65-F5344CB8AC3E}">
        <p14:creationId xmlns:p14="http://schemas.microsoft.com/office/powerpoint/2010/main" val="195872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7</a:t>
            </a:fld>
            <a:endParaRPr lang="en-US" dirty="0"/>
          </a:p>
        </p:txBody>
      </p:sp>
    </p:spTree>
    <p:extLst>
      <p:ext uri="{BB962C8B-B14F-4D97-AF65-F5344CB8AC3E}">
        <p14:creationId xmlns:p14="http://schemas.microsoft.com/office/powerpoint/2010/main" val="83062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8</a:t>
            </a:fld>
            <a:endParaRPr lang="en-US" dirty="0"/>
          </a:p>
        </p:txBody>
      </p:sp>
    </p:spTree>
    <p:extLst>
      <p:ext uri="{BB962C8B-B14F-4D97-AF65-F5344CB8AC3E}">
        <p14:creationId xmlns:p14="http://schemas.microsoft.com/office/powerpoint/2010/main" val="498683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E902EC-82EE-4705-A17B-98FF7E61E1DD}" type="slidenum">
              <a:rPr lang="en-US" smtClean="0"/>
              <a:t>9</a:t>
            </a:fld>
            <a:endParaRPr lang="en-US" dirty="0"/>
          </a:p>
        </p:txBody>
      </p:sp>
    </p:spTree>
    <p:extLst>
      <p:ext uri="{BB962C8B-B14F-4D97-AF65-F5344CB8AC3E}">
        <p14:creationId xmlns:p14="http://schemas.microsoft.com/office/powerpoint/2010/main" val="102051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6F56A4-210E-4FFB-9BB8-955CEEDFBD00}" type="datetime1">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2581375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B4399-EC2F-4CD0-94E9-6056430DD2C5}" type="datetime1">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269578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1A678A-BC6E-42D3-9700-5F566FF50AB8}" type="datetime1">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5830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73E098-B0D6-4528-8DB4-CAB95C104D96}" type="datetime1">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973913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6B0085-4CA9-42E7-A778-9FB3779CCDD4}" type="datetime1">
              <a:rPr lang="en-US" smtClean="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3837592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F92874-4D9B-43A5-8B2D-2E7A8191196F}" type="datetime1">
              <a:rPr lang="en-US" smtClean="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310571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8B9EB3-1F14-4A1C-A21A-B347E2E0786A}" type="datetime1">
              <a:rPr lang="en-US" smtClean="0"/>
              <a:t>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391838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3C320C1-3AC0-49DA-A5C4-A4D07472E43A}" type="datetime1">
              <a:rPr lang="en-US" smtClean="0"/>
              <a:t>8/11/2021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1889476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9B861-8045-4A9F-AAFC-788272D3588D}" type="datetime1">
              <a:rPr lang="en-US" smtClean="0"/>
              <a:t>8/11/2021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66362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02131C-230D-4B0C-8443-81135A099C54}" type="datetime1">
              <a:rPr lang="en-US" smtClean="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28474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12E54-E9BB-48E3-B1F1-E0C42F642024}" type="datetime1">
              <a:rPr lang="en-US" smtClean="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2A3EBC-402E-420D-AB91-61D957FB0344}" type="slidenum">
              <a:rPr lang="en-US" smtClean="0"/>
              <a:t>‹#›</a:t>
            </a:fld>
            <a:endParaRPr lang="en-US" dirty="0"/>
          </a:p>
        </p:txBody>
      </p:sp>
    </p:spTree>
    <p:extLst>
      <p:ext uri="{BB962C8B-B14F-4D97-AF65-F5344CB8AC3E}">
        <p14:creationId xmlns:p14="http://schemas.microsoft.com/office/powerpoint/2010/main" val="1722300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CB842-FD68-4EEF-933B-9FB6FF4F7816}" type="datetime1">
              <a:rPr lang="en-US" smtClean="0"/>
              <a:t>8/11/2021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A3EBC-402E-420D-AB91-61D957FB0344}" type="slidenum">
              <a:rPr lang="en-US" smtClean="0"/>
              <a:t>‹#›</a:t>
            </a:fld>
            <a:endParaRPr lang="en-US" dirty="0"/>
          </a:p>
        </p:txBody>
      </p:sp>
    </p:spTree>
    <p:extLst>
      <p:ext uri="{BB962C8B-B14F-4D97-AF65-F5344CB8AC3E}">
        <p14:creationId xmlns:p14="http://schemas.microsoft.com/office/powerpoint/2010/main" val="61622389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http://www.xisp-inc.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4" y="0"/>
            <a:ext cx="8875059" cy="6858000"/>
          </a:xfrm>
          <a:prstGeom prst="rect">
            <a:avLst/>
          </a:prstGeom>
        </p:spPr>
      </p:pic>
      <p:sp>
        <p:nvSpPr>
          <p:cNvPr id="5" name="TextBox 4"/>
          <p:cNvSpPr txBox="1"/>
          <p:nvPr/>
        </p:nvSpPr>
        <p:spPr>
          <a:xfrm>
            <a:off x="2590800" y="2416810"/>
            <a:ext cx="6553200" cy="954107"/>
          </a:xfrm>
          <a:prstGeom prst="rect">
            <a:avLst/>
          </a:prstGeom>
          <a:noFill/>
        </p:spPr>
        <p:txBody>
          <a:bodyPr wrap="square" rtlCol="0">
            <a:spAutoFit/>
          </a:bodyPr>
          <a:lstStyle/>
          <a:p>
            <a:pPr algn="ctr"/>
            <a:r>
              <a:rPr lang="en-US" sz="1600" dirty="0"/>
              <a:t>Original presentation prepared for Kepler Space Institute</a:t>
            </a:r>
          </a:p>
          <a:p>
            <a:pPr algn="ctr"/>
            <a:r>
              <a:rPr lang="en-US" sz="1600" dirty="0"/>
              <a:t>HFS 501 Human Systems Integration April 15, 2021</a:t>
            </a:r>
          </a:p>
          <a:p>
            <a:pPr algn="ctr"/>
            <a:r>
              <a:rPr lang="en-US" sz="2400" b="1" dirty="0"/>
              <a:t>Current Revision Level V4-0 – July 28, 2021</a:t>
            </a:r>
            <a:endParaRPr lang="en-US" sz="3600" b="1" dirty="0"/>
          </a:p>
        </p:txBody>
      </p:sp>
      <p:sp>
        <p:nvSpPr>
          <p:cNvPr id="6" name="TextBox 5"/>
          <p:cNvSpPr txBox="1"/>
          <p:nvPr/>
        </p:nvSpPr>
        <p:spPr>
          <a:xfrm>
            <a:off x="3657600" y="3986470"/>
            <a:ext cx="5295900" cy="2554545"/>
          </a:xfrm>
          <a:prstGeom prst="rect">
            <a:avLst/>
          </a:prstGeom>
          <a:noFill/>
        </p:spPr>
        <p:txBody>
          <a:bodyPr wrap="square" rtlCol="0">
            <a:spAutoFit/>
          </a:bodyPr>
          <a:lstStyle/>
          <a:p>
            <a:r>
              <a:rPr lang="en-US" sz="2400" b="1" dirty="0"/>
              <a:t>Presenter:    </a:t>
            </a:r>
            <a:r>
              <a:rPr lang="en-US" sz="2000" dirty="0"/>
              <a:t>	</a:t>
            </a:r>
          </a:p>
          <a:p>
            <a:r>
              <a:rPr lang="en-US" sz="2400" dirty="0"/>
              <a:t>Gary Pearce Barnhard,  President &amp; CEO</a:t>
            </a:r>
          </a:p>
          <a:p>
            <a:r>
              <a:rPr lang="en-US" sz="2000" dirty="0"/>
              <a:t>Xtraordinary Innovative Space Partnerships, Inc.</a:t>
            </a:r>
          </a:p>
          <a:p>
            <a:r>
              <a:rPr lang="en-US" sz="2000" dirty="0"/>
              <a:t>(XISP-Inc)</a:t>
            </a:r>
          </a:p>
          <a:p>
            <a:endParaRPr lang="en-US" sz="2000" dirty="0"/>
          </a:p>
          <a:p>
            <a:r>
              <a:rPr lang="en-US" sz="2000" dirty="0"/>
              <a:t>gary.barnhard@xisp-inc.com </a:t>
            </a:r>
          </a:p>
          <a:p>
            <a:r>
              <a:rPr lang="en-US" sz="2000" dirty="0">
                <a:hlinkClick r:id="rId4"/>
              </a:rPr>
              <a:t>www.xisp-inc.com</a:t>
            </a:r>
            <a:endParaRPr lang="en-US" sz="2000" dirty="0"/>
          </a:p>
          <a:p>
            <a:r>
              <a:rPr lang="en-US" sz="1200" dirty="0"/>
              <a:t>© XISP-Inc 2021 All Rights Reserved</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7664" y="5257800"/>
            <a:ext cx="1485900" cy="1198007"/>
          </a:xfrm>
          <a:prstGeom prst="rect">
            <a:avLst/>
          </a:prstGeom>
        </p:spPr>
      </p:pic>
      <p:sp>
        <p:nvSpPr>
          <p:cNvPr id="2" name="Title 1"/>
          <p:cNvSpPr>
            <a:spLocks noGrp="1"/>
          </p:cNvSpPr>
          <p:nvPr>
            <p:ph type="title" idx="4294967295"/>
          </p:nvPr>
        </p:nvSpPr>
        <p:spPr>
          <a:xfrm>
            <a:off x="3048000" y="304800"/>
            <a:ext cx="5905500" cy="1992956"/>
          </a:xfrm>
        </p:spPr>
        <p:txBody>
          <a:bodyPr>
            <a:normAutofit fontScale="90000"/>
          </a:bodyPr>
          <a:lstStyle/>
          <a:p>
            <a:r>
              <a:rPr lang="en-US" sz="3100" b="1" dirty="0"/>
              <a:t>Orchestrating Symbiosis: </a:t>
            </a:r>
            <a:br>
              <a:rPr lang="en-US" sz="3100" b="1" dirty="0"/>
            </a:br>
            <a:r>
              <a:rPr lang="en-US" sz="3100" b="1" dirty="0"/>
              <a:t>Foundational technologies for Human, Robotic, and </a:t>
            </a:r>
            <a:r>
              <a:rPr lang="en-US" sz="3100" b="1" dirty="0" err="1"/>
              <a:t>Autonoma</a:t>
            </a:r>
            <a:r>
              <a:rPr lang="en-US" sz="3100" b="1" dirty="0"/>
              <a:t> Shared Control – Exploring the Framework</a:t>
            </a:r>
          </a:p>
        </p:txBody>
      </p:sp>
      <p:sp>
        <p:nvSpPr>
          <p:cNvPr id="3" name="Slide Number Placeholder 2"/>
          <p:cNvSpPr>
            <a:spLocks noGrp="1"/>
          </p:cNvSpPr>
          <p:nvPr>
            <p:ph type="sldNum" sz="quarter" idx="12"/>
          </p:nvPr>
        </p:nvSpPr>
        <p:spPr/>
        <p:txBody>
          <a:bodyPr/>
          <a:lstStyle/>
          <a:p>
            <a:fld id="{7D2A3EBC-402E-420D-AB91-61D957FB0344}" type="slidenum">
              <a:rPr lang="en-US" smtClean="0"/>
              <a:t>1</a:t>
            </a:fld>
            <a:endParaRPr lang="en-US" dirty="0"/>
          </a:p>
        </p:txBody>
      </p:sp>
    </p:spTree>
    <p:extLst>
      <p:ext uri="{BB962C8B-B14F-4D97-AF65-F5344CB8AC3E}">
        <p14:creationId xmlns:p14="http://schemas.microsoft.com/office/powerpoint/2010/main" val="197390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10</a:t>
            </a:fld>
            <a:endParaRPr lang="en-US" dirty="0">
              <a:solidFill>
                <a:prstClr val="white">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013469"/>
            <a:ext cx="7391400" cy="5543550"/>
          </a:xfrm>
          <a:prstGeom prst="rect">
            <a:avLst/>
          </a:prstGeom>
        </p:spPr>
      </p:pic>
      <p:sp>
        <p:nvSpPr>
          <p:cNvPr id="6" name="TextBox 5"/>
          <p:cNvSpPr txBox="1"/>
          <p:nvPr/>
        </p:nvSpPr>
        <p:spPr>
          <a:xfrm>
            <a:off x="1752600" y="239650"/>
            <a:ext cx="5791200" cy="646331"/>
          </a:xfrm>
          <a:prstGeom prst="rect">
            <a:avLst/>
          </a:prstGeom>
          <a:noFill/>
        </p:spPr>
        <p:txBody>
          <a:bodyPr wrap="square" rtlCol="0">
            <a:spAutoFit/>
          </a:bodyPr>
          <a:lstStyle/>
          <a:p>
            <a:r>
              <a:rPr lang="en-US" sz="3600" b="1" dirty="0">
                <a:solidFill>
                  <a:srgbClr val="00B0F0"/>
                </a:solidFill>
              </a:rPr>
              <a:t>Perhaps even run a starship?</a:t>
            </a:r>
          </a:p>
        </p:txBody>
      </p:sp>
    </p:spTree>
    <p:extLst>
      <p:ext uri="{BB962C8B-B14F-4D97-AF65-F5344CB8AC3E}">
        <p14:creationId xmlns:p14="http://schemas.microsoft.com/office/powerpoint/2010/main" val="4103482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11</a:t>
            </a:fld>
            <a:endParaRPr lang="en-US" dirty="0">
              <a:solidFill>
                <a:prstClr val="white">
                  <a:tint val="75000"/>
                </a:prstClr>
              </a:solidFill>
            </a:endParaRPr>
          </a:p>
        </p:txBody>
      </p:sp>
      <p:pic>
        <p:nvPicPr>
          <p:cNvPr id="3" name="Picture 2"/>
          <p:cNvPicPr>
            <a:picLocks noChangeAspect="1"/>
          </p:cNvPicPr>
          <p:nvPr/>
        </p:nvPicPr>
        <p:blipFill>
          <a:blip r:embed="rId3"/>
          <a:stretch>
            <a:fillRect/>
          </a:stretch>
        </p:blipFill>
        <p:spPr>
          <a:xfrm>
            <a:off x="1295400" y="381000"/>
            <a:ext cx="6553200" cy="6290625"/>
          </a:xfrm>
          <a:prstGeom prst="rect">
            <a:avLst/>
          </a:prstGeom>
        </p:spPr>
      </p:pic>
      <p:sp>
        <p:nvSpPr>
          <p:cNvPr id="5" name="Title 4"/>
          <p:cNvSpPr>
            <a:spLocks noGrp="1"/>
          </p:cNvSpPr>
          <p:nvPr>
            <p:ph type="title" idx="4294967295"/>
          </p:nvPr>
        </p:nvSpPr>
        <p:spPr>
          <a:xfrm>
            <a:off x="1295400" y="685800"/>
            <a:ext cx="7848600" cy="715962"/>
          </a:xfrm>
        </p:spPr>
        <p:txBody>
          <a:bodyPr>
            <a:normAutofit/>
          </a:bodyPr>
          <a:lstStyle/>
          <a:p>
            <a:r>
              <a:rPr lang="en-US" sz="3600" dirty="0">
                <a:solidFill>
                  <a:srgbClr val="00B0F0"/>
                </a:solidFill>
              </a:rPr>
              <a:t>So let’s get real -- do you want to dance?</a:t>
            </a:r>
          </a:p>
        </p:txBody>
      </p:sp>
    </p:spTree>
    <p:extLst>
      <p:ext uri="{BB962C8B-B14F-4D97-AF65-F5344CB8AC3E}">
        <p14:creationId xmlns:p14="http://schemas.microsoft.com/office/powerpoint/2010/main" val="411628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143000"/>
            <a:ext cx="9144000" cy="5324535"/>
          </a:xfrm>
          <a:prstGeom prst="rect">
            <a:avLst/>
          </a:prstGeom>
          <a:noFill/>
        </p:spPr>
        <p:txBody>
          <a:bodyPr wrap="square" rtlCol="0">
            <a:spAutoFit/>
          </a:bodyPr>
          <a:lstStyle/>
          <a:p>
            <a:pPr marL="457200" indent="-457200">
              <a:buFont typeface="Arial" panose="020B0604020202020204" pitchFamily="34" charset="0"/>
              <a:buChar char="•"/>
            </a:pPr>
            <a:r>
              <a:rPr lang="en-US" sz="2000" dirty="0">
                <a:solidFill>
                  <a:prstClr val="white"/>
                </a:solidFill>
              </a:rPr>
              <a:t>The Special Purpose Dexterous Manipulator (SPDM) aka DEXTRE was designed to have an Advanced Vision Unit (AVU)</a:t>
            </a:r>
          </a:p>
          <a:p>
            <a:pPr marL="457200" indent="-457200">
              <a:buFont typeface="Arial" panose="020B0604020202020204" pitchFamily="34" charset="0"/>
              <a:buChar char="•"/>
            </a:pPr>
            <a:r>
              <a:rPr lang="en-US" sz="2000" dirty="0">
                <a:solidFill>
                  <a:prstClr val="white"/>
                </a:solidFill>
              </a:rPr>
              <a:t>The AVU was to provide a near realtime state model of the systems-of-systems that made up the SPDM – effectively an autonomic nervous system</a:t>
            </a:r>
          </a:p>
          <a:p>
            <a:pPr marL="457200" indent="-457200">
              <a:buFont typeface="Arial" panose="020B0604020202020204" pitchFamily="34" charset="0"/>
              <a:buChar char="•"/>
            </a:pPr>
            <a:r>
              <a:rPr lang="en-US" sz="2000" dirty="0">
                <a:solidFill>
                  <a:prstClr val="white"/>
                </a:solidFill>
              </a:rPr>
              <a:t>In addition, it would have the ability to dynamically build up a world model of an assigned task area and it’s intersection with the environment</a:t>
            </a:r>
          </a:p>
          <a:p>
            <a:pPr marL="457200" indent="-457200">
              <a:buFont typeface="Arial" panose="020B0604020202020204" pitchFamily="34" charset="0"/>
              <a:buChar char="•"/>
            </a:pPr>
            <a:r>
              <a:rPr lang="en-US" sz="2000" dirty="0">
                <a:solidFill>
                  <a:prstClr val="white"/>
                </a:solidFill>
              </a:rPr>
              <a:t>The combination of these two capabilities with the appropriate sensors/cameras/tags/targets/interfaces and the as-built documentation of the International Space Station was intended to support a mutable locus of control between full teleoperation and full autonomy</a:t>
            </a:r>
          </a:p>
          <a:p>
            <a:pPr marL="457200" indent="-457200">
              <a:buFont typeface="Arial" panose="020B0604020202020204" pitchFamily="34" charset="0"/>
              <a:buChar char="•"/>
            </a:pPr>
            <a:endParaRPr lang="en-US" sz="2000" dirty="0">
              <a:solidFill>
                <a:prstClr val="white"/>
              </a:solidFill>
            </a:endParaRPr>
          </a:p>
          <a:p>
            <a:pPr lvl="6"/>
            <a:endParaRPr lang="en-US" sz="2400" i="1" dirty="0">
              <a:solidFill>
                <a:srgbClr val="FF0000"/>
              </a:solidFill>
            </a:endParaRPr>
          </a:p>
          <a:p>
            <a:pPr lvl="6"/>
            <a:r>
              <a:rPr lang="en-US" sz="2400" i="1" dirty="0">
                <a:solidFill>
                  <a:srgbClr val="FF0000"/>
                </a:solidFill>
              </a:rPr>
              <a:t>	The AVU was intended to allow the SPDM 	to effectively break dance with an EVA </a:t>
            </a:r>
          </a:p>
          <a:p>
            <a:pPr lvl="6"/>
            <a:r>
              <a:rPr lang="en-US" sz="2400" i="1" dirty="0">
                <a:solidFill>
                  <a:srgbClr val="FF0000"/>
                </a:solidFill>
              </a:rPr>
              <a:t>	astronaut rather making paint drying 	seem like a spectator sport.  </a:t>
            </a: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DEXTRE is missing something?</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12</a:t>
            </a:fld>
            <a:endParaRPr lang="en-US" dirty="0">
              <a:solidFill>
                <a:prstClr val="white">
                  <a:tint val="75000"/>
                </a:prstClr>
              </a:solidFill>
            </a:endParaRPr>
          </a:p>
        </p:txBody>
      </p:sp>
    </p:spTree>
    <p:extLst>
      <p:ext uri="{BB962C8B-B14F-4D97-AF65-F5344CB8AC3E}">
        <p14:creationId xmlns:p14="http://schemas.microsoft.com/office/powerpoint/2010/main" val="44730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143000"/>
            <a:ext cx="9144000" cy="5693866"/>
          </a:xfrm>
          <a:prstGeom prst="rect">
            <a:avLst/>
          </a:prstGeom>
          <a:noFill/>
        </p:spPr>
        <p:txBody>
          <a:bodyPr wrap="square" rtlCol="0">
            <a:spAutoFit/>
          </a:bodyPr>
          <a:lstStyle/>
          <a:p>
            <a:pPr marL="457200" indent="-457200">
              <a:buFont typeface="Arial" panose="020B0604020202020204" pitchFamily="34" charset="0"/>
              <a:buChar char="•"/>
            </a:pPr>
            <a:r>
              <a:rPr lang="en-US" sz="2000" dirty="0">
                <a:solidFill>
                  <a:prstClr val="white"/>
                </a:solidFill>
              </a:rPr>
              <a:t>Alas, it was estimated proximate to 1995 that implementing the AVU as intended would only take 25 times the anticipated available computational capacity of the International Space Station (ISS).</a:t>
            </a:r>
          </a:p>
          <a:p>
            <a:pPr marL="457200" indent="-457200">
              <a:buFont typeface="Arial" panose="020B0604020202020204" pitchFamily="34" charset="0"/>
              <a:buChar char="•"/>
            </a:pPr>
            <a:r>
              <a:rPr lang="en-US" sz="2000" dirty="0">
                <a:solidFill>
                  <a:prstClr val="white"/>
                </a:solidFill>
              </a:rPr>
              <a:t>However, implementing the AVU using 2021 technology should and would be a much more straight forward proposition given . . .</a:t>
            </a:r>
          </a:p>
          <a:p>
            <a:pPr marL="914400" lvl="1" indent="-457200">
              <a:buFont typeface="Arial" panose="020B0604020202020204" pitchFamily="34" charset="0"/>
              <a:buChar char="•"/>
            </a:pPr>
            <a:r>
              <a:rPr lang="en-US" sz="2000" dirty="0">
                <a:solidFill>
                  <a:prstClr val="white"/>
                </a:solidFill>
              </a:rPr>
              <a:t>Multiple space qualified multi-core thermally managed processors</a:t>
            </a:r>
          </a:p>
          <a:p>
            <a:pPr marL="914400" lvl="1" indent="-457200">
              <a:buFont typeface="Arial" panose="020B0604020202020204" pitchFamily="34" charset="0"/>
              <a:buChar char="•"/>
            </a:pPr>
            <a:r>
              <a:rPr lang="en-US" sz="2000" dirty="0">
                <a:solidFill>
                  <a:prstClr val="white"/>
                </a:solidFill>
              </a:rPr>
              <a:t>Highly reliable registered Error Correcting Code (ECC) memory</a:t>
            </a:r>
          </a:p>
          <a:p>
            <a:pPr marL="914400" lvl="1" indent="-457200">
              <a:buFont typeface="Arial" panose="020B0604020202020204" pitchFamily="34" charset="0"/>
              <a:buChar char="•"/>
            </a:pPr>
            <a:r>
              <a:rPr lang="en-US" sz="2000" dirty="0">
                <a:solidFill>
                  <a:prstClr val="white"/>
                </a:solidFill>
              </a:rPr>
              <a:t>Solid state data storage systems</a:t>
            </a:r>
          </a:p>
          <a:p>
            <a:pPr marL="914400" lvl="1" indent="-457200">
              <a:buFont typeface="Arial" panose="020B0604020202020204" pitchFamily="34" charset="0"/>
              <a:buChar char="•"/>
            </a:pPr>
            <a:r>
              <a:rPr lang="en-US" sz="2000" dirty="0">
                <a:solidFill>
                  <a:prstClr val="white"/>
                </a:solidFill>
              </a:rPr>
              <a:t>Open source multi-threaded operating system amenable to near-realtime operations</a:t>
            </a:r>
          </a:p>
          <a:p>
            <a:pPr marL="914400" lvl="1" indent="-457200">
              <a:buFont typeface="Arial" panose="020B0604020202020204" pitchFamily="34" charset="0"/>
              <a:buChar char="•"/>
            </a:pPr>
            <a:r>
              <a:rPr lang="en-US" sz="2000" dirty="0">
                <a:solidFill>
                  <a:prstClr val="white"/>
                </a:solidFill>
              </a:rPr>
              <a:t>Multi-fault tolerant virtualizable functions and a generalized control architecture designed for failure tolerance</a:t>
            </a:r>
          </a:p>
          <a:p>
            <a:pPr marL="914400" lvl="1" indent="-457200">
              <a:buFont typeface="Arial" panose="020B0604020202020204" pitchFamily="34" charset="0"/>
              <a:buChar char="•"/>
            </a:pPr>
            <a:r>
              <a:rPr lang="en-US" sz="2000" dirty="0">
                <a:solidFill>
                  <a:prstClr val="white"/>
                </a:solidFill>
              </a:rPr>
              <a:t>Pervasively networked environment with access to as-built configuration data and relevant ISS operations and environmental data</a:t>
            </a:r>
          </a:p>
          <a:p>
            <a:pPr marL="914400" lvl="1" indent="-457200">
              <a:buFont typeface="Arial" panose="020B0604020202020204" pitchFamily="34" charset="0"/>
              <a:buChar char="•"/>
            </a:pPr>
            <a:endParaRPr lang="en-US" sz="2000" dirty="0">
              <a:solidFill>
                <a:prstClr val="white"/>
              </a:solidFill>
            </a:endParaRPr>
          </a:p>
          <a:p>
            <a:pPr lvl="6"/>
            <a:r>
              <a:rPr lang="en-US" sz="2000" i="1" dirty="0">
                <a:solidFill>
                  <a:srgbClr val="FF0000"/>
                </a:solidFill>
              </a:rPr>
              <a:t>The same logic is applicable to any EVA/IVA robotics as well any advanced automated system</a:t>
            </a:r>
          </a:p>
          <a:p>
            <a:pPr lvl="6"/>
            <a:endParaRPr lang="en-US" sz="2400" i="1" dirty="0">
              <a:solidFill>
                <a:srgbClr val="FF0000"/>
              </a:solidFill>
            </a:endParaRP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DEXTRE is missing something? - 2</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13</a:t>
            </a:fld>
            <a:endParaRPr lang="en-US" dirty="0">
              <a:solidFill>
                <a:prstClr val="white">
                  <a:tint val="75000"/>
                </a:prstClr>
              </a:solidFill>
            </a:endParaRPr>
          </a:p>
        </p:txBody>
      </p:sp>
    </p:spTree>
    <p:extLst>
      <p:ext uri="{BB962C8B-B14F-4D97-AF65-F5344CB8AC3E}">
        <p14:creationId xmlns:p14="http://schemas.microsoft.com/office/powerpoint/2010/main" val="1029590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990600"/>
            <a:ext cx="8686800" cy="4832092"/>
          </a:xfrm>
          <a:prstGeom prst="rect">
            <a:avLst/>
          </a:prstGeom>
          <a:noFill/>
        </p:spPr>
        <p:txBody>
          <a:bodyPr wrap="square" rtlCol="0">
            <a:spAutoFit/>
          </a:bodyPr>
          <a:lstStyle/>
          <a:p>
            <a:r>
              <a:rPr lang="en-US" sz="2800" dirty="0">
                <a:solidFill>
                  <a:prstClr val="white"/>
                </a:solidFill>
              </a:rPr>
              <a:t>The order of the problem to be solved must be reduced to something tractable</a:t>
            </a:r>
          </a:p>
          <a:p>
            <a:pPr marL="800100" lvl="1" indent="-342900">
              <a:buFont typeface="Arial" panose="020B0604020202020204" pitchFamily="34" charset="0"/>
              <a:buChar char="•"/>
            </a:pPr>
            <a:r>
              <a:rPr lang="en-US" sz="2800" dirty="0">
                <a:solidFill>
                  <a:prstClr val="white"/>
                </a:solidFill>
              </a:rPr>
              <a:t>Breakup problem space into many sub-problems suitable for parallel processing</a:t>
            </a:r>
          </a:p>
          <a:p>
            <a:pPr marL="800100" lvl="1" indent="-342900">
              <a:buFont typeface="Arial" panose="020B0604020202020204" pitchFamily="34" charset="0"/>
              <a:buChar char="•"/>
            </a:pPr>
            <a:r>
              <a:rPr lang="en-US" sz="2800" dirty="0">
                <a:solidFill>
                  <a:prstClr val="white"/>
                </a:solidFill>
              </a:rPr>
              <a:t>Focus on the sub-problems that matter</a:t>
            </a:r>
          </a:p>
          <a:p>
            <a:pPr marL="800100" lvl="1" indent="-342900">
              <a:buFont typeface="Arial" panose="020B0604020202020204" pitchFamily="34" charset="0"/>
              <a:buChar char="•"/>
            </a:pPr>
            <a:r>
              <a:rPr lang="en-US" sz="2800" dirty="0">
                <a:solidFill>
                  <a:prstClr val="white"/>
                </a:solidFill>
              </a:rPr>
              <a:t>Use boundary conditions, initial conditions, symmetry, known geometry, established datums, etc. to further reduce complexity</a:t>
            </a:r>
          </a:p>
          <a:p>
            <a:pPr lvl="7"/>
            <a:endParaRPr lang="en-US" sz="2800" i="1" dirty="0">
              <a:solidFill>
                <a:srgbClr val="FF0000"/>
              </a:solidFill>
            </a:endParaRPr>
          </a:p>
          <a:p>
            <a:pPr lvl="7"/>
            <a:r>
              <a:rPr lang="en-US" sz="2800" i="1" dirty="0">
                <a:solidFill>
                  <a:srgbClr val="FF0000"/>
                </a:solidFill>
              </a:rPr>
              <a:t>The key is to propagate constraints as rapidly as possible</a:t>
            </a: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Making It Real . . .</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14</a:t>
            </a:fld>
            <a:endParaRPr lang="en-US" dirty="0">
              <a:solidFill>
                <a:prstClr val="white">
                  <a:tint val="75000"/>
                </a:prstClr>
              </a:solidFill>
            </a:endParaRPr>
          </a:p>
        </p:txBody>
      </p:sp>
    </p:spTree>
    <p:extLst>
      <p:ext uri="{BB962C8B-B14F-4D97-AF65-F5344CB8AC3E}">
        <p14:creationId xmlns:p14="http://schemas.microsoft.com/office/powerpoint/2010/main" val="2105552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4266975"/>
            <a:ext cx="3456732" cy="2591025"/>
          </a:xfrm>
          <a:prstGeom prst="rect">
            <a:avLst/>
          </a:prstGeom>
        </p:spPr>
      </p:pic>
      <p:sp>
        <p:nvSpPr>
          <p:cNvPr id="2" name="Title 1"/>
          <p:cNvSpPr>
            <a:spLocks noGrp="1"/>
          </p:cNvSpPr>
          <p:nvPr>
            <p:ph type="title"/>
          </p:nvPr>
        </p:nvSpPr>
        <p:spPr>
          <a:xfrm>
            <a:off x="457200" y="304800"/>
            <a:ext cx="8229600" cy="762000"/>
          </a:xfrm>
        </p:spPr>
        <p:txBody>
          <a:bodyPr>
            <a:normAutofit fontScale="90000"/>
          </a:bodyPr>
          <a:lstStyle/>
          <a:p>
            <a:r>
              <a:rPr lang="en-US" sz="4000" b="1" dirty="0">
                <a:solidFill>
                  <a:srgbClr val="00B0F0"/>
                </a:solidFill>
              </a:rPr>
              <a:t>Orchestrating Symbiosis: </a:t>
            </a:r>
            <a:br>
              <a:rPr lang="en-US" sz="4000" b="1" dirty="0">
                <a:solidFill>
                  <a:srgbClr val="00B0F0"/>
                </a:solidFill>
              </a:rPr>
            </a:br>
            <a:r>
              <a:rPr lang="en-US" sz="2000" b="1" dirty="0">
                <a:solidFill>
                  <a:srgbClr val="00B0F0"/>
                </a:solidFill>
              </a:rPr>
              <a:t>Foundational technologies for Human, Robotic, and </a:t>
            </a:r>
            <a:r>
              <a:rPr lang="en-US" sz="2000" b="1" dirty="0" err="1">
                <a:solidFill>
                  <a:srgbClr val="00B0F0"/>
                </a:solidFill>
              </a:rPr>
              <a:t>Autonoma</a:t>
            </a:r>
            <a:r>
              <a:rPr lang="en-US" sz="2000" b="1" dirty="0">
                <a:solidFill>
                  <a:srgbClr val="00B0F0"/>
                </a:solidFill>
              </a:rPr>
              <a:t> Shared Control</a:t>
            </a:r>
            <a:endParaRPr lang="en-US" b="1" dirty="0">
              <a:solidFill>
                <a:srgbClr val="00B0F0"/>
              </a:solidFill>
            </a:endParaRPr>
          </a:p>
        </p:txBody>
      </p:sp>
      <p:sp>
        <p:nvSpPr>
          <p:cNvPr id="3" name="TextBox 2"/>
          <p:cNvSpPr txBox="1"/>
          <p:nvPr/>
        </p:nvSpPr>
        <p:spPr>
          <a:xfrm>
            <a:off x="609600" y="1295400"/>
            <a:ext cx="8229600" cy="4093428"/>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rgbClr val="FF0000"/>
                </a:solidFill>
              </a:rPr>
              <a:t>PROBLEM: </a:t>
            </a:r>
            <a:r>
              <a:rPr lang="en-US" sz="2000" dirty="0"/>
              <a:t>Living and working in space environments requires a partnership between humans, robotic, and automated systems. </a:t>
            </a:r>
          </a:p>
          <a:p>
            <a:pPr marL="342900" indent="-342900">
              <a:buFont typeface="Arial" panose="020B0604020202020204" pitchFamily="34" charset="0"/>
              <a:buChar char="•"/>
            </a:pPr>
            <a:r>
              <a:rPr lang="en-US" sz="2000" b="1" dirty="0">
                <a:solidFill>
                  <a:srgbClr val="FF0000"/>
                </a:solidFill>
              </a:rPr>
              <a:t>HYPOTHESIS: </a:t>
            </a:r>
            <a:r>
              <a:rPr lang="en-US" sz="2000" dirty="0"/>
              <a:t> A mutable locus of shared control is required between:</a:t>
            </a:r>
          </a:p>
          <a:p>
            <a:pPr marL="800100" lvl="1" indent="-342900">
              <a:buFont typeface="Arial" panose="020B0604020202020204" pitchFamily="34" charset="0"/>
              <a:buChar char="•"/>
            </a:pPr>
            <a:r>
              <a:rPr lang="en-US" sz="2000" dirty="0"/>
              <a:t>Remotely Supervised, Teleoperated, Physically Present, and Autonomous Operations</a:t>
            </a:r>
          </a:p>
          <a:p>
            <a:pPr marL="800100" lvl="1" indent="-342900">
              <a:buFont typeface="Arial" panose="020B0604020202020204" pitchFamily="34" charset="0"/>
              <a:buChar char="•"/>
            </a:pPr>
            <a:r>
              <a:rPr lang="en-US" sz="2000" dirty="0"/>
              <a:t>Ground and Inflight Operations</a:t>
            </a:r>
          </a:p>
          <a:p>
            <a:pPr marL="800100" lvl="1" indent="-342900">
              <a:buFont typeface="Arial" panose="020B0604020202020204" pitchFamily="34" charset="0"/>
              <a:buChar char="•"/>
            </a:pPr>
            <a:r>
              <a:rPr lang="en-US" sz="2000" dirty="0"/>
              <a:t>Scheduled and Dynamic Operations</a:t>
            </a:r>
          </a:p>
          <a:p>
            <a:pPr marL="800100" lvl="1" indent="-342900">
              <a:buFont typeface="Arial" panose="020B0604020202020204" pitchFamily="34" charset="0"/>
              <a:buChar char="•"/>
            </a:pPr>
            <a:r>
              <a:rPr lang="en-US" sz="2000" dirty="0"/>
              <a:t>Defined and Sensed Environments</a:t>
            </a:r>
          </a:p>
          <a:p>
            <a:pPr marL="800100" lvl="1" indent="-342900">
              <a:buFont typeface="Arial" panose="020B0604020202020204" pitchFamily="34" charset="0"/>
              <a:buChar char="•"/>
            </a:pPr>
            <a:r>
              <a:rPr lang="en-US" sz="2000" dirty="0"/>
              <a:t>Referenced, Predicted, and Sensed Geometry</a:t>
            </a:r>
          </a:p>
          <a:p>
            <a:pPr marL="342900" indent="-342900">
              <a:buFont typeface="Arial" panose="020B0604020202020204" pitchFamily="34" charset="0"/>
              <a:buChar char="•"/>
            </a:pPr>
            <a:r>
              <a:rPr lang="en-US" sz="2000" b="1" dirty="0">
                <a:solidFill>
                  <a:srgbClr val="FF0000"/>
                </a:solidFill>
              </a:rPr>
              <a:t>OUTCOME: </a:t>
            </a:r>
            <a:r>
              <a:rPr lang="en-US" sz="2000" dirty="0"/>
              <a:t>Orchestrating symbiosis addresses established problems and provides a framework for addressing emergent ones that biases operational outcomes towards success by enabling a mutable locus of shared control.</a:t>
            </a:r>
          </a:p>
        </p:txBody>
      </p:sp>
      <p:sp>
        <p:nvSpPr>
          <p:cNvPr id="5" name="Slide Number Placeholder 4"/>
          <p:cNvSpPr>
            <a:spLocks noGrp="1"/>
          </p:cNvSpPr>
          <p:nvPr>
            <p:ph type="sldNum" sz="quarter" idx="12"/>
          </p:nvPr>
        </p:nvSpPr>
        <p:spPr/>
        <p:txBody>
          <a:bodyPr/>
          <a:lstStyle/>
          <a:p>
            <a:fld id="{7D2A3EBC-402E-420D-AB91-61D957FB0344}" type="slidenum">
              <a:rPr lang="en-US" smtClean="0"/>
              <a:t>15</a:t>
            </a:fld>
            <a:endParaRPr lang="en-US" dirty="0"/>
          </a:p>
        </p:txBody>
      </p:sp>
    </p:spTree>
    <p:extLst>
      <p:ext uri="{BB962C8B-B14F-4D97-AF65-F5344CB8AC3E}">
        <p14:creationId xmlns:p14="http://schemas.microsoft.com/office/powerpoint/2010/main" val="382742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1271106"/>
            <a:ext cx="8686800" cy="4832092"/>
          </a:xfrm>
          <a:prstGeom prst="rect">
            <a:avLst/>
          </a:prstGeom>
          <a:noFill/>
        </p:spPr>
        <p:txBody>
          <a:bodyPr wrap="square" rtlCol="0">
            <a:spAutoFit/>
          </a:bodyPr>
          <a:lstStyle/>
          <a:p>
            <a:r>
              <a:rPr lang="en-US" sz="2800" dirty="0">
                <a:solidFill>
                  <a:prstClr val="white"/>
                </a:solidFill>
              </a:rPr>
              <a:t>A mutable locus of control is required between:</a:t>
            </a:r>
          </a:p>
          <a:p>
            <a:pPr marL="800100" lvl="1" indent="-342900">
              <a:buFont typeface="Arial" panose="020B0604020202020204" pitchFamily="34" charset="0"/>
              <a:buChar char="•"/>
            </a:pPr>
            <a:r>
              <a:rPr lang="en-US" sz="2800" dirty="0">
                <a:solidFill>
                  <a:prstClr val="white"/>
                </a:solidFill>
              </a:rPr>
              <a:t>Teleoperated and Autonomous Operations</a:t>
            </a:r>
          </a:p>
          <a:p>
            <a:pPr marL="800100" lvl="1" indent="-342900">
              <a:buFont typeface="Arial" panose="020B0604020202020204" pitchFamily="34" charset="0"/>
              <a:buChar char="•"/>
            </a:pPr>
            <a:r>
              <a:rPr lang="en-US" sz="2800" dirty="0">
                <a:solidFill>
                  <a:prstClr val="white"/>
                </a:solidFill>
              </a:rPr>
              <a:t>Ground and Inflight Operations</a:t>
            </a:r>
          </a:p>
          <a:p>
            <a:pPr marL="800100" lvl="1" indent="-342900">
              <a:buFont typeface="Arial" panose="020B0604020202020204" pitchFamily="34" charset="0"/>
              <a:buChar char="•"/>
            </a:pPr>
            <a:r>
              <a:rPr lang="en-US" sz="2800" dirty="0">
                <a:solidFill>
                  <a:prstClr val="white"/>
                </a:solidFill>
              </a:rPr>
              <a:t>Scheduled and Dynamic Operations</a:t>
            </a:r>
          </a:p>
          <a:p>
            <a:pPr marL="800100" lvl="1" indent="-342900">
              <a:buFont typeface="Arial" panose="020B0604020202020204" pitchFamily="34" charset="0"/>
              <a:buChar char="•"/>
            </a:pPr>
            <a:r>
              <a:rPr lang="en-US" sz="2800" dirty="0">
                <a:solidFill>
                  <a:prstClr val="white"/>
                </a:solidFill>
              </a:rPr>
              <a:t>Defined and Sensed Environments</a:t>
            </a:r>
          </a:p>
          <a:p>
            <a:pPr marL="800100" lvl="1" indent="-342900">
              <a:buFont typeface="Arial" panose="020B0604020202020204" pitchFamily="34" charset="0"/>
              <a:buChar char="•"/>
            </a:pPr>
            <a:r>
              <a:rPr lang="en-US" sz="2800" dirty="0">
                <a:solidFill>
                  <a:prstClr val="white"/>
                </a:solidFill>
              </a:rPr>
              <a:t>Referenced/Predicted/Sensed Geometry</a:t>
            </a:r>
          </a:p>
          <a:p>
            <a:pPr marL="800100" lvl="1" indent="-342900">
              <a:buFont typeface="Arial" panose="020B0604020202020204" pitchFamily="34" charset="0"/>
              <a:buChar char="•"/>
            </a:pPr>
            <a:r>
              <a:rPr lang="en-US" sz="2800" dirty="0">
                <a:solidFill>
                  <a:prstClr val="white"/>
                </a:solidFill>
              </a:rPr>
              <a:t>Toggled and Shared Control</a:t>
            </a:r>
          </a:p>
          <a:p>
            <a:pPr lvl="1"/>
            <a:endParaRPr lang="en-US" sz="2800" dirty="0">
              <a:solidFill>
                <a:prstClr val="white"/>
              </a:solidFill>
            </a:endParaRPr>
          </a:p>
          <a:p>
            <a:pPr lvl="7"/>
            <a:r>
              <a:rPr lang="en-US" sz="2800" i="1" dirty="0">
                <a:solidFill>
                  <a:srgbClr val="FF0000"/>
                </a:solidFill>
              </a:rPr>
              <a:t>This necessitates near realtime state models of the involved systems and the environment</a:t>
            </a: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Making It Real . . .</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16</a:t>
            </a:fld>
            <a:endParaRPr lang="en-US" dirty="0">
              <a:solidFill>
                <a:prstClr val="white">
                  <a:tint val="75000"/>
                </a:prstClr>
              </a:solidFill>
            </a:endParaRPr>
          </a:p>
        </p:txBody>
      </p:sp>
    </p:spTree>
    <p:extLst>
      <p:ext uri="{BB962C8B-B14F-4D97-AF65-F5344CB8AC3E}">
        <p14:creationId xmlns:p14="http://schemas.microsoft.com/office/powerpoint/2010/main" val="565172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612844"/>
            <a:ext cx="8686800" cy="5632311"/>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prstClr val="white"/>
                </a:solidFill>
              </a:rPr>
              <a:t>N-Dimensional interaction problems do not have to be intractable.</a:t>
            </a:r>
          </a:p>
          <a:p>
            <a:pPr marL="457200" indent="-457200">
              <a:buFont typeface="Arial" panose="020B0604020202020204" pitchFamily="34" charset="0"/>
              <a:buChar char="•"/>
            </a:pPr>
            <a:r>
              <a:rPr lang="en-US" sz="2400" dirty="0">
                <a:solidFill>
                  <a:prstClr val="white"/>
                </a:solidFill>
              </a:rPr>
              <a:t>With appropriate metadata, transforms can be applied.</a:t>
            </a:r>
          </a:p>
          <a:p>
            <a:pPr marL="914400" lvl="1" indent="-457200">
              <a:buFont typeface="Arial" panose="020B0604020202020204" pitchFamily="34" charset="0"/>
              <a:buChar char="•"/>
            </a:pPr>
            <a:r>
              <a:rPr lang="en-US" sz="2400" i="1" dirty="0">
                <a:solidFill>
                  <a:prstClr val="white"/>
                </a:solidFill>
              </a:rPr>
              <a:t>Data is a set of ordered symbols</a:t>
            </a:r>
          </a:p>
          <a:p>
            <a:pPr marL="914400" lvl="1" indent="-457200">
              <a:buFont typeface="Arial" panose="020B0604020202020204" pitchFamily="34" charset="0"/>
              <a:buChar char="•"/>
            </a:pPr>
            <a:r>
              <a:rPr lang="en-US" sz="2400" i="1" dirty="0">
                <a:solidFill>
                  <a:prstClr val="white"/>
                </a:solidFill>
              </a:rPr>
              <a:t>Information is Data in context</a:t>
            </a:r>
          </a:p>
          <a:p>
            <a:pPr marL="914400" lvl="1" indent="-457200">
              <a:buFont typeface="Arial" panose="020B0604020202020204" pitchFamily="34" charset="0"/>
              <a:buChar char="•"/>
            </a:pPr>
            <a:r>
              <a:rPr lang="en-US" sz="2400" i="1" dirty="0">
                <a:solidFill>
                  <a:prstClr val="white"/>
                </a:solidFill>
              </a:rPr>
              <a:t>Knowledge is Information in perspective</a:t>
            </a:r>
          </a:p>
          <a:p>
            <a:pPr marL="914400" lvl="1" indent="-457200">
              <a:buFont typeface="Arial" panose="020B0604020202020204" pitchFamily="34" charset="0"/>
              <a:buChar char="•"/>
            </a:pPr>
            <a:r>
              <a:rPr lang="en-US" sz="2400" i="1" dirty="0">
                <a:solidFill>
                  <a:prstClr val="white"/>
                </a:solidFill>
              </a:rPr>
              <a:t>Wisdom is Knowledge in reflection</a:t>
            </a:r>
          </a:p>
          <a:p>
            <a:pPr marL="457200" indent="-457200">
              <a:buFont typeface="Arial" panose="020B0604020202020204" pitchFamily="34" charset="0"/>
              <a:buChar char="•"/>
            </a:pPr>
            <a:r>
              <a:rPr lang="en-US" sz="2400" dirty="0">
                <a:solidFill>
                  <a:prstClr val="white"/>
                </a:solidFill>
              </a:rPr>
              <a:t>Problems of interest can be recast and structured as: </a:t>
            </a:r>
          </a:p>
          <a:p>
            <a:r>
              <a:rPr lang="en-US" sz="2400" dirty="0">
                <a:solidFill>
                  <a:prstClr val="white"/>
                </a:solidFill>
              </a:rPr>
              <a:t>	</a:t>
            </a:r>
            <a:r>
              <a:rPr lang="en-US" sz="2400" i="1" dirty="0">
                <a:solidFill>
                  <a:prstClr val="white"/>
                </a:solidFill>
              </a:rPr>
              <a:t>(Items(Attributes(Values)))    -- LISP transform</a:t>
            </a:r>
          </a:p>
          <a:p>
            <a:pPr marL="457200" indent="-457200">
              <a:buFont typeface="Arial" panose="020B0604020202020204" pitchFamily="34" charset="0"/>
              <a:buChar char="•"/>
            </a:pPr>
            <a:r>
              <a:rPr lang="en-US" sz="2400" dirty="0">
                <a:solidFill>
                  <a:prstClr val="white"/>
                </a:solidFill>
              </a:rPr>
              <a:t>They can then be modeled as a set of process flow problems.</a:t>
            </a:r>
          </a:p>
          <a:p>
            <a:pPr marL="457200" indent="-457200">
              <a:buFont typeface="Arial" panose="020B0604020202020204" pitchFamily="34" charset="0"/>
              <a:buChar char="•"/>
            </a:pPr>
            <a:r>
              <a:rPr lang="en-US" sz="2400" dirty="0">
                <a:solidFill>
                  <a:prstClr val="white"/>
                </a:solidFill>
              </a:rPr>
              <a:t>Inference driven constraint propagation can then be applied to reduce the generalized solution space to a computationally tractable scale.</a:t>
            </a:r>
          </a:p>
          <a:p>
            <a:pPr lvl="7"/>
            <a:r>
              <a:rPr lang="en-US" sz="2400" i="1" dirty="0">
                <a:solidFill>
                  <a:srgbClr val="FF0000"/>
                </a:solidFill>
              </a:rPr>
              <a:t>The structure and ordering of knowledge makes a very real difference . . .</a:t>
            </a:r>
          </a:p>
        </p:txBody>
      </p:sp>
      <p:sp>
        <p:nvSpPr>
          <p:cNvPr id="5" name="Title 4"/>
          <p:cNvSpPr>
            <a:spLocks noGrp="1"/>
          </p:cNvSpPr>
          <p:nvPr>
            <p:ph type="title" idx="4294967295"/>
          </p:nvPr>
        </p:nvSpPr>
        <p:spPr>
          <a:xfrm>
            <a:off x="457200" y="81682"/>
            <a:ext cx="8229600" cy="617398"/>
          </a:xfrm>
        </p:spPr>
        <p:txBody>
          <a:bodyPr>
            <a:normAutofit fontScale="90000"/>
          </a:bodyPr>
          <a:lstStyle/>
          <a:p>
            <a:r>
              <a:rPr lang="en-US" sz="3600" dirty="0">
                <a:solidFill>
                  <a:srgbClr val="00B0F0"/>
                </a:solidFill>
              </a:rPr>
              <a:t>Making It Real . . .</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17</a:t>
            </a:fld>
            <a:endParaRPr lang="en-US" dirty="0">
              <a:solidFill>
                <a:prstClr val="white">
                  <a:tint val="75000"/>
                </a:prstClr>
              </a:solidFill>
            </a:endParaRPr>
          </a:p>
        </p:txBody>
      </p:sp>
    </p:spTree>
    <p:extLst>
      <p:ext uri="{BB962C8B-B14F-4D97-AF65-F5344CB8AC3E}">
        <p14:creationId xmlns:p14="http://schemas.microsoft.com/office/powerpoint/2010/main" val="2181827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1371600"/>
            <a:ext cx="8686800" cy="4955203"/>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prstClr val="white"/>
                </a:solidFill>
              </a:rPr>
              <a:t>Systems-of-systems control can be bounded as a finite set of state transitions</a:t>
            </a:r>
          </a:p>
          <a:p>
            <a:pPr marL="457200" indent="-457200">
              <a:buFont typeface="Arial" panose="020B0604020202020204" pitchFamily="34" charset="0"/>
              <a:buChar char="•"/>
            </a:pPr>
            <a:r>
              <a:rPr lang="en-US" sz="2400" dirty="0">
                <a:solidFill>
                  <a:prstClr val="white"/>
                </a:solidFill>
              </a:rPr>
              <a:t>All systems can be modeled as a set of flows across defined interfaces</a:t>
            </a:r>
          </a:p>
          <a:p>
            <a:pPr marL="457200" indent="-457200">
              <a:buFont typeface="Arial" panose="020B0604020202020204" pitchFamily="34" charset="0"/>
              <a:buChar char="•"/>
            </a:pPr>
            <a:r>
              <a:rPr lang="en-US" sz="2400" dirty="0">
                <a:solidFill>
                  <a:prstClr val="white"/>
                </a:solidFill>
              </a:rPr>
              <a:t>A taxonomy of flows can be defined as either energy, mass, or information and then further subdivided into individual types</a:t>
            </a:r>
          </a:p>
          <a:p>
            <a:pPr marL="457200" indent="-457200">
              <a:buFont typeface="Arial" panose="020B0604020202020204" pitchFamily="34" charset="0"/>
              <a:buChar char="•"/>
            </a:pPr>
            <a:r>
              <a:rPr lang="en-US" sz="2400" dirty="0">
                <a:solidFill>
                  <a:prstClr val="white"/>
                </a:solidFill>
              </a:rPr>
              <a:t>Each type of flow can be defined by a specific set of qualitative and quantitative attributes, independent of the source and terminus</a:t>
            </a:r>
          </a:p>
          <a:p>
            <a:pPr marL="457200" indent="-457200">
              <a:buFont typeface="Arial" panose="020B0604020202020204" pitchFamily="34" charset="0"/>
              <a:buChar char="•"/>
            </a:pPr>
            <a:endParaRPr lang="en-US" sz="2400" dirty="0">
              <a:solidFill>
                <a:prstClr val="white"/>
              </a:solidFill>
            </a:endParaRPr>
          </a:p>
          <a:p>
            <a:pPr lvl="7"/>
            <a:r>
              <a:rPr lang="en-US" sz="2400" i="1" dirty="0">
                <a:solidFill>
                  <a:srgbClr val="FF0000"/>
                </a:solidFill>
              </a:rPr>
              <a:t>Each set of characterized flows can be associated with corresponding states and allowable transitions</a:t>
            </a:r>
            <a:r>
              <a:rPr lang="en-US" sz="2800" i="1" dirty="0">
                <a:solidFill>
                  <a:srgbClr val="FF0000"/>
                </a:solidFill>
              </a:rPr>
              <a:t>.</a:t>
            </a: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Building Near-Realtime State Models . . .</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18</a:t>
            </a:fld>
            <a:endParaRPr lang="en-US" dirty="0">
              <a:solidFill>
                <a:prstClr val="white">
                  <a:tint val="75000"/>
                </a:prstClr>
              </a:solidFill>
            </a:endParaRPr>
          </a:p>
        </p:txBody>
      </p:sp>
    </p:spTree>
    <p:extLst>
      <p:ext uri="{BB962C8B-B14F-4D97-AF65-F5344CB8AC3E}">
        <p14:creationId xmlns:p14="http://schemas.microsoft.com/office/powerpoint/2010/main" val="514593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Relevance to NASA &amp; Others - 2</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19</a:t>
            </a:fld>
            <a:endParaRPr lang="en-US" dirty="0">
              <a:solidFill>
                <a:prstClr val="white">
                  <a:tint val="75000"/>
                </a:prstClr>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2DD3FC2A-2A5C-4352-B89F-21FEF2A28445}"/>
              </a:ext>
            </a:extLst>
          </p:cNvPr>
          <p:cNvSpPr txBox="1"/>
          <p:nvPr/>
        </p:nvSpPr>
        <p:spPr>
          <a:xfrm>
            <a:off x="457200" y="5867400"/>
            <a:ext cx="8229600" cy="523220"/>
          </a:xfrm>
          <a:prstGeom prst="rect">
            <a:avLst/>
          </a:prstGeom>
          <a:noFill/>
        </p:spPr>
        <p:txBody>
          <a:bodyPr wrap="square" rtlCol="0">
            <a:spAutoFit/>
          </a:bodyPr>
          <a:lstStyle/>
          <a:p>
            <a:r>
              <a:rPr lang="en-US" sz="1400" dirty="0">
                <a:solidFill>
                  <a:schemeClr val="bg1"/>
                </a:solidFill>
              </a:rPr>
              <a:t>Original source: Barnhard, Gary P., “</a:t>
            </a:r>
            <a:r>
              <a:rPr lang="en-US" sz="1400" dirty="0" err="1">
                <a:solidFill>
                  <a:schemeClr val="bg1"/>
                </a:solidFill>
              </a:rPr>
              <a:t>SPaCE</a:t>
            </a:r>
            <a:r>
              <a:rPr lang="en-US" sz="1400" dirty="0">
                <a:solidFill>
                  <a:schemeClr val="bg1"/>
                </a:solidFill>
              </a:rPr>
              <a:t>-I: Spacecraft Preliminary and Conceptual Engineering I”, UMCP Aerospace Engineering Department Technical Report TR 84-1 (Published thesis proposal), 1984</a:t>
            </a:r>
            <a:endParaRPr lang="en-US" sz="1400" dirty="0"/>
          </a:p>
        </p:txBody>
      </p:sp>
    </p:spTree>
    <p:extLst>
      <p:ext uri="{BB962C8B-B14F-4D97-AF65-F5344CB8AC3E}">
        <p14:creationId xmlns:p14="http://schemas.microsoft.com/office/powerpoint/2010/main" val="91360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33399"/>
            <a:ext cx="8229600" cy="5791201"/>
          </a:xfrm>
          <a:prstGeom prst="rect">
            <a:avLst/>
          </a:prstGeom>
        </p:spPr>
      </p:pic>
      <p:sp>
        <p:nvSpPr>
          <p:cNvPr id="2" name="Title 1"/>
          <p:cNvSpPr>
            <a:spLocks noGrp="1"/>
          </p:cNvSpPr>
          <p:nvPr>
            <p:ph type="title"/>
          </p:nvPr>
        </p:nvSpPr>
        <p:spPr>
          <a:xfrm>
            <a:off x="457200" y="533398"/>
            <a:ext cx="8229600" cy="884239"/>
          </a:xfrm>
        </p:spPr>
        <p:txBody>
          <a:bodyPr/>
          <a:lstStyle/>
          <a:p>
            <a:r>
              <a:rPr lang="en-US" b="1" dirty="0"/>
              <a:t>Outline</a:t>
            </a:r>
          </a:p>
        </p:txBody>
      </p:sp>
      <p:sp>
        <p:nvSpPr>
          <p:cNvPr id="3" name="TextBox 2"/>
          <p:cNvSpPr txBox="1"/>
          <p:nvPr/>
        </p:nvSpPr>
        <p:spPr>
          <a:xfrm>
            <a:off x="457200" y="1417637"/>
            <a:ext cx="8229600" cy="1569660"/>
          </a:xfrm>
          <a:prstGeom prst="rect">
            <a:avLst/>
          </a:prstGeom>
          <a:noFill/>
        </p:spPr>
        <p:txBody>
          <a:bodyPr wrap="square" rtlCol="0">
            <a:spAutoFit/>
          </a:bodyPr>
          <a:lstStyle/>
          <a:p>
            <a:pPr marL="285750" indent="-285750">
              <a:buFont typeface="Wingdings" pitchFamily="2" charset="2"/>
              <a:buChar char="Ø"/>
            </a:pPr>
            <a:r>
              <a:rPr lang="en-US" sz="2400" dirty="0"/>
              <a:t>The Problem Space</a:t>
            </a:r>
          </a:p>
          <a:p>
            <a:pPr marL="285750" indent="-285750">
              <a:buFont typeface="Wingdings" pitchFamily="2" charset="2"/>
              <a:buChar char="Ø"/>
            </a:pPr>
            <a:r>
              <a:rPr lang="en-US" sz="2400" dirty="0"/>
              <a:t>Exploring the Framework for understanding</a:t>
            </a:r>
          </a:p>
          <a:p>
            <a:pPr marL="285750" indent="-285750">
              <a:buFont typeface="Wingdings" pitchFamily="2" charset="2"/>
              <a:buChar char="Ø"/>
            </a:pPr>
            <a:r>
              <a:rPr lang="en-US" sz="2400" dirty="0"/>
              <a:t>Reality Check</a:t>
            </a:r>
          </a:p>
          <a:p>
            <a:pPr marL="285750" indent="-285750">
              <a:buFont typeface="Wingdings" pitchFamily="2" charset="2"/>
              <a:buChar char="Ø"/>
            </a:pPr>
            <a:r>
              <a:rPr lang="en-US" sz="2400" dirty="0"/>
              <a:t>Conclusion</a:t>
            </a:r>
          </a:p>
        </p:txBody>
      </p:sp>
      <p:sp>
        <p:nvSpPr>
          <p:cNvPr id="5" name="Slide Number Placeholder 4"/>
          <p:cNvSpPr>
            <a:spLocks noGrp="1"/>
          </p:cNvSpPr>
          <p:nvPr>
            <p:ph type="sldNum" sz="quarter" idx="12"/>
          </p:nvPr>
        </p:nvSpPr>
        <p:spPr/>
        <p:txBody>
          <a:bodyPr/>
          <a:lstStyle/>
          <a:p>
            <a:fld id="{7D2A3EBC-402E-420D-AB91-61D957FB0344}" type="slidenum">
              <a:rPr lang="en-US" smtClean="0"/>
              <a:t>2</a:t>
            </a:fld>
            <a:endParaRPr lang="en-US" dirty="0"/>
          </a:p>
        </p:txBody>
      </p:sp>
    </p:spTree>
    <p:extLst>
      <p:ext uri="{BB962C8B-B14F-4D97-AF65-F5344CB8AC3E}">
        <p14:creationId xmlns:p14="http://schemas.microsoft.com/office/powerpoint/2010/main" val="1084180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E8A1D-3325-4C3B-895A-7138030F8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0"/>
            <a:ext cx="3454400" cy="2590800"/>
          </a:xfrm>
          <a:prstGeom prst="rect">
            <a:avLst/>
          </a:prstGeom>
        </p:spPr>
      </p:pic>
      <p:sp>
        <p:nvSpPr>
          <p:cNvPr id="4" name="TextBox 3"/>
          <p:cNvSpPr txBox="1"/>
          <p:nvPr/>
        </p:nvSpPr>
        <p:spPr>
          <a:xfrm>
            <a:off x="304800" y="1295400"/>
            <a:ext cx="8534400" cy="3785652"/>
          </a:xfrm>
          <a:prstGeom prst="rect">
            <a:avLst/>
          </a:prstGeom>
          <a:noFill/>
        </p:spPr>
        <p:txBody>
          <a:bodyPr wrap="square" rtlCol="0">
            <a:spAutoFit/>
          </a:bodyPr>
          <a:lstStyle/>
          <a:p>
            <a:pPr marL="0" lvl="1" fontAlgn="base">
              <a:tabLst>
                <a:tab pos="342900" algn="l"/>
              </a:tabLst>
            </a:pPr>
            <a:r>
              <a:rPr lang="en-US" sz="2400" b="1" i="0" dirty="0">
                <a:solidFill>
                  <a:srgbClr val="FF0000"/>
                </a:solidFill>
                <a:effectLst/>
              </a:rPr>
              <a:t>First Law</a:t>
            </a:r>
          </a:p>
          <a:p>
            <a:pPr marL="685800" lvl="2" indent="-228600" fontAlgn="base">
              <a:buFont typeface="Arial" panose="020B0604020202020204" pitchFamily="34" charset="0"/>
              <a:buChar char="•"/>
              <a:tabLst>
                <a:tab pos="342900" algn="l"/>
              </a:tabLst>
            </a:pPr>
            <a:r>
              <a:rPr lang="en-US" sz="2400" b="0" i="0" dirty="0">
                <a:effectLst/>
              </a:rPr>
              <a:t>A robot may not injure a human being or, through inaction, allow a human being to come to harm.</a:t>
            </a:r>
          </a:p>
          <a:p>
            <a:pPr marL="0" lvl="1" fontAlgn="base"/>
            <a:r>
              <a:rPr lang="en-US" sz="2400" b="1" i="0" dirty="0">
                <a:solidFill>
                  <a:srgbClr val="FF0000"/>
                </a:solidFill>
                <a:effectLst/>
              </a:rPr>
              <a:t>Second Law</a:t>
            </a:r>
          </a:p>
          <a:p>
            <a:pPr marL="685800" lvl="2" indent="-228600" fontAlgn="base">
              <a:buFont typeface="Arial" panose="020B0604020202020204" pitchFamily="34" charset="0"/>
              <a:buChar char="•"/>
            </a:pPr>
            <a:r>
              <a:rPr lang="en-US" sz="2400" b="0" i="0" dirty="0">
                <a:effectLst/>
              </a:rPr>
              <a:t>A robot must obey the orders given it by human beings except where such orders would conflict with the First Law.</a:t>
            </a:r>
          </a:p>
          <a:p>
            <a:pPr algn="l" fontAlgn="base"/>
            <a:r>
              <a:rPr lang="en-US" sz="2400" b="1" i="0" dirty="0">
                <a:solidFill>
                  <a:srgbClr val="FF0000"/>
                </a:solidFill>
                <a:effectLst/>
              </a:rPr>
              <a:t>Third Law</a:t>
            </a:r>
          </a:p>
          <a:p>
            <a:pPr marL="685800" lvl="1" indent="-228600" fontAlgn="base">
              <a:buFont typeface="Arial" panose="020B0604020202020204" pitchFamily="34" charset="0"/>
              <a:buChar char="•"/>
            </a:pPr>
            <a:r>
              <a:rPr lang="en-US" sz="2400" b="0" i="0" dirty="0">
                <a:effectLst/>
              </a:rPr>
              <a:t>A robot must protect its own existence as long as such protection does not conflict with the First or Second Laws.</a:t>
            </a:r>
          </a:p>
          <a:p>
            <a:pPr marL="228600" indent="-228600" algn="l" fontAlgn="base">
              <a:buFont typeface="Arial" panose="020B0604020202020204" pitchFamily="34" charset="0"/>
              <a:buChar char="•"/>
            </a:pPr>
            <a:endParaRPr lang="en-US" sz="2400" dirty="0"/>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Asimov’s Three Laws of Robotics:</a:t>
            </a:r>
          </a:p>
        </p:txBody>
      </p:sp>
      <p:sp>
        <p:nvSpPr>
          <p:cNvPr id="3" name="Slide Number Placeholder 2"/>
          <p:cNvSpPr>
            <a:spLocks noGrp="1"/>
          </p:cNvSpPr>
          <p:nvPr>
            <p:ph type="sldNum" sz="quarter" idx="12"/>
          </p:nvPr>
        </p:nvSpPr>
        <p:spPr/>
        <p:txBody>
          <a:bodyPr/>
          <a:lstStyle/>
          <a:p>
            <a:fld id="{7D2A3EBC-402E-420D-AB91-61D957FB0344}" type="slidenum">
              <a:rPr lang="en-US" smtClean="0"/>
              <a:t>20</a:t>
            </a:fld>
            <a:endParaRPr lang="en-US" dirty="0"/>
          </a:p>
        </p:txBody>
      </p:sp>
    </p:spTree>
    <p:extLst>
      <p:ext uri="{BB962C8B-B14F-4D97-AF65-F5344CB8AC3E}">
        <p14:creationId xmlns:p14="http://schemas.microsoft.com/office/powerpoint/2010/main" val="1339571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E8A1D-3325-4C3B-895A-7138030F8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0"/>
            <a:ext cx="3454400" cy="2590800"/>
          </a:xfrm>
          <a:prstGeom prst="rect">
            <a:avLst/>
          </a:prstGeom>
        </p:spPr>
      </p:pic>
      <p:sp>
        <p:nvSpPr>
          <p:cNvPr id="4" name="TextBox 3"/>
          <p:cNvSpPr txBox="1"/>
          <p:nvPr/>
        </p:nvSpPr>
        <p:spPr>
          <a:xfrm>
            <a:off x="304800" y="1295400"/>
            <a:ext cx="8534400" cy="3416320"/>
          </a:xfrm>
          <a:prstGeom prst="rect">
            <a:avLst/>
          </a:prstGeom>
          <a:noFill/>
        </p:spPr>
        <p:txBody>
          <a:bodyPr wrap="square" rtlCol="0">
            <a:spAutoFit/>
          </a:bodyPr>
          <a:lstStyle/>
          <a:p>
            <a:pPr marL="228600" lvl="1" indent="-228600" fontAlgn="base">
              <a:buFont typeface="Arial" panose="020B0604020202020204" pitchFamily="34" charset="0"/>
              <a:buChar char="•"/>
              <a:tabLst>
                <a:tab pos="342900" algn="l"/>
              </a:tabLst>
            </a:pPr>
            <a:r>
              <a:rPr lang="en-US" sz="2400" b="0" i="0" dirty="0">
                <a:effectLst/>
              </a:rPr>
              <a:t>A robot may not harm humanity, or, by inaction, allow humanity to come to harm.</a:t>
            </a:r>
          </a:p>
          <a:p>
            <a:pPr marL="228600" indent="-228600" algn="l" fontAlgn="base">
              <a:buFont typeface="Arial" panose="020B0604020202020204" pitchFamily="34" charset="0"/>
              <a:buChar char="•"/>
            </a:pPr>
            <a:endParaRPr lang="en-US" sz="2400" dirty="0"/>
          </a:p>
          <a:p>
            <a:pPr algn="l" fontAlgn="base"/>
            <a:r>
              <a:rPr lang="en-US" sz="2400" b="0" i="1" dirty="0">
                <a:solidFill>
                  <a:srgbClr val="FF0000"/>
                </a:solidFill>
                <a:effectLst/>
                <a:sym typeface="Wingdings" panose="05000000000000000000" pitchFamily="2" charset="2"/>
              </a:rPr>
              <a:t>		 It turns out that humans, robots, and </a:t>
            </a:r>
            <a:r>
              <a:rPr lang="en-US" sz="2400" b="0" i="1" dirty="0" err="1">
                <a:solidFill>
                  <a:srgbClr val="FF0000"/>
                </a:solidFill>
                <a:effectLst/>
                <a:sym typeface="Wingdings" panose="05000000000000000000" pitchFamily="2" charset="2"/>
              </a:rPr>
              <a:t>autonoma</a:t>
            </a:r>
            <a:endParaRPr lang="en-US" sz="2400" b="0" i="1" dirty="0">
              <a:solidFill>
                <a:srgbClr val="FF0000"/>
              </a:solidFill>
              <a:effectLst/>
              <a:sym typeface="Wingdings" panose="05000000000000000000" pitchFamily="2" charset="2"/>
            </a:endParaRPr>
          </a:p>
          <a:p>
            <a:pPr algn="l" fontAlgn="base"/>
            <a:r>
              <a:rPr lang="en-US" sz="2400" i="1" dirty="0">
                <a:solidFill>
                  <a:srgbClr val="FF0000"/>
                </a:solidFill>
                <a:sym typeface="Wingdings" panose="05000000000000000000" pitchFamily="2" charset="2"/>
              </a:rPr>
              <a:t>		</a:t>
            </a:r>
            <a:r>
              <a:rPr lang="en-US" sz="2400" b="0" i="1" dirty="0">
                <a:solidFill>
                  <a:srgbClr val="FF0000"/>
                </a:solidFill>
                <a:effectLst/>
                <a:sym typeface="Wingdings" panose="05000000000000000000" pitchFamily="2" charset="2"/>
              </a:rPr>
              <a:t>can all make bad choices.  Accordingly, we must</a:t>
            </a:r>
          </a:p>
          <a:p>
            <a:pPr algn="l" fontAlgn="base"/>
            <a:r>
              <a:rPr lang="en-US" sz="2400" i="1" dirty="0">
                <a:solidFill>
                  <a:srgbClr val="FF0000"/>
                </a:solidFill>
                <a:sym typeface="Wingdings" panose="05000000000000000000" pitchFamily="2" charset="2"/>
              </a:rPr>
              <a:t>		</a:t>
            </a:r>
            <a:r>
              <a:rPr lang="en-US" sz="2400" b="0" i="1" dirty="0">
                <a:solidFill>
                  <a:srgbClr val="FF0000"/>
                </a:solidFill>
                <a:effectLst/>
                <a:sym typeface="Wingdings" panose="05000000000000000000" pitchFamily="2" charset="2"/>
              </a:rPr>
              <a:t>teach </a:t>
            </a:r>
            <a:r>
              <a:rPr lang="en-US" sz="2400" i="1" dirty="0">
                <a:solidFill>
                  <a:srgbClr val="FF0000"/>
                </a:solidFill>
                <a:sym typeface="Wingdings" panose="05000000000000000000" pitchFamily="2" charset="2"/>
              </a:rPr>
              <a:t>them </a:t>
            </a:r>
            <a:r>
              <a:rPr lang="en-US" sz="2400" b="0" i="1" dirty="0">
                <a:solidFill>
                  <a:srgbClr val="FF0000"/>
                </a:solidFill>
                <a:effectLst/>
                <a:sym typeface="Wingdings" panose="05000000000000000000" pitchFamily="2" charset="2"/>
              </a:rPr>
              <a:t>to be able to work together to make</a:t>
            </a:r>
          </a:p>
          <a:p>
            <a:pPr algn="l" fontAlgn="base"/>
            <a:r>
              <a:rPr lang="en-US" sz="2400" i="1" dirty="0">
                <a:solidFill>
                  <a:srgbClr val="FF0000"/>
                </a:solidFill>
                <a:sym typeface="Wingdings" panose="05000000000000000000" pitchFamily="2" charset="2"/>
              </a:rPr>
              <a:t>		</a:t>
            </a:r>
            <a:r>
              <a:rPr lang="en-US" sz="2400" b="0" i="1" dirty="0">
                <a:solidFill>
                  <a:srgbClr val="FF0000"/>
                </a:solidFill>
                <a:effectLst/>
                <a:sym typeface="Wingdings" panose="05000000000000000000" pitchFamily="2" charset="2"/>
              </a:rPr>
              <a:t>better choices or deal with the consequences of any</a:t>
            </a:r>
          </a:p>
          <a:p>
            <a:pPr algn="l" fontAlgn="base"/>
            <a:r>
              <a:rPr lang="en-US" sz="2400" i="1" dirty="0">
                <a:solidFill>
                  <a:srgbClr val="FF0000"/>
                </a:solidFill>
                <a:sym typeface="Wingdings" panose="05000000000000000000" pitchFamily="2" charset="2"/>
              </a:rPr>
              <a:t>		</a:t>
            </a:r>
            <a:r>
              <a:rPr lang="en-US" sz="2400" b="0" i="1" dirty="0">
                <a:solidFill>
                  <a:srgbClr val="FF0000"/>
                </a:solidFill>
                <a:effectLst/>
                <a:sym typeface="Wingdings" panose="05000000000000000000" pitchFamily="2" charset="2"/>
              </a:rPr>
              <a:t>combination of them failing to be responsible moral 		actors.  </a:t>
            </a:r>
            <a:endParaRPr lang="en-US" sz="2400" b="0" i="1" dirty="0">
              <a:solidFill>
                <a:srgbClr val="FF0000"/>
              </a:solidFill>
              <a:effectLst/>
            </a:endParaRP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Asimov’s Zeroth Law of Robotics:</a:t>
            </a:r>
          </a:p>
        </p:txBody>
      </p:sp>
      <p:sp>
        <p:nvSpPr>
          <p:cNvPr id="3" name="Slide Number Placeholder 2"/>
          <p:cNvSpPr>
            <a:spLocks noGrp="1"/>
          </p:cNvSpPr>
          <p:nvPr>
            <p:ph type="sldNum" sz="quarter" idx="12"/>
          </p:nvPr>
        </p:nvSpPr>
        <p:spPr/>
        <p:txBody>
          <a:bodyPr/>
          <a:lstStyle/>
          <a:p>
            <a:fld id="{7D2A3EBC-402E-420D-AB91-61D957FB0344}" type="slidenum">
              <a:rPr lang="en-US" smtClean="0"/>
              <a:t>21</a:t>
            </a:fld>
            <a:endParaRPr lang="en-US" dirty="0"/>
          </a:p>
        </p:txBody>
      </p:sp>
      <p:sp>
        <p:nvSpPr>
          <p:cNvPr id="2" name="Rectangle 1">
            <a:extLst>
              <a:ext uri="{FF2B5EF4-FFF2-40B4-BE49-F238E27FC236}">
                <a16:creationId xmlns:a16="http://schemas.microsoft.com/office/drawing/2014/main" id="{4267C612-15B6-4FA3-B36C-A388384369FD}"/>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02122"/>
                </a:solidFill>
                <a:effectLst/>
                <a:latin typeface="Arial" panose="020B0604020202020204" pitchFamily="34" charset="0"/>
              </a:rPr>
              <a:t>Zeroth Law</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02122"/>
                </a:solidFill>
                <a:effectLst/>
                <a:latin typeface="Arial" panose="020B0604020202020204" pitchFamily="34" charset="0"/>
                <a:cs typeface="Arial" panose="020B0604020202020204" pitchFamily="34" charset="0"/>
              </a:rPr>
              <a:t>A robot may not harm humanity, or, by inaction, allow humanity to come to harm.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BAA0033C-A2E8-40CC-AD4F-DE0DD44546FA}"/>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02122"/>
                </a:solidFill>
                <a:effectLst/>
                <a:latin typeface="Arial" panose="020B0604020202020204" pitchFamily="34" charset="0"/>
                <a:cs typeface="Arial" panose="020B0604020202020204" pitchFamily="34" charset="0"/>
              </a:rPr>
              <a:t>Zeroth Law</a:t>
            </a: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02122"/>
                </a:solidFill>
                <a:effectLst/>
                <a:latin typeface="Arial" panose="020B0604020202020204" pitchFamily="34" charset="0"/>
                <a:cs typeface="Arial" panose="020B0604020202020204" pitchFamily="34" charset="0"/>
              </a:rPr>
              <a:t>A robot may not harm humanity, or, by inaction, allow humanity to come to harm.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3641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144992"/>
            <a:ext cx="8229600" cy="563562"/>
          </a:xfrm>
        </p:spPr>
        <p:txBody>
          <a:bodyPr>
            <a:normAutofit fontScale="90000"/>
          </a:bodyPr>
          <a:lstStyle/>
          <a:p>
            <a:r>
              <a:rPr lang="en-US" sz="3600" dirty="0">
                <a:solidFill>
                  <a:srgbClr val="00B0F0"/>
                </a:solidFill>
              </a:rPr>
              <a:t>A Different Perspective . . .</a:t>
            </a:r>
          </a:p>
        </p:txBody>
      </p:sp>
      <p:sp>
        <p:nvSpPr>
          <p:cNvPr id="3" name="Slide Number Placeholder 2"/>
          <p:cNvSpPr>
            <a:spLocks noGrp="1"/>
          </p:cNvSpPr>
          <p:nvPr>
            <p:ph type="sldNum" sz="quarter" idx="12"/>
          </p:nvPr>
        </p:nvSpPr>
        <p:spPr/>
        <p:txBody>
          <a:bodyPr/>
          <a:lstStyle/>
          <a:p>
            <a:fld id="{7D2A3EBC-402E-420D-AB91-61D957FB0344}" type="slidenum">
              <a:rPr lang="en-US" smtClean="0"/>
              <a:t>22</a:t>
            </a:fld>
            <a:endParaRPr lang="en-US" dirty="0"/>
          </a:p>
        </p:txBody>
      </p:sp>
      <p:pic>
        <p:nvPicPr>
          <p:cNvPr id="4" name="Picture 3">
            <a:extLst>
              <a:ext uri="{FF2B5EF4-FFF2-40B4-BE49-F238E27FC236}">
                <a16:creationId xmlns:a16="http://schemas.microsoft.com/office/drawing/2014/main" id="{5C27BC0A-4287-481D-9FBF-73A45DC6FBC0}"/>
              </a:ext>
            </a:extLst>
          </p:cNvPr>
          <p:cNvPicPr>
            <a:picLocks noChangeAspect="1"/>
          </p:cNvPicPr>
          <p:nvPr/>
        </p:nvPicPr>
        <p:blipFill>
          <a:blip r:embed="rId3"/>
          <a:stretch>
            <a:fillRect/>
          </a:stretch>
        </p:blipFill>
        <p:spPr>
          <a:xfrm>
            <a:off x="228600" y="4267200"/>
            <a:ext cx="3714237" cy="2366008"/>
          </a:xfrm>
          <a:prstGeom prst="rect">
            <a:avLst/>
          </a:prstGeom>
        </p:spPr>
      </p:pic>
      <p:pic>
        <p:nvPicPr>
          <p:cNvPr id="7" name="Picture 6">
            <a:extLst>
              <a:ext uri="{FF2B5EF4-FFF2-40B4-BE49-F238E27FC236}">
                <a16:creationId xmlns:a16="http://schemas.microsoft.com/office/drawing/2014/main" id="{F2D33369-A485-4C06-B58F-476ECCFCFE32}"/>
              </a:ext>
            </a:extLst>
          </p:cNvPr>
          <p:cNvPicPr>
            <a:picLocks noChangeAspect="1"/>
          </p:cNvPicPr>
          <p:nvPr/>
        </p:nvPicPr>
        <p:blipFill>
          <a:blip r:embed="rId4"/>
          <a:stretch>
            <a:fillRect/>
          </a:stretch>
        </p:blipFill>
        <p:spPr>
          <a:xfrm>
            <a:off x="2514600" y="2895600"/>
            <a:ext cx="3280611" cy="2460458"/>
          </a:xfrm>
          <a:prstGeom prst="rect">
            <a:avLst/>
          </a:prstGeom>
        </p:spPr>
      </p:pic>
      <p:pic>
        <p:nvPicPr>
          <p:cNvPr id="8" name="Picture 7">
            <a:extLst>
              <a:ext uri="{FF2B5EF4-FFF2-40B4-BE49-F238E27FC236}">
                <a16:creationId xmlns:a16="http://schemas.microsoft.com/office/drawing/2014/main" id="{D7B65867-271D-4905-BC9B-E681D5A9CABC}"/>
              </a:ext>
            </a:extLst>
          </p:cNvPr>
          <p:cNvPicPr>
            <a:picLocks noChangeAspect="1"/>
          </p:cNvPicPr>
          <p:nvPr/>
        </p:nvPicPr>
        <p:blipFill>
          <a:blip r:embed="rId5"/>
          <a:stretch>
            <a:fillRect/>
          </a:stretch>
        </p:blipFill>
        <p:spPr>
          <a:xfrm>
            <a:off x="5105400" y="811477"/>
            <a:ext cx="3352800" cy="3352800"/>
          </a:xfrm>
          <a:prstGeom prst="rect">
            <a:avLst/>
          </a:prstGeom>
        </p:spPr>
      </p:pic>
    </p:spTree>
    <p:extLst>
      <p:ext uri="{BB962C8B-B14F-4D97-AF65-F5344CB8AC3E}">
        <p14:creationId xmlns:p14="http://schemas.microsoft.com/office/powerpoint/2010/main" val="1938949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144992"/>
            <a:ext cx="8229600" cy="563562"/>
          </a:xfrm>
        </p:spPr>
        <p:txBody>
          <a:bodyPr>
            <a:normAutofit fontScale="90000"/>
          </a:bodyPr>
          <a:lstStyle/>
          <a:p>
            <a:r>
              <a:rPr lang="en-US" sz="3600" dirty="0">
                <a:solidFill>
                  <a:srgbClr val="00B0F0"/>
                </a:solidFill>
              </a:rPr>
              <a:t>Why Space!?</a:t>
            </a:r>
          </a:p>
        </p:txBody>
      </p:sp>
      <p:sp>
        <p:nvSpPr>
          <p:cNvPr id="3" name="Slide Number Placeholder 2"/>
          <p:cNvSpPr>
            <a:spLocks noGrp="1"/>
          </p:cNvSpPr>
          <p:nvPr>
            <p:ph type="sldNum" sz="quarter" idx="12"/>
          </p:nvPr>
        </p:nvSpPr>
        <p:spPr/>
        <p:txBody>
          <a:bodyPr/>
          <a:lstStyle/>
          <a:p>
            <a:fld id="{7D2A3EBC-402E-420D-AB91-61D957FB0344}" type="slidenum">
              <a:rPr lang="en-US" smtClean="0"/>
              <a:t>23</a:t>
            </a:fld>
            <a:endParaRPr lang="en-US" dirty="0"/>
          </a:p>
        </p:txBody>
      </p:sp>
      <p:pic>
        <p:nvPicPr>
          <p:cNvPr id="1026" name="Picture 2">
            <a:extLst>
              <a:ext uri="{FF2B5EF4-FFF2-40B4-BE49-F238E27FC236}">
                <a16:creationId xmlns:a16="http://schemas.microsoft.com/office/drawing/2014/main" id="{5ACA2633-8E70-42B3-B9BC-8A1615B72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686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603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idx="4294967295"/>
          </p:nvPr>
        </p:nvSpPr>
        <p:spPr>
          <a:xfrm>
            <a:off x="457200" y="274638"/>
            <a:ext cx="8229600" cy="715962"/>
          </a:xfrm>
        </p:spPr>
        <p:txBody>
          <a:bodyPr>
            <a:normAutofit/>
          </a:bodyPr>
          <a:lstStyle/>
          <a:p>
            <a:r>
              <a:rPr lang="en-US" sz="3600" b="1" dirty="0">
                <a:solidFill>
                  <a:srgbClr val="00B0F0"/>
                </a:solidFill>
              </a:rPr>
              <a:t>Levels of Understanding</a:t>
            </a:r>
          </a:p>
        </p:txBody>
      </p:sp>
      <p:sp>
        <p:nvSpPr>
          <p:cNvPr id="2" name="Slide Number Placeholder 1"/>
          <p:cNvSpPr>
            <a:spLocks noGrp="1"/>
          </p:cNvSpPr>
          <p:nvPr>
            <p:ph type="sldNum" sz="quarter" idx="12"/>
          </p:nvPr>
        </p:nvSpPr>
        <p:spPr/>
        <p:txBody>
          <a:bodyPr/>
          <a:lstStyle/>
          <a:p>
            <a:fld id="{7D2A3EBC-402E-420D-AB91-61D957FB0344}" type="slidenum">
              <a:rPr lang="en-US" smtClean="0"/>
              <a:t>24</a:t>
            </a:fld>
            <a:endParaRPr lang="en-US" dirty="0"/>
          </a:p>
        </p:txBody>
      </p:sp>
      <p:pic>
        <p:nvPicPr>
          <p:cNvPr id="1054" name="Picture 1053">
            <a:extLst>
              <a:ext uri="{FF2B5EF4-FFF2-40B4-BE49-F238E27FC236}">
                <a16:creationId xmlns:a16="http://schemas.microsoft.com/office/drawing/2014/main" id="{672E4528-C674-4A9B-A1EA-8CA826DC8D5E}"/>
              </a:ext>
            </a:extLst>
          </p:cNvPr>
          <p:cNvPicPr>
            <a:picLocks noChangeAspect="1"/>
          </p:cNvPicPr>
          <p:nvPr/>
        </p:nvPicPr>
        <p:blipFill>
          <a:blip r:embed="rId4"/>
          <a:stretch>
            <a:fillRect/>
          </a:stretch>
        </p:blipFill>
        <p:spPr>
          <a:xfrm>
            <a:off x="173846" y="1371600"/>
            <a:ext cx="8796307" cy="4284140"/>
          </a:xfrm>
          <a:prstGeom prst="rect">
            <a:avLst/>
          </a:prstGeom>
        </p:spPr>
      </p:pic>
    </p:spTree>
    <p:extLst>
      <p:ext uri="{BB962C8B-B14F-4D97-AF65-F5344CB8AC3E}">
        <p14:creationId xmlns:p14="http://schemas.microsoft.com/office/powerpoint/2010/main" val="2610350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144992"/>
            <a:ext cx="8229600" cy="563562"/>
          </a:xfrm>
        </p:spPr>
        <p:txBody>
          <a:bodyPr>
            <a:normAutofit fontScale="90000"/>
          </a:bodyPr>
          <a:lstStyle/>
          <a:p>
            <a:r>
              <a:rPr lang="en-US" sz="3600" dirty="0">
                <a:solidFill>
                  <a:srgbClr val="00B0F0"/>
                </a:solidFill>
              </a:rPr>
              <a:t>Knowledge Levels</a:t>
            </a:r>
          </a:p>
        </p:txBody>
      </p:sp>
      <p:sp>
        <p:nvSpPr>
          <p:cNvPr id="3" name="Slide Number Placeholder 2"/>
          <p:cNvSpPr>
            <a:spLocks noGrp="1"/>
          </p:cNvSpPr>
          <p:nvPr>
            <p:ph type="sldNum" sz="quarter" idx="12"/>
          </p:nvPr>
        </p:nvSpPr>
        <p:spPr/>
        <p:txBody>
          <a:bodyPr/>
          <a:lstStyle/>
          <a:p>
            <a:fld id="{7D2A3EBC-402E-420D-AB91-61D957FB0344}" type="slidenum">
              <a:rPr lang="en-US" smtClean="0"/>
              <a:t>25</a:t>
            </a:fld>
            <a:endParaRPr lang="en-US" dirty="0"/>
          </a:p>
        </p:txBody>
      </p:sp>
      <p:sp>
        <p:nvSpPr>
          <p:cNvPr id="6" name="TextBox 5">
            <a:extLst>
              <a:ext uri="{FF2B5EF4-FFF2-40B4-BE49-F238E27FC236}">
                <a16:creationId xmlns:a16="http://schemas.microsoft.com/office/drawing/2014/main" id="{F15631CD-AEC0-4C50-ACAE-B32BEA76F8C6}"/>
              </a:ext>
            </a:extLst>
          </p:cNvPr>
          <p:cNvSpPr txBox="1"/>
          <p:nvPr/>
        </p:nvSpPr>
        <p:spPr>
          <a:xfrm>
            <a:off x="304800" y="762000"/>
            <a:ext cx="8686800" cy="4801314"/>
          </a:xfrm>
          <a:prstGeom prst="rect">
            <a:avLst/>
          </a:prstGeom>
          <a:noFill/>
        </p:spPr>
        <p:txBody>
          <a:bodyPr wrap="square">
            <a:spAutoFit/>
          </a:bodyPr>
          <a:lstStyle/>
          <a:p>
            <a:r>
              <a:rPr lang="en-US" b="1" dirty="0">
                <a:solidFill>
                  <a:srgbClr val="FF0000"/>
                </a:solidFill>
              </a:rPr>
              <a:t>LINGUISTIC</a:t>
            </a:r>
            <a:r>
              <a:rPr lang="en-US" dirty="0"/>
              <a:t>	</a:t>
            </a:r>
          </a:p>
          <a:p>
            <a:r>
              <a:rPr lang="en-US" dirty="0"/>
              <a:t>The linguistic level is the most abstract level of knowledge within a given framework. Understanding is predicated on the morphology and syntax of the language employed.</a:t>
            </a:r>
          </a:p>
          <a:p>
            <a:r>
              <a:rPr lang="en-US" b="1" dirty="0">
                <a:solidFill>
                  <a:srgbClr val="FF0000"/>
                </a:solidFill>
              </a:rPr>
              <a:t>CONCEPTUAL</a:t>
            </a:r>
            <a:r>
              <a:rPr lang="en-US" dirty="0"/>
              <a:t>	</a:t>
            </a:r>
          </a:p>
          <a:p>
            <a:r>
              <a:rPr lang="en-US" dirty="0"/>
              <a:t>The conceptual level of knowledge consists of ideas expressed in structured syntax within a given framework.</a:t>
            </a:r>
          </a:p>
          <a:p>
            <a:r>
              <a:rPr lang="en-US" b="1" dirty="0">
                <a:solidFill>
                  <a:srgbClr val="FF0000"/>
                </a:solidFill>
              </a:rPr>
              <a:t>EPISTOMOLOGICAL</a:t>
            </a:r>
            <a:r>
              <a:rPr lang="en-US" dirty="0"/>
              <a:t>	</a:t>
            </a:r>
          </a:p>
          <a:p>
            <a:r>
              <a:rPr lang="en-US" dirty="0"/>
              <a:t>The epistemological level of knowledge contains the structure and ordering of knowledge within a given framework.</a:t>
            </a:r>
          </a:p>
          <a:p>
            <a:r>
              <a:rPr lang="en-US" b="1" dirty="0">
                <a:solidFill>
                  <a:srgbClr val="FF0000"/>
                </a:solidFill>
              </a:rPr>
              <a:t>LOGICAL </a:t>
            </a:r>
            <a:r>
              <a:rPr lang="en-US" dirty="0"/>
              <a:t>	</a:t>
            </a:r>
          </a:p>
          <a:p>
            <a:r>
              <a:rPr lang="en-US" dirty="0"/>
              <a:t>The logical level of knowledge consists of what are correct or reliable inferences within a given framework.</a:t>
            </a:r>
          </a:p>
          <a:p>
            <a:r>
              <a:rPr lang="en-US" b="1" dirty="0">
                <a:solidFill>
                  <a:srgbClr val="FF0000"/>
                </a:solidFill>
              </a:rPr>
              <a:t> IMPLEMENTATION </a:t>
            </a:r>
          </a:p>
          <a:p>
            <a:r>
              <a:rPr lang="en-US" dirty="0"/>
              <a:t>The implementation level is the least abstract level of knowledge within a given framework.</a:t>
            </a:r>
          </a:p>
          <a:p>
            <a:endParaRPr lang="en-US" dirty="0"/>
          </a:p>
          <a:p>
            <a:pPr algn="ctr"/>
            <a:r>
              <a:rPr lang="en-US" dirty="0"/>
              <a:t>Note: 	Knowledge levels adapted from work by Brachman.</a:t>
            </a:r>
          </a:p>
          <a:p>
            <a:pPr algn="ctr"/>
            <a:r>
              <a:rPr lang="en-US" dirty="0"/>
              <a:t>Level descriptions are the responsibility of the author.</a:t>
            </a:r>
          </a:p>
        </p:txBody>
      </p:sp>
    </p:spTree>
    <p:extLst>
      <p:ext uri="{BB962C8B-B14F-4D97-AF65-F5344CB8AC3E}">
        <p14:creationId xmlns:p14="http://schemas.microsoft.com/office/powerpoint/2010/main" val="143699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144992"/>
            <a:ext cx="8229600" cy="563562"/>
          </a:xfrm>
        </p:spPr>
        <p:txBody>
          <a:bodyPr>
            <a:normAutofit fontScale="90000"/>
          </a:bodyPr>
          <a:lstStyle/>
          <a:p>
            <a:r>
              <a:rPr lang="en-US" sz="3600" dirty="0">
                <a:solidFill>
                  <a:srgbClr val="00B0F0"/>
                </a:solidFill>
              </a:rPr>
              <a:t>Knowledge Types . . .</a:t>
            </a:r>
          </a:p>
        </p:txBody>
      </p:sp>
      <p:sp>
        <p:nvSpPr>
          <p:cNvPr id="3" name="Slide Number Placeholder 2"/>
          <p:cNvSpPr>
            <a:spLocks noGrp="1"/>
          </p:cNvSpPr>
          <p:nvPr>
            <p:ph type="sldNum" sz="quarter" idx="12"/>
          </p:nvPr>
        </p:nvSpPr>
        <p:spPr/>
        <p:txBody>
          <a:bodyPr/>
          <a:lstStyle/>
          <a:p>
            <a:fld id="{7D2A3EBC-402E-420D-AB91-61D957FB0344}" type="slidenum">
              <a:rPr lang="en-US" smtClean="0"/>
              <a:t>26</a:t>
            </a:fld>
            <a:endParaRPr lang="en-US" dirty="0"/>
          </a:p>
        </p:txBody>
      </p:sp>
      <p:graphicFrame>
        <p:nvGraphicFramePr>
          <p:cNvPr id="2" name="Table 1">
            <a:extLst>
              <a:ext uri="{FF2B5EF4-FFF2-40B4-BE49-F238E27FC236}">
                <a16:creationId xmlns:a16="http://schemas.microsoft.com/office/drawing/2014/main" id="{A11EC025-4F76-4C8D-895F-E1F8081C5E33}"/>
              </a:ext>
            </a:extLst>
          </p:cNvPr>
          <p:cNvGraphicFramePr>
            <a:graphicFrameLocks noGrp="1"/>
          </p:cNvGraphicFramePr>
          <p:nvPr>
            <p:extLst>
              <p:ext uri="{D42A27DB-BD31-4B8C-83A1-F6EECF244321}">
                <p14:modId xmlns:p14="http://schemas.microsoft.com/office/powerpoint/2010/main" val="3471514479"/>
              </p:ext>
            </p:extLst>
          </p:nvPr>
        </p:nvGraphicFramePr>
        <p:xfrm>
          <a:off x="304800" y="1066800"/>
          <a:ext cx="8534402" cy="4876798"/>
        </p:xfrm>
        <a:graphic>
          <a:graphicData uri="http://schemas.openxmlformats.org/drawingml/2006/table">
            <a:tbl>
              <a:tblPr>
                <a:tableStyleId>{5C22544A-7EE6-4342-B048-85BDC9FD1C3A}</a:tableStyleId>
              </a:tblPr>
              <a:tblGrid>
                <a:gridCol w="1556272">
                  <a:extLst>
                    <a:ext uri="{9D8B030D-6E8A-4147-A177-3AD203B41FA5}">
                      <a16:colId xmlns:a16="http://schemas.microsoft.com/office/drawing/2014/main" val="3650702397"/>
                    </a:ext>
                  </a:extLst>
                </a:gridCol>
                <a:gridCol w="1395626">
                  <a:extLst>
                    <a:ext uri="{9D8B030D-6E8A-4147-A177-3AD203B41FA5}">
                      <a16:colId xmlns:a16="http://schemas.microsoft.com/office/drawing/2014/main" val="2653720395"/>
                    </a:ext>
                  </a:extLst>
                </a:gridCol>
                <a:gridCol w="1395626">
                  <a:extLst>
                    <a:ext uri="{9D8B030D-6E8A-4147-A177-3AD203B41FA5}">
                      <a16:colId xmlns:a16="http://schemas.microsoft.com/office/drawing/2014/main" val="3928790931"/>
                    </a:ext>
                  </a:extLst>
                </a:gridCol>
                <a:gridCol w="1395626">
                  <a:extLst>
                    <a:ext uri="{9D8B030D-6E8A-4147-A177-3AD203B41FA5}">
                      <a16:colId xmlns:a16="http://schemas.microsoft.com/office/drawing/2014/main" val="424464516"/>
                    </a:ext>
                  </a:extLst>
                </a:gridCol>
                <a:gridCol w="1395626">
                  <a:extLst>
                    <a:ext uri="{9D8B030D-6E8A-4147-A177-3AD203B41FA5}">
                      <a16:colId xmlns:a16="http://schemas.microsoft.com/office/drawing/2014/main" val="3530006695"/>
                    </a:ext>
                  </a:extLst>
                </a:gridCol>
                <a:gridCol w="1395626">
                  <a:extLst>
                    <a:ext uri="{9D8B030D-6E8A-4147-A177-3AD203B41FA5}">
                      <a16:colId xmlns:a16="http://schemas.microsoft.com/office/drawing/2014/main" val="2426635457"/>
                    </a:ext>
                  </a:extLst>
                </a:gridCol>
              </a:tblGrid>
              <a:tr h="378885">
                <a:tc>
                  <a:txBody>
                    <a:bodyPr/>
                    <a:lstStyle/>
                    <a:p>
                      <a:pPr algn="ctr" fontAlgn="ctr"/>
                      <a:r>
                        <a:rPr lang="en-US" sz="1400" u="none" strike="noStrike" dirty="0">
                          <a:effectLst/>
                        </a:rPr>
                        <a:t>KNOWLEDGE</a:t>
                      </a:r>
                      <a:endParaRPr lang="en-US" sz="1400" b="1" i="0" u="none" strike="noStrike" dirty="0">
                        <a:solidFill>
                          <a:srgbClr val="FFFFFF"/>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LEVEL VALUES</a:t>
                      </a:r>
                      <a:endParaRPr lang="en-US" sz="1400" b="1" i="0" u="none" strike="noStrike">
                        <a:solidFill>
                          <a:srgbClr val="FFFFFF"/>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ATTRIBUTES</a:t>
                      </a:r>
                      <a:endParaRPr lang="en-US" sz="1400" b="1" i="0" u="none" strike="noStrike">
                        <a:solidFill>
                          <a:srgbClr val="FFFFFF"/>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ITEMS</a:t>
                      </a:r>
                      <a:endParaRPr lang="en-US" sz="1400" b="1" i="0" u="none" strike="noStrike">
                        <a:solidFill>
                          <a:srgbClr val="FFFFFF"/>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MODELS</a:t>
                      </a:r>
                      <a:endParaRPr lang="en-US" sz="1400" b="1" i="0" u="none" strike="noStrike">
                        <a:solidFill>
                          <a:srgbClr val="FFFFFF"/>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DATA SETS</a:t>
                      </a:r>
                      <a:endParaRPr lang="en-US" sz="1400" b="1" i="0" u="none" strike="noStrike">
                        <a:solidFill>
                          <a:srgbClr val="FFFFFF"/>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2297390427"/>
                  </a:ext>
                </a:extLst>
              </a:tr>
              <a:tr h="348652">
                <a:tc>
                  <a:txBody>
                    <a:bodyPr/>
                    <a:lstStyle/>
                    <a:p>
                      <a:pPr algn="ctr" fontAlgn="ctr"/>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 </a:t>
                      </a:r>
                      <a:endParaRPr lang="en-US" sz="1400" b="1" i="0" u="none" strike="noStrike">
                        <a:solidFill>
                          <a:srgbClr val="000000"/>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2867632245"/>
                  </a:ext>
                </a:extLst>
              </a:tr>
              <a:tr h="378885">
                <a:tc>
                  <a:txBody>
                    <a:bodyPr/>
                    <a:lstStyle/>
                    <a:p>
                      <a:pPr algn="ctr" fontAlgn="ctr"/>
                      <a:r>
                        <a:rPr lang="en-US" sz="1400" u="none" strike="noStrike">
                          <a:effectLst/>
                        </a:rPr>
                        <a:t>LINGUISTIC</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STATUS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DEFINITIONS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PURPOSES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FIDELITY</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UTILITY</a:t>
                      </a:r>
                      <a:endParaRPr lang="en-US" sz="1400" b="1" i="0" u="none" strike="noStrike">
                        <a:solidFill>
                          <a:srgbClr val="000000"/>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64790309"/>
                  </a:ext>
                </a:extLst>
              </a:tr>
              <a:tr h="378885">
                <a:tc>
                  <a:txBody>
                    <a:bodyPr/>
                    <a:lstStyle/>
                    <a:p>
                      <a:pPr algn="ctr" fontAlgn="ctr"/>
                      <a:r>
                        <a:rPr lang="en-US" sz="1400" u="none" strike="noStrike">
                          <a:effectLst/>
                        </a:rPr>
                        <a:t>CONCEPTUAL</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NATURE</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APPLICABILITY</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REQUIREMENTS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RATIONAL</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DOMAIN</a:t>
                      </a:r>
                      <a:endParaRPr lang="en-US" sz="1400" b="1" i="0" u="none" strike="noStrike">
                        <a:solidFill>
                          <a:srgbClr val="000000"/>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2860489522"/>
                  </a:ext>
                </a:extLst>
              </a:tr>
              <a:tr h="378885">
                <a:tc>
                  <a:txBody>
                    <a:bodyPr/>
                    <a:lstStyle/>
                    <a:p>
                      <a:pPr algn="ctr" fontAlgn="ctr"/>
                      <a:r>
                        <a:rPr lang="en-US" sz="1400" u="none" strike="noStrike">
                          <a:effectLst/>
                        </a:rPr>
                        <a:t>EPISTOMOLOGICAL</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TYPES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CATEGORIES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HIERARCHIES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SCHEMAS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ORDER</a:t>
                      </a:r>
                      <a:endParaRPr lang="en-US" sz="1400" b="1" i="0" u="none" strike="noStrike">
                        <a:solidFill>
                          <a:srgbClr val="000000"/>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3933666383"/>
                  </a:ext>
                </a:extLst>
              </a:tr>
              <a:tr h="378885">
                <a:tc>
                  <a:txBody>
                    <a:bodyPr/>
                    <a:lstStyle/>
                    <a:p>
                      <a:pPr algn="ctr" fontAlgn="ctr"/>
                      <a:r>
                        <a:rPr lang="en-US" sz="1400" u="none" strike="noStrike">
                          <a:effectLst/>
                        </a:rPr>
                        <a:t>LOGICAL</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VALIDITY</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ASSOCIATIONS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INTERFACES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RULES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CRITERIA</a:t>
                      </a:r>
                      <a:endParaRPr lang="en-US" sz="1400" b="1" i="0" u="none" strike="noStrike">
                        <a:solidFill>
                          <a:srgbClr val="000000"/>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2808701131"/>
                  </a:ext>
                </a:extLst>
              </a:tr>
              <a:tr h="378885">
                <a:tc>
                  <a:txBody>
                    <a:bodyPr/>
                    <a:lstStyle/>
                    <a:p>
                      <a:pPr algn="ctr" fontAlgn="ctr"/>
                      <a:r>
                        <a:rPr lang="en-US" sz="1400" u="none" strike="noStrike">
                          <a:effectLst/>
                        </a:rPr>
                        <a:t>IMPLEMENTATION</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DATA</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VALUES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ATTRIBUTES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ITEMS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r>
                        <a:rPr lang="en-US" sz="1400" u="none" strike="noStrike">
                          <a:effectLst/>
                        </a:rPr>
                        <a:t>MODELS</a:t>
                      </a:r>
                      <a:endParaRPr lang="en-US" sz="1400" b="1" i="0" u="none" strike="noStrike">
                        <a:solidFill>
                          <a:srgbClr val="000000"/>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2490707538"/>
                  </a:ext>
                </a:extLst>
              </a:tr>
              <a:tr h="369646">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1987432434"/>
                  </a:ext>
                </a:extLst>
              </a:tr>
              <a:tr h="360404">
                <a:tc>
                  <a:txBody>
                    <a:bodyPr/>
                    <a:lstStyle/>
                    <a:p>
                      <a:pPr algn="l" fontAlgn="ctr"/>
                      <a:r>
                        <a:rPr lang="en-US" sz="1400" u="none" strike="noStrike">
                          <a:effectLst/>
                        </a:rPr>
                        <a:t>NOTES:</a:t>
                      </a: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tc>
                  <a:txBody>
                    <a:bodyPr/>
                    <a:lstStyle/>
                    <a:p>
                      <a:pPr algn="ctr" fontAlgn="ctr"/>
                      <a:endParaRPr lang="en-US" sz="1400" b="1" i="0" u="none" strike="noStrike">
                        <a:solidFill>
                          <a:srgbClr val="000000"/>
                        </a:solidFill>
                        <a:effectLst/>
                        <a:latin typeface="Calibri" panose="020F0502020204030204" pitchFamily="34" charset="0"/>
                      </a:endParaRPr>
                    </a:p>
                  </a:txBody>
                  <a:tcPr marL="5809" marR="5809" marT="5809" marB="0" anchor="ctr"/>
                </a:tc>
                <a:extLst>
                  <a:ext uri="{0D108BD9-81ED-4DB2-BD59-A6C34878D82A}">
                    <a16:rowId xmlns:a16="http://schemas.microsoft.com/office/drawing/2014/main" val="290714410"/>
                  </a:ext>
                </a:extLst>
              </a:tr>
              <a:tr h="360404">
                <a:tc gridSpan="6">
                  <a:txBody>
                    <a:bodyPr/>
                    <a:lstStyle/>
                    <a:p>
                      <a:pPr algn="l" fontAlgn="ctr"/>
                      <a:r>
                        <a:rPr lang="en-US" sz="1400" u="none" strike="noStrike">
                          <a:effectLst/>
                        </a:rPr>
                        <a:t>Knowledge levels adapted from Brachman.</a:t>
                      </a:r>
                      <a:endParaRPr lang="en-US" sz="1400" b="1" i="0" u="none" strike="noStrike">
                        <a:solidFill>
                          <a:srgbClr val="000000"/>
                        </a:solidFill>
                        <a:effectLst/>
                        <a:latin typeface="Calibri" panose="020F0502020204030204" pitchFamily="34" charset="0"/>
                      </a:endParaRPr>
                    </a:p>
                  </a:txBody>
                  <a:tcPr marL="5809" marR="5809" marT="580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9924269"/>
                  </a:ext>
                </a:extLst>
              </a:tr>
              <a:tr h="360404">
                <a:tc gridSpan="6">
                  <a:txBody>
                    <a:bodyPr/>
                    <a:lstStyle/>
                    <a:p>
                      <a:pPr algn="l" fontAlgn="ctr"/>
                      <a:r>
                        <a:rPr lang="en-US" sz="1400" u="none" strike="noStrike">
                          <a:effectLst/>
                        </a:rPr>
                        <a:t>Knowledge types are an independent construct of the author.</a:t>
                      </a:r>
                      <a:endParaRPr lang="en-US" sz="1400" b="1" i="0" u="none" strike="noStrike">
                        <a:solidFill>
                          <a:srgbClr val="000000"/>
                        </a:solidFill>
                        <a:effectLst/>
                        <a:latin typeface="Calibri" panose="020F0502020204030204" pitchFamily="34" charset="0"/>
                      </a:endParaRPr>
                    </a:p>
                  </a:txBody>
                  <a:tcPr marL="5809" marR="5809" marT="580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2988603"/>
                  </a:ext>
                </a:extLst>
              </a:tr>
              <a:tr h="803978">
                <a:tc gridSpan="6">
                  <a:txBody>
                    <a:bodyPr/>
                    <a:lstStyle/>
                    <a:p>
                      <a:pPr algn="l" fontAlgn="ctr"/>
                      <a:r>
                        <a:rPr lang="en-US" sz="1400" u="none" strike="noStrike" dirty="0">
                          <a:effectLst/>
                        </a:rPr>
                        <a:t>Visualizations (i.e. pictorial information} is treated as a knowledge representation mechanism rather than as a discrete knowledge type.</a:t>
                      </a:r>
                      <a:endParaRPr lang="en-US" sz="1400" b="1" i="0" u="none" strike="noStrike" dirty="0">
                        <a:solidFill>
                          <a:srgbClr val="000000"/>
                        </a:solidFill>
                        <a:effectLst/>
                        <a:latin typeface="Calibri" panose="020F0502020204030204" pitchFamily="34" charset="0"/>
                      </a:endParaRPr>
                    </a:p>
                  </a:txBody>
                  <a:tcPr marL="5809" marR="5809" marT="580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42330109"/>
                  </a:ext>
                </a:extLst>
              </a:tr>
            </a:tbl>
          </a:graphicData>
        </a:graphic>
      </p:graphicFrame>
    </p:spTree>
    <p:extLst>
      <p:ext uri="{BB962C8B-B14F-4D97-AF65-F5344CB8AC3E}">
        <p14:creationId xmlns:p14="http://schemas.microsoft.com/office/powerpoint/2010/main" val="1027083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012"/>
            <a:ext cx="8229600" cy="603872"/>
          </a:xfrm>
        </p:spPr>
        <p:txBody>
          <a:bodyPr>
            <a:normAutofit/>
          </a:bodyPr>
          <a:lstStyle/>
          <a:p>
            <a:r>
              <a:rPr lang="en-US" sz="3200" b="1" dirty="0">
                <a:solidFill>
                  <a:srgbClr val="FF0000"/>
                </a:solidFill>
              </a:rPr>
              <a:t>XISP-Inc Crosslink Protocol (XLINK)</a:t>
            </a:r>
          </a:p>
        </p:txBody>
      </p:sp>
      <p:sp>
        <p:nvSpPr>
          <p:cNvPr id="5" name="Slide Number Placeholder 4"/>
          <p:cNvSpPr>
            <a:spLocks noGrp="1"/>
          </p:cNvSpPr>
          <p:nvPr>
            <p:ph type="sldNum" sz="quarter" idx="12"/>
          </p:nvPr>
        </p:nvSpPr>
        <p:spPr/>
        <p:txBody>
          <a:bodyPr/>
          <a:lstStyle/>
          <a:p>
            <a:fld id="{7D2A3EBC-402E-420D-AB91-61D957FB0344}" type="slidenum">
              <a:rPr lang="en-US" smtClean="0"/>
              <a:t>27</a:t>
            </a:fld>
            <a:endParaRPr lang="en-US"/>
          </a:p>
        </p:txBody>
      </p:sp>
      <p:pic>
        <p:nvPicPr>
          <p:cNvPr id="6" name="Picture 5"/>
          <p:cNvPicPr>
            <a:picLocks noChangeAspect="1"/>
          </p:cNvPicPr>
          <p:nvPr/>
        </p:nvPicPr>
        <p:blipFill>
          <a:blip r:embed="rId3"/>
          <a:stretch>
            <a:fillRect/>
          </a:stretch>
        </p:blipFill>
        <p:spPr>
          <a:xfrm>
            <a:off x="438993" y="661884"/>
            <a:ext cx="8391583" cy="5375613"/>
          </a:xfrm>
          <a:prstGeom prst="rect">
            <a:avLst/>
          </a:prstGeom>
        </p:spPr>
      </p:pic>
      <p:pic>
        <p:nvPicPr>
          <p:cNvPr id="7" name="Picture 6"/>
          <p:cNvPicPr>
            <a:picLocks noChangeAspect="1"/>
          </p:cNvPicPr>
          <p:nvPr/>
        </p:nvPicPr>
        <p:blipFill>
          <a:blip r:embed="rId4"/>
          <a:stretch>
            <a:fillRect/>
          </a:stretch>
        </p:blipFill>
        <p:spPr>
          <a:xfrm>
            <a:off x="404602" y="6310312"/>
            <a:ext cx="2157938" cy="457200"/>
          </a:xfrm>
          <a:prstGeom prst="rect">
            <a:avLst/>
          </a:prstGeom>
        </p:spPr>
      </p:pic>
    </p:spTree>
    <p:extLst>
      <p:ext uri="{BB962C8B-B14F-4D97-AF65-F5344CB8AC3E}">
        <p14:creationId xmlns:p14="http://schemas.microsoft.com/office/powerpoint/2010/main" val="4063792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2A3EBC-402E-420D-AB91-61D957FB0344}" type="slidenum">
              <a:rPr lang="en-US" smtClean="0"/>
              <a:t>28</a:t>
            </a:fld>
            <a:endParaRPr lang="en-US" dirty="0"/>
          </a:p>
        </p:txBody>
      </p:sp>
      <p:pic>
        <p:nvPicPr>
          <p:cNvPr id="6" name="Picture 5">
            <a:extLst>
              <a:ext uri="{FF2B5EF4-FFF2-40B4-BE49-F238E27FC236}">
                <a16:creationId xmlns:a16="http://schemas.microsoft.com/office/drawing/2014/main" id="{75773948-E59F-41CB-8A39-87AD89F8BF12}"/>
              </a:ext>
            </a:extLst>
          </p:cNvPr>
          <p:cNvPicPr>
            <a:picLocks noChangeAspect="1"/>
          </p:cNvPicPr>
          <p:nvPr/>
        </p:nvPicPr>
        <p:blipFill>
          <a:blip r:embed="rId3"/>
          <a:stretch>
            <a:fillRect/>
          </a:stretch>
        </p:blipFill>
        <p:spPr>
          <a:xfrm>
            <a:off x="2931" y="0"/>
            <a:ext cx="8745718" cy="6858000"/>
          </a:xfrm>
          <a:prstGeom prst="rect">
            <a:avLst/>
          </a:prstGeom>
        </p:spPr>
      </p:pic>
    </p:spTree>
    <p:extLst>
      <p:ext uri="{BB962C8B-B14F-4D97-AF65-F5344CB8AC3E}">
        <p14:creationId xmlns:p14="http://schemas.microsoft.com/office/powerpoint/2010/main" val="4215798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2A3EBC-402E-420D-AB91-61D957FB0344}" type="slidenum">
              <a:rPr lang="en-US" smtClean="0"/>
              <a:t>29</a:t>
            </a:fld>
            <a:endParaRPr lang="en-US" dirty="0"/>
          </a:p>
        </p:txBody>
      </p:sp>
      <p:pic>
        <p:nvPicPr>
          <p:cNvPr id="4" name="Picture 3">
            <a:extLst>
              <a:ext uri="{FF2B5EF4-FFF2-40B4-BE49-F238E27FC236}">
                <a16:creationId xmlns:a16="http://schemas.microsoft.com/office/drawing/2014/main" id="{BAE0FCBD-A93B-4577-A8FB-955455A9C691}"/>
              </a:ext>
            </a:extLst>
          </p:cNvPr>
          <p:cNvPicPr>
            <a:picLocks noChangeAspect="1"/>
          </p:cNvPicPr>
          <p:nvPr/>
        </p:nvPicPr>
        <p:blipFill>
          <a:blip r:embed="rId3"/>
          <a:stretch>
            <a:fillRect/>
          </a:stretch>
        </p:blipFill>
        <p:spPr>
          <a:xfrm>
            <a:off x="245857" y="0"/>
            <a:ext cx="8652285" cy="6858000"/>
          </a:xfrm>
          <a:prstGeom prst="rect">
            <a:avLst/>
          </a:prstGeom>
        </p:spPr>
      </p:pic>
    </p:spTree>
    <p:extLst>
      <p:ext uri="{BB962C8B-B14F-4D97-AF65-F5344CB8AC3E}">
        <p14:creationId xmlns:p14="http://schemas.microsoft.com/office/powerpoint/2010/main" val="2399113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990600"/>
            <a:ext cx="8686800"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prstClr val="white"/>
                </a:solidFill>
              </a:rPr>
              <a:t>N-Dimensional interaction problems (i.e., an arbitrary number of objects interacting in an arbitrary number of ways) are a class of problems for which the generalized solution space is typically  computationally intractable in any time frame.</a:t>
            </a:r>
          </a:p>
          <a:p>
            <a:pPr marL="457200" indent="-457200">
              <a:buFont typeface="Arial" panose="020B0604020202020204" pitchFamily="34" charset="0"/>
              <a:buChar char="•"/>
            </a:pPr>
            <a:r>
              <a:rPr lang="en-US" sz="2800" dirty="0">
                <a:solidFill>
                  <a:prstClr val="white"/>
                </a:solidFill>
              </a:rPr>
              <a:t>Space automation and robotics present a subset of these problems that exacerbates the situation by requiring near real-time solutions in many instances. </a:t>
            </a:r>
          </a:p>
          <a:p>
            <a:pPr lvl="7"/>
            <a:r>
              <a:rPr lang="en-US" sz="2800" dirty="0">
                <a:solidFill>
                  <a:prstClr val="white"/>
                </a:solidFill>
              </a:rPr>
              <a:t>  </a:t>
            </a:r>
          </a:p>
          <a:p>
            <a:pPr lvl="7"/>
            <a:r>
              <a:rPr lang="en-US" sz="2800" i="1" dirty="0">
                <a:solidFill>
                  <a:srgbClr val="FF0000"/>
                </a:solidFill>
              </a:rPr>
              <a:t>Reality is not a convenient problem or solution space . . .</a:t>
            </a:r>
          </a:p>
          <a:p>
            <a:endParaRPr lang="en-US" sz="2800" dirty="0">
              <a:solidFill>
                <a:prstClr val="white"/>
              </a:solidFill>
            </a:endParaRP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The Problem Space . . .</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3</a:t>
            </a:fld>
            <a:endParaRPr lang="en-US" dirty="0">
              <a:solidFill>
                <a:prstClr val="white">
                  <a:tint val="75000"/>
                </a:prstClr>
              </a:solidFill>
            </a:endParaRPr>
          </a:p>
        </p:txBody>
      </p:sp>
    </p:spTree>
    <p:extLst>
      <p:ext uri="{BB962C8B-B14F-4D97-AF65-F5344CB8AC3E}">
        <p14:creationId xmlns:p14="http://schemas.microsoft.com/office/powerpoint/2010/main" val="619742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E8A1D-3325-4C3B-895A-7138030F8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0"/>
            <a:ext cx="3454400" cy="2590800"/>
          </a:xfrm>
          <a:prstGeom prst="rect">
            <a:avLst/>
          </a:prstGeom>
        </p:spPr>
      </p:pic>
      <p:sp>
        <p:nvSpPr>
          <p:cNvPr id="4" name="TextBox 3"/>
          <p:cNvSpPr txBox="1"/>
          <p:nvPr/>
        </p:nvSpPr>
        <p:spPr>
          <a:xfrm>
            <a:off x="304800" y="1474619"/>
            <a:ext cx="8534400" cy="5139869"/>
          </a:xfrm>
          <a:prstGeom prst="rect">
            <a:avLst/>
          </a:prstGeom>
          <a:noFill/>
        </p:spPr>
        <p:txBody>
          <a:bodyPr wrap="square" rtlCol="0">
            <a:spAutoFit/>
          </a:bodyPr>
          <a:lstStyle/>
          <a:p>
            <a:pPr marL="342900" indent="-342900">
              <a:buFont typeface="Arial" panose="020B0604020202020204" pitchFamily="34" charset="0"/>
              <a:buChar char="•"/>
            </a:pPr>
            <a:r>
              <a:rPr lang="en-US" sz="2800" dirty="0"/>
              <a:t>A “Moral Compass” in this sense is defined as an internalized set of values and objectives that </a:t>
            </a:r>
            <a:r>
              <a:rPr lang="en-US" sz="2800" b="1" i="1" dirty="0">
                <a:solidFill>
                  <a:srgbClr val="FF0000"/>
                </a:solidFill>
              </a:rPr>
              <a:t>guide a person or entity with regard to ethical behavior and decision-making</a:t>
            </a:r>
            <a:r>
              <a:rPr lang="en-US" sz="2800" dirty="0"/>
              <a:t>.* </a:t>
            </a:r>
          </a:p>
          <a:p>
            <a:pPr marL="342900" indent="-342900">
              <a:buFont typeface="Arial" panose="020B0604020202020204" pitchFamily="34" charset="0"/>
              <a:buChar char="•"/>
            </a:pPr>
            <a:r>
              <a:rPr lang="en-US" sz="2800" dirty="0"/>
              <a:t>If we build robots and/or other forms of </a:t>
            </a:r>
            <a:r>
              <a:rPr lang="en-US" sz="2800" dirty="0" err="1"/>
              <a:t>autonoma</a:t>
            </a:r>
            <a:r>
              <a:rPr lang="en-US" sz="2800" dirty="0"/>
              <a:t> </a:t>
            </a:r>
            <a:r>
              <a:rPr lang="en-US" sz="2800" b="1" i="1" dirty="0">
                <a:solidFill>
                  <a:srgbClr val="FF0000"/>
                </a:solidFill>
              </a:rPr>
              <a:t>without</a:t>
            </a:r>
            <a:r>
              <a:rPr lang="en-US" sz="2800" dirty="0"/>
              <a:t> providing them </a:t>
            </a:r>
            <a:r>
              <a:rPr lang="en-US" sz="2800" b="1" i="1" dirty="0">
                <a:solidFill>
                  <a:srgbClr val="FF0000"/>
                </a:solidFill>
              </a:rPr>
              <a:t>a moral compass they will sooner or later act in a manner incompatible with our expectations.  </a:t>
            </a:r>
          </a:p>
          <a:p>
            <a:pPr marL="342900" indent="-342900">
              <a:buFont typeface="Arial" panose="020B0604020202020204" pitchFamily="34" charset="0"/>
              <a:buChar char="•"/>
            </a:pPr>
            <a:endParaRPr lang="en-US" sz="2400" dirty="0"/>
          </a:p>
          <a:p>
            <a:r>
              <a:rPr lang="en-US" sz="2400" dirty="0"/>
              <a:t>			</a:t>
            </a:r>
            <a:r>
              <a:rPr lang="en-US" sz="1600" dirty="0"/>
              <a:t>*ADAPTED FROM DICTIONARY.COM UNABRIDGED, </a:t>
            </a:r>
          </a:p>
          <a:p>
            <a:r>
              <a:rPr lang="en-US" sz="1600" dirty="0"/>
              <a:t>			BASED ON THE RANDOM HOUSE UNABRIDGED DICTIONARY, </a:t>
            </a:r>
          </a:p>
          <a:p>
            <a:r>
              <a:rPr lang="en-US" sz="1600" dirty="0"/>
              <a:t>			© RANDOM HOUSE, INC. 2021</a:t>
            </a:r>
          </a:p>
          <a:p>
            <a:pPr marL="342900" indent="-342900">
              <a:buFont typeface="Arial" panose="020B0604020202020204" pitchFamily="34" charset="0"/>
              <a:buChar char="•"/>
            </a:pPr>
            <a:endParaRPr lang="en-US" sz="2400" dirty="0"/>
          </a:p>
        </p:txBody>
      </p:sp>
      <p:sp>
        <p:nvSpPr>
          <p:cNvPr id="5" name="Title 4"/>
          <p:cNvSpPr>
            <a:spLocks noGrp="1"/>
          </p:cNvSpPr>
          <p:nvPr>
            <p:ph type="title" idx="4294967295"/>
          </p:nvPr>
        </p:nvSpPr>
        <p:spPr>
          <a:xfrm>
            <a:off x="457200" y="77053"/>
            <a:ext cx="8229600" cy="549275"/>
          </a:xfrm>
        </p:spPr>
        <p:txBody>
          <a:bodyPr>
            <a:normAutofit fontScale="90000"/>
          </a:bodyPr>
          <a:lstStyle/>
          <a:p>
            <a:r>
              <a:rPr lang="en-US" sz="3600" dirty="0">
                <a:solidFill>
                  <a:srgbClr val="00B0F0"/>
                </a:solidFill>
              </a:rPr>
              <a:t>In Search of a Moral Compass</a:t>
            </a:r>
          </a:p>
        </p:txBody>
      </p:sp>
      <p:sp>
        <p:nvSpPr>
          <p:cNvPr id="3" name="Slide Number Placeholder 2"/>
          <p:cNvSpPr>
            <a:spLocks noGrp="1"/>
          </p:cNvSpPr>
          <p:nvPr>
            <p:ph type="sldNum" sz="quarter" idx="12"/>
          </p:nvPr>
        </p:nvSpPr>
        <p:spPr/>
        <p:txBody>
          <a:bodyPr/>
          <a:lstStyle/>
          <a:p>
            <a:fld id="{7D2A3EBC-402E-420D-AB91-61D957FB0344}" type="slidenum">
              <a:rPr lang="en-US" smtClean="0"/>
              <a:t>30</a:t>
            </a:fld>
            <a:endParaRPr lang="en-US" dirty="0"/>
          </a:p>
        </p:txBody>
      </p:sp>
    </p:spTree>
    <p:extLst>
      <p:ext uri="{BB962C8B-B14F-4D97-AF65-F5344CB8AC3E}">
        <p14:creationId xmlns:p14="http://schemas.microsoft.com/office/powerpoint/2010/main" val="2520103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E8A1D-3325-4C3B-895A-7138030F8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0"/>
            <a:ext cx="3454400" cy="2590800"/>
          </a:xfrm>
          <a:prstGeom prst="rect">
            <a:avLst/>
          </a:prstGeom>
        </p:spPr>
      </p:pic>
      <p:sp>
        <p:nvSpPr>
          <p:cNvPr id="4" name="TextBox 3"/>
          <p:cNvSpPr txBox="1"/>
          <p:nvPr/>
        </p:nvSpPr>
        <p:spPr>
          <a:xfrm>
            <a:off x="304800" y="990600"/>
            <a:ext cx="8534400"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a:t>We can </a:t>
            </a:r>
            <a:r>
              <a:rPr lang="en-US" sz="2800" b="1" i="1" dirty="0">
                <a:solidFill>
                  <a:srgbClr val="FF0000"/>
                </a:solidFill>
              </a:rPr>
              <a:t>mitigate</a:t>
            </a:r>
            <a:r>
              <a:rPr lang="en-US" sz="2800" dirty="0"/>
              <a:t> the dangers to some degree </a:t>
            </a:r>
            <a:r>
              <a:rPr lang="en-US" sz="2800" b="1" i="1" dirty="0">
                <a:solidFill>
                  <a:srgbClr val="FF0000"/>
                </a:solidFill>
              </a:rPr>
              <a:t>by structuring the domain of action of an entity to be deterministic </a:t>
            </a:r>
            <a:r>
              <a:rPr lang="en-US" sz="2800" dirty="0"/>
              <a:t>(i.e., established situations only – attempt to achieve zero ambiguity)</a:t>
            </a:r>
          </a:p>
          <a:p>
            <a:pPr marL="342900" indent="-342900">
              <a:buFont typeface="Arial" panose="020B0604020202020204" pitchFamily="34" charset="0"/>
              <a:buChar char="•"/>
            </a:pPr>
            <a:r>
              <a:rPr lang="en-US" sz="2800" b="1" i="1" dirty="0">
                <a:solidFill>
                  <a:srgbClr val="FF0000"/>
                </a:solidFill>
              </a:rPr>
              <a:t>This strategy inevitably fails because coping with reality necessarily entails solving emergent problems</a:t>
            </a:r>
            <a:r>
              <a:rPr lang="en-US" sz="2800" dirty="0"/>
              <a:t>.</a:t>
            </a:r>
          </a:p>
          <a:p>
            <a:pPr marL="342900" indent="-342900">
              <a:buFont typeface="Arial" panose="020B0604020202020204" pitchFamily="34" charset="0"/>
              <a:buChar char="•"/>
            </a:pPr>
            <a:r>
              <a:rPr lang="en-US" sz="2800" dirty="0"/>
              <a:t>In order to solve emergent problems an entity needs to know not only how they can act but why they are taking an action.  </a:t>
            </a:r>
          </a:p>
        </p:txBody>
      </p:sp>
      <p:sp>
        <p:nvSpPr>
          <p:cNvPr id="5" name="Title 4"/>
          <p:cNvSpPr>
            <a:spLocks noGrp="1"/>
          </p:cNvSpPr>
          <p:nvPr>
            <p:ph type="title" idx="4294967295"/>
          </p:nvPr>
        </p:nvSpPr>
        <p:spPr>
          <a:xfrm>
            <a:off x="457200" y="77053"/>
            <a:ext cx="8229600" cy="549275"/>
          </a:xfrm>
        </p:spPr>
        <p:txBody>
          <a:bodyPr>
            <a:normAutofit fontScale="90000"/>
          </a:bodyPr>
          <a:lstStyle/>
          <a:p>
            <a:r>
              <a:rPr lang="en-US" sz="3600" dirty="0">
                <a:solidFill>
                  <a:srgbClr val="00B0F0"/>
                </a:solidFill>
              </a:rPr>
              <a:t>In Search of a Moral Compass</a:t>
            </a:r>
          </a:p>
        </p:txBody>
      </p:sp>
      <p:sp>
        <p:nvSpPr>
          <p:cNvPr id="3" name="Slide Number Placeholder 2"/>
          <p:cNvSpPr>
            <a:spLocks noGrp="1"/>
          </p:cNvSpPr>
          <p:nvPr>
            <p:ph type="sldNum" sz="quarter" idx="12"/>
          </p:nvPr>
        </p:nvSpPr>
        <p:spPr/>
        <p:txBody>
          <a:bodyPr/>
          <a:lstStyle/>
          <a:p>
            <a:fld id="{7D2A3EBC-402E-420D-AB91-61D957FB0344}" type="slidenum">
              <a:rPr lang="en-US" smtClean="0"/>
              <a:t>31</a:t>
            </a:fld>
            <a:endParaRPr lang="en-US" dirty="0"/>
          </a:p>
        </p:txBody>
      </p:sp>
    </p:spTree>
    <p:extLst>
      <p:ext uri="{BB962C8B-B14F-4D97-AF65-F5344CB8AC3E}">
        <p14:creationId xmlns:p14="http://schemas.microsoft.com/office/powerpoint/2010/main" val="1277995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E8A1D-3325-4C3B-895A-7138030F8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0"/>
            <a:ext cx="3454400" cy="2590800"/>
          </a:xfrm>
          <a:prstGeom prst="rect">
            <a:avLst/>
          </a:prstGeom>
        </p:spPr>
      </p:pic>
      <p:sp>
        <p:nvSpPr>
          <p:cNvPr id="4" name="TextBox 3"/>
          <p:cNvSpPr txBox="1"/>
          <p:nvPr/>
        </p:nvSpPr>
        <p:spPr>
          <a:xfrm>
            <a:off x="304800" y="990600"/>
            <a:ext cx="8534400" cy="5632311"/>
          </a:xfrm>
          <a:prstGeom prst="rect">
            <a:avLst/>
          </a:prstGeom>
          <a:noFill/>
        </p:spPr>
        <p:txBody>
          <a:bodyPr wrap="square" rtlCol="0">
            <a:spAutoFit/>
          </a:bodyPr>
          <a:lstStyle/>
          <a:p>
            <a:pPr marL="342900" indent="-342900">
              <a:buFont typeface="Arial" panose="020B0604020202020204" pitchFamily="34" charset="0"/>
              <a:buChar char="•"/>
            </a:pPr>
            <a:r>
              <a:rPr lang="en-US" sz="2800" dirty="0"/>
              <a:t>Anthropomorphism is the attribution of human traits, emotions, or intentions to non-human entities.</a:t>
            </a:r>
            <a:r>
              <a:rPr lang="en-US" sz="2800" baseline="30000" dirty="0"/>
              <a:t>[1] </a:t>
            </a:r>
          </a:p>
          <a:p>
            <a:pPr marL="342900" indent="-342900">
              <a:buFont typeface="Arial" panose="020B0604020202020204" pitchFamily="34" charset="0"/>
              <a:buChar char="•"/>
            </a:pPr>
            <a:r>
              <a:rPr lang="en-US" sz="2800" dirty="0"/>
              <a:t>It is considered to be an innate tendency of human psychology.</a:t>
            </a:r>
            <a:r>
              <a:rPr lang="en-US" sz="2800" baseline="30000" dirty="0"/>
              <a:t>[2] </a:t>
            </a:r>
          </a:p>
          <a:p>
            <a:pPr marL="342900" indent="-342900">
              <a:buFont typeface="Arial" panose="020B0604020202020204" pitchFamily="34" charset="0"/>
              <a:buChar char="•"/>
            </a:pPr>
            <a:r>
              <a:rPr lang="en-US" sz="2800" dirty="0"/>
              <a:t>Accordingly, any entity intended to interact with humans must </a:t>
            </a:r>
          </a:p>
          <a:p>
            <a:pPr marL="800100" lvl="1" indent="-342900">
              <a:buFont typeface="Arial" panose="020B0604020202020204" pitchFamily="34" charset="0"/>
              <a:buChar char="•"/>
            </a:pPr>
            <a:r>
              <a:rPr lang="en-US" sz="2800" dirty="0"/>
              <a:t>establish mutual awareness, </a:t>
            </a:r>
          </a:p>
          <a:p>
            <a:pPr marL="800100" lvl="1" indent="-342900">
              <a:buFont typeface="Arial" panose="020B0604020202020204" pitchFamily="34" charset="0"/>
              <a:buChar char="•"/>
            </a:pPr>
            <a:r>
              <a:rPr lang="en-US" sz="2800" dirty="0"/>
              <a:t>a basis for communication, and </a:t>
            </a:r>
          </a:p>
          <a:p>
            <a:pPr marL="800100" lvl="1" indent="-342900">
              <a:buFont typeface="Arial" panose="020B0604020202020204" pitchFamily="34" charset="0"/>
              <a:buChar char="•"/>
            </a:pPr>
            <a:r>
              <a:rPr lang="en-US" sz="2800" dirty="0"/>
              <a:t>an ability to establish tacit norms of behavior.</a:t>
            </a:r>
          </a:p>
          <a:p>
            <a:pPr marL="342900" indent="-342900">
              <a:buFont typeface="Arial" panose="020B0604020202020204" pitchFamily="34" charset="0"/>
              <a:buChar char="•"/>
            </a:pPr>
            <a:endParaRPr lang="en-US" sz="2800" dirty="0"/>
          </a:p>
          <a:p>
            <a:pPr lvl="5"/>
            <a:r>
              <a:rPr lang="en-US" sz="1600" dirty="0"/>
              <a:t>[1] Oxford English Dictionary, 1st ed. "anthropomorphism, n." Oxford University Press (Oxford), 1885.</a:t>
            </a:r>
          </a:p>
          <a:p>
            <a:pPr lvl="5"/>
            <a:r>
              <a:rPr lang="en-US" sz="1600" dirty="0"/>
              <a:t>[2] Hutson, Matthew (2012). The 7 Laws of Magical Thinking: How Irrational Beliefs Keep Us Happy, Healthy, and Sane. New York: Hudson Street Press. pp. 165–81. ISBN 978-1-101-55832-4.</a:t>
            </a:r>
          </a:p>
        </p:txBody>
      </p:sp>
      <p:sp>
        <p:nvSpPr>
          <p:cNvPr id="5" name="Title 4"/>
          <p:cNvSpPr>
            <a:spLocks noGrp="1"/>
          </p:cNvSpPr>
          <p:nvPr>
            <p:ph type="title" idx="4294967295"/>
          </p:nvPr>
        </p:nvSpPr>
        <p:spPr>
          <a:xfrm>
            <a:off x="457200" y="77053"/>
            <a:ext cx="8229600" cy="549275"/>
          </a:xfrm>
        </p:spPr>
        <p:txBody>
          <a:bodyPr>
            <a:normAutofit fontScale="90000"/>
          </a:bodyPr>
          <a:lstStyle/>
          <a:p>
            <a:r>
              <a:rPr lang="en-US" sz="3600" b="1" dirty="0">
                <a:solidFill>
                  <a:srgbClr val="00B0F0"/>
                </a:solidFill>
              </a:rPr>
              <a:t>Tacit Norms</a:t>
            </a:r>
          </a:p>
        </p:txBody>
      </p:sp>
      <p:sp>
        <p:nvSpPr>
          <p:cNvPr id="3" name="Slide Number Placeholder 2"/>
          <p:cNvSpPr>
            <a:spLocks noGrp="1"/>
          </p:cNvSpPr>
          <p:nvPr>
            <p:ph type="sldNum" sz="quarter" idx="12"/>
          </p:nvPr>
        </p:nvSpPr>
        <p:spPr/>
        <p:txBody>
          <a:bodyPr/>
          <a:lstStyle/>
          <a:p>
            <a:fld id="{7D2A3EBC-402E-420D-AB91-61D957FB0344}" type="slidenum">
              <a:rPr lang="en-US" smtClean="0"/>
              <a:t>32</a:t>
            </a:fld>
            <a:endParaRPr lang="en-US" dirty="0"/>
          </a:p>
        </p:txBody>
      </p:sp>
    </p:spTree>
    <p:extLst>
      <p:ext uri="{BB962C8B-B14F-4D97-AF65-F5344CB8AC3E}">
        <p14:creationId xmlns:p14="http://schemas.microsoft.com/office/powerpoint/2010/main" val="519092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612844"/>
            <a:ext cx="8534400" cy="4832092"/>
          </a:xfrm>
          <a:prstGeom prst="rect">
            <a:avLst/>
          </a:prstGeom>
          <a:noFill/>
        </p:spPr>
        <p:txBody>
          <a:bodyPr wrap="square" rtlCol="0">
            <a:spAutoFit/>
          </a:bodyPr>
          <a:lstStyle/>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p:txBody>
      </p:sp>
      <p:sp>
        <p:nvSpPr>
          <p:cNvPr id="5" name="Title 4"/>
          <p:cNvSpPr>
            <a:spLocks noGrp="1"/>
          </p:cNvSpPr>
          <p:nvPr>
            <p:ph type="title" idx="4294967295"/>
          </p:nvPr>
        </p:nvSpPr>
        <p:spPr>
          <a:xfrm>
            <a:off x="457200" y="77053"/>
            <a:ext cx="8229600" cy="549275"/>
          </a:xfrm>
        </p:spPr>
        <p:txBody>
          <a:bodyPr>
            <a:normAutofit fontScale="90000"/>
          </a:bodyPr>
          <a:lstStyle/>
          <a:p>
            <a:r>
              <a:rPr lang="en-US" sz="3600" b="1" dirty="0">
                <a:solidFill>
                  <a:srgbClr val="00B0F0"/>
                </a:solidFill>
              </a:rPr>
              <a:t>Alignment – It’s a thing!</a:t>
            </a:r>
          </a:p>
        </p:txBody>
      </p:sp>
      <p:sp>
        <p:nvSpPr>
          <p:cNvPr id="3" name="Slide Number Placeholder 2"/>
          <p:cNvSpPr>
            <a:spLocks noGrp="1"/>
          </p:cNvSpPr>
          <p:nvPr>
            <p:ph type="sldNum" sz="quarter" idx="12"/>
          </p:nvPr>
        </p:nvSpPr>
        <p:spPr/>
        <p:txBody>
          <a:bodyPr/>
          <a:lstStyle/>
          <a:p>
            <a:fld id="{7D2A3EBC-402E-420D-AB91-61D957FB0344}" type="slidenum">
              <a:rPr lang="en-US" smtClean="0"/>
              <a:t>33</a:t>
            </a:fld>
            <a:endParaRPr lang="en-US" dirty="0"/>
          </a:p>
        </p:txBody>
      </p:sp>
      <p:pic>
        <p:nvPicPr>
          <p:cNvPr id="6" name="Picture 5">
            <a:extLst>
              <a:ext uri="{FF2B5EF4-FFF2-40B4-BE49-F238E27FC236}">
                <a16:creationId xmlns:a16="http://schemas.microsoft.com/office/drawing/2014/main" id="{3ACA28F2-B945-4B6A-9EB7-5F956652A50C}"/>
              </a:ext>
            </a:extLst>
          </p:cNvPr>
          <p:cNvPicPr>
            <a:picLocks noChangeAspect="1"/>
          </p:cNvPicPr>
          <p:nvPr/>
        </p:nvPicPr>
        <p:blipFill>
          <a:blip r:embed="rId3"/>
          <a:stretch>
            <a:fillRect/>
          </a:stretch>
        </p:blipFill>
        <p:spPr>
          <a:xfrm>
            <a:off x="914400" y="686752"/>
            <a:ext cx="7315200" cy="5852160"/>
          </a:xfrm>
          <a:prstGeom prst="rect">
            <a:avLst/>
          </a:prstGeom>
        </p:spPr>
      </p:pic>
      <p:sp>
        <p:nvSpPr>
          <p:cNvPr id="8" name="TextBox 7">
            <a:extLst>
              <a:ext uri="{FF2B5EF4-FFF2-40B4-BE49-F238E27FC236}">
                <a16:creationId xmlns:a16="http://schemas.microsoft.com/office/drawing/2014/main" id="{A36E69F1-08F7-4843-AE92-29374E31AC56}"/>
              </a:ext>
            </a:extLst>
          </p:cNvPr>
          <p:cNvSpPr txBox="1"/>
          <p:nvPr/>
        </p:nvSpPr>
        <p:spPr>
          <a:xfrm>
            <a:off x="3670302" y="6488668"/>
            <a:ext cx="4038600" cy="307777"/>
          </a:xfrm>
          <a:prstGeom prst="rect">
            <a:avLst/>
          </a:prstGeom>
          <a:noFill/>
        </p:spPr>
        <p:txBody>
          <a:bodyPr wrap="square" rtlCol="0">
            <a:spAutoFit/>
          </a:bodyPr>
          <a:lstStyle/>
          <a:p>
            <a:r>
              <a:rPr lang="en-US" sz="1400" dirty="0"/>
              <a:t>Art Credit: </a:t>
            </a:r>
            <a:r>
              <a:rPr lang="en-US" sz="1400" dirty="0" err="1"/>
              <a:t>Nameless_ACG</a:t>
            </a:r>
            <a:r>
              <a:rPr lang="en-US" sz="1400" dirty="0"/>
              <a:t> (333620)</a:t>
            </a:r>
          </a:p>
        </p:txBody>
      </p:sp>
    </p:spTree>
    <p:extLst>
      <p:ext uri="{BB962C8B-B14F-4D97-AF65-F5344CB8AC3E}">
        <p14:creationId xmlns:p14="http://schemas.microsoft.com/office/powerpoint/2010/main" val="1106330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77053"/>
            <a:ext cx="9144000" cy="989747"/>
          </a:xfrm>
        </p:spPr>
        <p:txBody>
          <a:bodyPr>
            <a:normAutofit fontScale="90000"/>
          </a:bodyPr>
          <a:lstStyle/>
          <a:p>
            <a:r>
              <a:rPr lang="en-US" sz="3600" b="1" dirty="0">
                <a:solidFill>
                  <a:srgbClr val="00B0F0"/>
                </a:solidFill>
              </a:rPr>
              <a:t>Was HAL 9000 evil or a victim of bad programming?</a:t>
            </a:r>
          </a:p>
        </p:txBody>
      </p:sp>
      <p:sp>
        <p:nvSpPr>
          <p:cNvPr id="3" name="Slide Number Placeholder 2"/>
          <p:cNvSpPr>
            <a:spLocks noGrp="1"/>
          </p:cNvSpPr>
          <p:nvPr>
            <p:ph type="sldNum" sz="quarter" idx="12"/>
          </p:nvPr>
        </p:nvSpPr>
        <p:spPr/>
        <p:txBody>
          <a:bodyPr/>
          <a:lstStyle/>
          <a:p>
            <a:fld id="{7D2A3EBC-402E-420D-AB91-61D957FB0344}" type="slidenum">
              <a:rPr lang="en-US" smtClean="0"/>
              <a:t>34</a:t>
            </a:fld>
            <a:endParaRPr lang="en-US" dirty="0"/>
          </a:p>
        </p:txBody>
      </p:sp>
      <p:pic>
        <p:nvPicPr>
          <p:cNvPr id="7" name="Picture 6">
            <a:extLst>
              <a:ext uri="{FF2B5EF4-FFF2-40B4-BE49-F238E27FC236}">
                <a16:creationId xmlns:a16="http://schemas.microsoft.com/office/drawing/2014/main" id="{495AE19B-1803-4829-8378-B6440C9ABD53}"/>
              </a:ext>
            </a:extLst>
          </p:cNvPr>
          <p:cNvPicPr>
            <a:picLocks noChangeAspect="1"/>
          </p:cNvPicPr>
          <p:nvPr/>
        </p:nvPicPr>
        <p:blipFill rotWithShape="1">
          <a:blip r:embed="rId3">
            <a:extLst>
              <a:ext uri="{28A0092B-C50C-407E-A947-70E740481C1C}">
                <a14:useLocalDpi xmlns:a14="http://schemas.microsoft.com/office/drawing/2010/main" val="0"/>
              </a:ext>
            </a:extLst>
          </a:blip>
          <a:srcRect l="36886" r="37053"/>
          <a:stretch/>
        </p:blipFill>
        <p:spPr>
          <a:xfrm>
            <a:off x="6400800" y="1262062"/>
            <a:ext cx="1524001" cy="4114800"/>
          </a:xfrm>
          <a:prstGeom prst="rect">
            <a:avLst/>
          </a:prstGeom>
        </p:spPr>
      </p:pic>
      <p:pic>
        <p:nvPicPr>
          <p:cNvPr id="2" name="Picture 1">
            <a:extLst>
              <a:ext uri="{FF2B5EF4-FFF2-40B4-BE49-F238E27FC236}">
                <a16:creationId xmlns:a16="http://schemas.microsoft.com/office/drawing/2014/main" id="{20522BD0-4B54-41B1-8CE6-56E200181DE7}"/>
              </a:ext>
            </a:extLst>
          </p:cNvPr>
          <p:cNvPicPr>
            <a:picLocks noChangeAspect="1"/>
          </p:cNvPicPr>
          <p:nvPr/>
        </p:nvPicPr>
        <p:blipFill>
          <a:blip r:embed="rId4"/>
          <a:stretch>
            <a:fillRect/>
          </a:stretch>
        </p:blipFill>
        <p:spPr>
          <a:xfrm>
            <a:off x="1245267" y="1981200"/>
            <a:ext cx="3965783" cy="2828925"/>
          </a:xfrm>
          <a:prstGeom prst="rect">
            <a:avLst/>
          </a:prstGeom>
        </p:spPr>
      </p:pic>
    </p:spTree>
    <p:extLst>
      <p:ext uri="{BB962C8B-B14F-4D97-AF65-F5344CB8AC3E}">
        <p14:creationId xmlns:p14="http://schemas.microsoft.com/office/powerpoint/2010/main" val="4014177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77053"/>
            <a:ext cx="8229600" cy="989747"/>
          </a:xfrm>
        </p:spPr>
        <p:txBody>
          <a:bodyPr>
            <a:normAutofit/>
          </a:bodyPr>
          <a:lstStyle/>
          <a:p>
            <a:r>
              <a:rPr lang="en-US" sz="3600" b="1" dirty="0">
                <a:solidFill>
                  <a:srgbClr val="00B0F0"/>
                </a:solidFill>
              </a:rPr>
              <a:t>What do you really expect?</a:t>
            </a:r>
          </a:p>
        </p:txBody>
      </p:sp>
      <p:sp>
        <p:nvSpPr>
          <p:cNvPr id="3" name="Slide Number Placeholder 2"/>
          <p:cNvSpPr>
            <a:spLocks noGrp="1"/>
          </p:cNvSpPr>
          <p:nvPr>
            <p:ph type="sldNum" sz="quarter" idx="12"/>
          </p:nvPr>
        </p:nvSpPr>
        <p:spPr/>
        <p:txBody>
          <a:bodyPr/>
          <a:lstStyle/>
          <a:p>
            <a:fld id="{7D2A3EBC-402E-420D-AB91-61D957FB0344}" type="slidenum">
              <a:rPr lang="en-US" smtClean="0"/>
              <a:t>35</a:t>
            </a:fld>
            <a:endParaRPr lang="en-US" dirty="0"/>
          </a:p>
        </p:txBody>
      </p:sp>
      <p:pic>
        <p:nvPicPr>
          <p:cNvPr id="7" name="Picture 6">
            <a:extLst>
              <a:ext uri="{FF2B5EF4-FFF2-40B4-BE49-F238E27FC236}">
                <a16:creationId xmlns:a16="http://schemas.microsoft.com/office/drawing/2014/main" id="{495AE19B-1803-4829-8378-B6440C9AB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281" y="2184918"/>
            <a:ext cx="4163617" cy="2598569"/>
          </a:xfrm>
          <a:prstGeom prst="rect">
            <a:avLst/>
          </a:prstGeom>
        </p:spPr>
      </p:pic>
      <p:pic>
        <p:nvPicPr>
          <p:cNvPr id="2" name="Picture 1">
            <a:extLst>
              <a:ext uri="{FF2B5EF4-FFF2-40B4-BE49-F238E27FC236}">
                <a16:creationId xmlns:a16="http://schemas.microsoft.com/office/drawing/2014/main" id="{F7B7BDBB-37F3-429B-A912-EF22A3E98597}"/>
              </a:ext>
            </a:extLst>
          </p:cNvPr>
          <p:cNvPicPr>
            <a:picLocks noChangeAspect="1"/>
          </p:cNvPicPr>
          <p:nvPr/>
        </p:nvPicPr>
        <p:blipFill>
          <a:blip r:embed="rId4"/>
          <a:stretch>
            <a:fillRect/>
          </a:stretch>
        </p:blipFill>
        <p:spPr>
          <a:xfrm>
            <a:off x="308222" y="1219200"/>
            <a:ext cx="3928533" cy="2209800"/>
          </a:xfrm>
          <a:prstGeom prst="rect">
            <a:avLst/>
          </a:prstGeom>
        </p:spPr>
      </p:pic>
      <p:sp>
        <p:nvSpPr>
          <p:cNvPr id="8" name="TextBox 7">
            <a:extLst>
              <a:ext uri="{FF2B5EF4-FFF2-40B4-BE49-F238E27FC236}">
                <a16:creationId xmlns:a16="http://schemas.microsoft.com/office/drawing/2014/main" id="{AA4FB969-1ACA-4268-909D-8FA7283408A6}"/>
              </a:ext>
            </a:extLst>
          </p:cNvPr>
          <p:cNvSpPr txBox="1"/>
          <p:nvPr/>
        </p:nvSpPr>
        <p:spPr>
          <a:xfrm>
            <a:off x="914400" y="6217850"/>
            <a:ext cx="2298032" cy="276999"/>
          </a:xfrm>
          <a:prstGeom prst="rect">
            <a:avLst/>
          </a:prstGeom>
          <a:noFill/>
        </p:spPr>
        <p:txBody>
          <a:bodyPr wrap="square">
            <a:spAutoFit/>
          </a:bodyPr>
          <a:lstStyle/>
          <a:p>
            <a:r>
              <a:rPr lang="en-US" sz="1200" dirty="0"/>
              <a:t>https://youtu.be/fn3KWM1kuAw</a:t>
            </a:r>
          </a:p>
        </p:txBody>
      </p:sp>
      <p:pic>
        <p:nvPicPr>
          <p:cNvPr id="6" name="Picture 5">
            <a:extLst>
              <a:ext uri="{FF2B5EF4-FFF2-40B4-BE49-F238E27FC236}">
                <a16:creationId xmlns:a16="http://schemas.microsoft.com/office/drawing/2014/main" id="{E552323E-A03E-4ED1-BEF1-C8D83ADFC2A4}"/>
              </a:ext>
            </a:extLst>
          </p:cNvPr>
          <p:cNvPicPr>
            <a:picLocks noChangeAspect="1"/>
          </p:cNvPicPr>
          <p:nvPr/>
        </p:nvPicPr>
        <p:blipFill>
          <a:blip r:embed="rId5"/>
          <a:stretch>
            <a:fillRect/>
          </a:stretch>
        </p:blipFill>
        <p:spPr>
          <a:xfrm>
            <a:off x="254778" y="4038600"/>
            <a:ext cx="3748391" cy="2062006"/>
          </a:xfrm>
          <a:prstGeom prst="rect">
            <a:avLst/>
          </a:prstGeom>
        </p:spPr>
      </p:pic>
      <p:pic>
        <p:nvPicPr>
          <p:cNvPr id="9" name="Picture 8">
            <a:extLst>
              <a:ext uri="{FF2B5EF4-FFF2-40B4-BE49-F238E27FC236}">
                <a16:creationId xmlns:a16="http://schemas.microsoft.com/office/drawing/2014/main" id="{0D78C573-9189-49DA-95C9-D3AF58219956}"/>
              </a:ext>
            </a:extLst>
          </p:cNvPr>
          <p:cNvPicPr>
            <a:picLocks noChangeAspect="1"/>
          </p:cNvPicPr>
          <p:nvPr/>
        </p:nvPicPr>
        <p:blipFill>
          <a:blip r:embed="rId6"/>
          <a:stretch>
            <a:fillRect/>
          </a:stretch>
        </p:blipFill>
        <p:spPr>
          <a:xfrm>
            <a:off x="6400800" y="1052967"/>
            <a:ext cx="1859008" cy="2788512"/>
          </a:xfrm>
          <a:prstGeom prst="rect">
            <a:avLst/>
          </a:prstGeom>
        </p:spPr>
      </p:pic>
      <p:pic>
        <p:nvPicPr>
          <p:cNvPr id="10" name="Picture 9">
            <a:extLst>
              <a:ext uri="{FF2B5EF4-FFF2-40B4-BE49-F238E27FC236}">
                <a16:creationId xmlns:a16="http://schemas.microsoft.com/office/drawing/2014/main" id="{9E9524E8-21D0-4298-9271-EBA5FC801949}"/>
              </a:ext>
            </a:extLst>
          </p:cNvPr>
          <p:cNvPicPr>
            <a:picLocks noChangeAspect="1"/>
          </p:cNvPicPr>
          <p:nvPr/>
        </p:nvPicPr>
        <p:blipFill>
          <a:blip r:embed="rId7"/>
          <a:stretch>
            <a:fillRect/>
          </a:stretch>
        </p:blipFill>
        <p:spPr>
          <a:xfrm>
            <a:off x="5562600" y="4056044"/>
            <a:ext cx="3293786" cy="2161309"/>
          </a:xfrm>
          <a:prstGeom prst="rect">
            <a:avLst/>
          </a:prstGeom>
        </p:spPr>
      </p:pic>
      <p:sp>
        <p:nvSpPr>
          <p:cNvPr id="11" name="TextBox 10">
            <a:extLst>
              <a:ext uri="{FF2B5EF4-FFF2-40B4-BE49-F238E27FC236}">
                <a16:creationId xmlns:a16="http://schemas.microsoft.com/office/drawing/2014/main" id="{383D21EA-76E4-481A-9CC4-EBE65CECFCA9}"/>
              </a:ext>
            </a:extLst>
          </p:cNvPr>
          <p:cNvSpPr txBox="1"/>
          <p:nvPr/>
        </p:nvSpPr>
        <p:spPr>
          <a:xfrm>
            <a:off x="5257800" y="6246536"/>
            <a:ext cx="3497179" cy="276999"/>
          </a:xfrm>
          <a:prstGeom prst="rect">
            <a:avLst/>
          </a:prstGeom>
          <a:noFill/>
        </p:spPr>
        <p:txBody>
          <a:bodyPr wrap="square" rtlCol="0">
            <a:spAutoFit/>
          </a:bodyPr>
          <a:lstStyle/>
          <a:p>
            <a:r>
              <a:rPr lang="en-US" sz="1200" dirty="0"/>
              <a:t>https://www.robotcompanion.ai/our-technology/</a:t>
            </a:r>
          </a:p>
        </p:txBody>
      </p:sp>
      <p:sp>
        <p:nvSpPr>
          <p:cNvPr id="12" name="TextBox 11">
            <a:extLst>
              <a:ext uri="{FF2B5EF4-FFF2-40B4-BE49-F238E27FC236}">
                <a16:creationId xmlns:a16="http://schemas.microsoft.com/office/drawing/2014/main" id="{A7A14B64-524C-4EFE-A2BB-5107E0D8B882}"/>
              </a:ext>
            </a:extLst>
          </p:cNvPr>
          <p:cNvSpPr txBox="1"/>
          <p:nvPr/>
        </p:nvSpPr>
        <p:spPr>
          <a:xfrm>
            <a:off x="1489669" y="3564480"/>
            <a:ext cx="1147494" cy="276999"/>
          </a:xfrm>
          <a:prstGeom prst="rect">
            <a:avLst/>
          </a:prstGeom>
          <a:noFill/>
        </p:spPr>
        <p:txBody>
          <a:bodyPr wrap="none" rtlCol="0">
            <a:spAutoFit/>
          </a:bodyPr>
          <a:lstStyle/>
          <a:p>
            <a:r>
              <a:rPr lang="en-US" sz="1200" dirty="0"/>
              <a:t>www.tesla.com</a:t>
            </a:r>
          </a:p>
        </p:txBody>
      </p:sp>
    </p:spTree>
    <p:extLst>
      <p:ext uri="{BB962C8B-B14F-4D97-AF65-F5344CB8AC3E}">
        <p14:creationId xmlns:p14="http://schemas.microsoft.com/office/powerpoint/2010/main" val="1432508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84631"/>
            <a:ext cx="3454400" cy="2155937"/>
          </a:xfrm>
          <a:prstGeom prst="rect">
            <a:avLst/>
          </a:prstGeom>
        </p:spPr>
      </p:pic>
      <p:sp>
        <p:nvSpPr>
          <p:cNvPr id="4" name="TextBox 3"/>
          <p:cNvSpPr txBox="1"/>
          <p:nvPr/>
        </p:nvSpPr>
        <p:spPr>
          <a:xfrm>
            <a:off x="304800" y="1295400"/>
            <a:ext cx="8534400" cy="3046988"/>
          </a:xfrm>
          <a:prstGeom prst="rect">
            <a:avLst/>
          </a:prstGeom>
          <a:noFill/>
        </p:spPr>
        <p:txBody>
          <a:bodyPr wrap="square" rtlCol="0">
            <a:spAutoFit/>
          </a:bodyPr>
          <a:lstStyle/>
          <a:p>
            <a:pPr marL="457200" indent="-457200">
              <a:buFont typeface="Arial" panose="020B0604020202020204" pitchFamily="34" charset="0"/>
              <a:buChar char="•"/>
            </a:pPr>
            <a:r>
              <a:rPr lang="en-US" sz="2400" dirty="0"/>
              <a:t>Reducing the number of perceived “impossible things that have to be accepted before breakfast”* is a way of incrementally disabusing people of unfounded notions.</a:t>
            </a:r>
          </a:p>
          <a:p>
            <a:r>
              <a:rPr lang="en-US" sz="2400" dirty="0"/>
              <a:t> </a:t>
            </a:r>
          </a:p>
          <a:p>
            <a:pPr marL="457200" indent="-457200">
              <a:buFont typeface="Arial" panose="020B0604020202020204" pitchFamily="34" charset="0"/>
              <a:buChar char="•"/>
            </a:pPr>
            <a:r>
              <a:rPr lang="en-US" sz="2400" dirty="0"/>
              <a:t>Doing something real with the technology that is of demonstrable value can help to establish the confluence of interests necessary to mature the technology for more advanced applications. </a:t>
            </a: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Reality Check</a:t>
            </a:r>
          </a:p>
        </p:txBody>
      </p:sp>
      <p:sp>
        <p:nvSpPr>
          <p:cNvPr id="3" name="Slide Number Placeholder 2"/>
          <p:cNvSpPr>
            <a:spLocks noGrp="1"/>
          </p:cNvSpPr>
          <p:nvPr>
            <p:ph type="sldNum" sz="quarter" idx="12"/>
          </p:nvPr>
        </p:nvSpPr>
        <p:spPr/>
        <p:txBody>
          <a:bodyPr/>
          <a:lstStyle/>
          <a:p>
            <a:fld id="{7D2A3EBC-402E-420D-AB91-61D957FB0344}" type="slidenum">
              <a:rPr lang="en-US" smtClean="0"/>
              <a:t>36</a:t>
            </a:fld>
            <a:endParaRPr lang="en-US" dirty="0"/>
          </a:p>
        </p:txBody>
      </p:sp>
      <p:sp>
        <p:nvSpPr>
          <p:cNvPr id="6" name="TextBox 5"/>
          <p:cNvSpPr txBox="1"/>
          <p:nvPr/>
        </p:nvSpPr>
        <p:spPr>
          <a:xfrm>
            <a:off x="3733800" y="4267200"/>
            <a:ext cx="5181600" cy="2031325"/>
          </a:xfrm>
          <a:prstGeom prst="rect">
            <a:avLst/>
          </a:prstGeom>
          <a:noFill/>
        </p:spPr>
        <p:txBody>
          <a:bodyPr wrap="square" rtlCol="0">
            <a:spAutoFit/>
          </a:bodyPr>
          <a:lstStyle/>
          <a:p>
            <a:r>
              <a:rPr lang="en-US" dirty="0"/>
              <a:t>* Allusion to “Alice in Wonderland” by Lewis Carroll. "Alice laughed: "There's no use trying," she said; "one can't believe impossible things."</a:t>
            </a:r>
          </a:p>
          <a:p>
            <a:r>
              <a:rPr lang="en-US" dirty="0"/>
              <a:t> "I daresay you haven't had much practice," said the Queen. "When I was younger, I always did it for half an hour a day. Why, sometimes I've believed as many as six impossible things before breakfast."  </a:t>
            </a:r>
          </a:p>
        </p:txBody>
      </p:sp>
    </p:spTree>
    <p:extLst>
      <p:ext uri="{BB962C8B-B14F-4D97-AF65-F5344CB8AC3E}">
        <p14:creationId xmlns:p14="http://schemas.microsoft.com/office/powerpoint/2010/main" val="3641816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0"/>
            <a:ext cx="3454400" cy="2590800"/>
          </a:xfrm>
          <a:prstGeom prst="rect">
            <a:avLst/>
          </a:prstGeom>
        </p:spPr>
      </p:pic>
      <p:sp>
        <p:nvSpPr>
          <p:cNvPr id="4" name="TextBox 3"/>
          <p:cNvSpPr txBox="1"/>
          <p:nvPr/>
        </p:nvSpPr>
        <p:spPr>
          <a:xfrm>
            <a:off x="304800" y="1295400"/>
            <a:ext cx="8534400" cy="5078313"/>
          </a:xfrm>
          <a:prstGeom prst="rect">
            <a:avLst/>
          </a:prstGeom>
          <a:noFill/>
        </p:spPr>
        <p:txBody>
          <a:bodyPr wrap="square" rtlCol="0">
            <a:spAutoFit/>
          </a:bodyPr>
          <a:lstStyle/>
          <a:p>
            <a:pPr marL="342900" indent="-342900">
              <a:buFont typeface="Arial" panose="020B0604020202020204" pitchFamily="34" charset="0"/>
              <a:buChar char="•"/>
            </a:pPr>
            <a:r>
              <a:rPr lang="en-US" sz="3200" dirty="0"/>
              <a:t>An incremental investment in the development of near realtime state modelling capabilities </a:t>
            </a:r>
            <a:r>
              <a:rPr lang="en-US" sz="3200" u="sng" dirty="0"/>
              <a:t>that meet real mission requirements </a:t>
            </a:r>
            <a:r>
              <a:rPr lang="en-US" sz="3200" dirty="0"/>
              <a:t>can serve as a foundational technology for evolving space automation and robotics capabilities.</a:t>
            </a:r>
          </a:p>
          <a:p>
            <a:pPr marL="342900" indent="-342900">
              <a:buFont typeface="Arial" panose="020B0604020202020204" pitchFamily="34" charset="0"/>
              <a:buChar char="•"/>
            </a:pPr>
            <a:r>
              <a:rPr lang="en-US" sz="3200" i="1" dirty="0">
                <a:solidFill>
                  <a:srgbClr val="FF0000"/>
                </a:solidFill>
              </a:rPr>
              <a:t>This work can deliver: </a:t>
            </a:r>
          </a:p>
          <a:p>
            <a:pPr marL="1371600" lvl="2" indent="-457200">
              <a:buFont typeface="Wingdings" panose="05000000000000000000" pitchFamily="2" charset="2"/>
              <a:buChar char="è"/>
            </a:pPr>
            <a:r>
              <a:rPr lang="en-US" sz="3200" i="1" dirty="0">
                <a:solidFill>
                  <a:srgbClr val="FF0000"/>
                </a:solidFill>
                <a:sym typeface="Wingdings" panose="05000000000000000000" pitchFamily="2" charset="2"/>
              </a:rPr>
              <a:t>Reduced cost, schedule &amp; technical risk</a:t>
            </a:r>
          </a:p>
          <a:p>
            <a:pPr marL="2286000" lvl="4" indent="-457200">
              <a:buFont typeface="Wingdings" panose="05000000000000000000" pitchFamily="2" charset="2"/>
              <a:buChar char="è"/>
            </a:pPr>
            <a:r>
              <a:rPr lang="en-US" sz="3200" i="1" dirty="0">
                <a:solidFill>
                  <a:srgbClr val="FF0000"/>
                </a:solidFill>
                <a:sym typeface="Wingdings" panose="05000000000000000000" pitchFamily="2" charset="2"/>
              </a:rPr>
              <a:t>Mission enhancing technology</a:t>
            </a:r>
          </a:p>
          <a:p>
            <a:pPr lvl="3"/>
            <a:r>
              <a:rPr lang="en-US" sz="3200" i="1" dirty="0">
                <a:solidFill>
                  <a:srgbClr val="FF0000"/>
                </a:solidFill>
                <a:sym typeface="Wingdings" panose="05000000000000000000" pitchFamily="2" charset="2"/>
              </a:rPr>
              <a:t> 		Mission enabling technology</a:t>
            </a:r>
            <a:endParaRPr lang="en-US" sz="3200" i="1" dirty="0">
              <a:solidFill>
                <a:srgbClr val="FF0000"/>
              </a:solidFill>
            </a:endParaRPr>
          </a:p>
          <a:p>
            <a:endParaRPr lang="en-US" sz="2400" dirty="0"/>
          </a:p>
        </p:txBody>
      </p:sp>
      <p:sp>
        <p:nvSpPr>
          <p:cNvPr id="5" name="Title 4"/>
          <p:cNvSpPr>
            <a:spLocks noGrp="1"/>
          </p:cNvSpPr>
          <p:nvPr>
            <p:ph type="title" idx="4294967295"/>
          </p:nvPr>
        </p:nvSpPr>
        <p:spPr>
          <a:xfrm>
            <a:off x="457200" y="287473"/>
            <a:ext cx="8229600" cy="703128"/>
          </a:xfrm>
        </p:spPr>
        <p:txBody>
          <a:bodyPr>
            <a:normAutofit fontScale="90000"/>
          </a:bodyPr>
          <a:lstStyle/>
          <a:p>
            <a:r>
              <a:rPr lang="en-US" dirty="0">
                <a:solidFill>
                  <a:srgbClr val="00B0F0"/>
                </a:solidFill>
              </a:rPr>
              <a:t>Conclusion </a:t>
            </a:r>
            <a:r>
              <a:rPr lang="en-US" dirty="0">
                <a:solidFill>
                  <a:srgbClr val="00B0F0"/>
                </a:solidFill>
                <a:sym typeface="Wingdings" panose="05000000000000000000" pitchFamily="2" charset="2"/>
              </a:rPr>
              <a:t> Technology “Push”</a:t>
            </a:r>
            <a:endParaRPr lang="en-US" dirty="0">
              <a:solidFill>
                <a:srgbClr val="00B0F0"/>
              </a:solidFill>
            </a:endParaRPr>
          </a:p>
        </p:txBody>
      </p:sp>
      <p:sp>
        <p:nvSpPr>
          <p:cNvPr id="3" name="Slide Number Placeholder 2"/>
          <p:cNvSpPr>
            <a:spLocks noGrp="1"/>
          </p:cNvSpPr>
          <p:nvPr>
            <p:ph type="sldNum" sz="quarter" idx="12"/>
          </p:nvPr>
        </p:nvSpPr>
        <p:spPr/>
        <p:txBody>
          <a:bodyPr/>
          <a:lstStyle/>
          <a:p>
            <a:fld id="{7D2A3EBC-402E-420D-AB91-61D957FB0344}" type="slidenum">
              <a:rPr lang="en-US" smtClean="0"/>
              <a:t>37</a:t>
            </a:fld>
            <a:endParaRPr lang="en-US" dirty="0"/>
          </a:p>
        </p:txBody>
      </p:sp>
    </p:spTree>
    <p:extLst>
      <p:ext uri="{BB962C8B-B14F-4D97-AF65-F5344CB8AC3E}">
        <p14:creationId xmlns:p14="http://schemas.microsoft.com/office/powerpoint/2010/main" val="376962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E8A1D-3325-4C3B-895A-7138030F8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0"/>
            <a:ext cx="3454400" cy="2590800"/>
          </a:xfrm>
          <a:prstGeom prst="rect">
            <a:avLst/>
          </a:prstGeom>
        </p:spPr>
      </p:pic>
      <p:sp>
        <p:nvSpPr>
          <p:cNvPr id="4" name="TextBox 3"/>
          <p:cNvSpPr txBox="1"/>
          <p:nvPr/>
        </p:nvSpPr>
        <p:spPr>
          <a:xfrm>
            <a:off x="304800" y="1295400"/>
            <a:ext cx="8534400"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Creating a foundation for a mutable locus of shared control is an investment in a positive future, not a dystopian one.</a:t>
            </a:r>
          </a:p>
          <a:p>
            <a:pPr marL="342900" indent="-342900">
              <a:buFont typeface="Arial" panose="020B0604020202020204" pitchFamily="34" charset="0"/>
              <a:buChar char="•"/>
            </a:pPr>
            <a:r>
              <a:rPr lang="en-US" sz="2400" dirty="0"/>
              <a:t>How we come to own our own choices, to take responsibility for our own actions, to being stewards for life as we come to understand it, will be defining for our species. </a:t>
            </a:r>
          </a:p>
          <a:p>
            <a:pPr marL="342900" indent="-342900">
              <a:buFont typeface="Arial" panose="020B0604020202020204" pitchFamily="34" charset="0"/>
              <a:buChar char="•"/>
            </a:pPr>
            <a:r>
              <a:rPr lang="en-US" sz="2400" dirty="0"/>
              <a:t>In the near term our success in building a symbiotic relationship between humans, robots, and </a:t>
            </a:r>
            <a:r>
              <a:rPr lang="en-US" sz="2400" dirty="0" err="1"/>
              <a:t>autonoma</a:t>
            </a:r>
            <a:r>
              <a:rPr lang="en-US" sz="2400" dirty="0"/>
              <a:t> will be a key driver in the development of Cislunar space.  </a:t>
            </a:r>
          </a:p>
          <a:p>
            <a:pPr lvl="5"/>
            <a:endParaRPr lang="en-US" sz="2400" dirty="0">
              <a:solidFill>
                <a:srgbClr val="FF0000"/>
              </a:solidFill>
              <a:sym typeface="Wingdings" panose="05000000000000000000" pitchFamily="2" charset="2"/>
            </a:endParaRPr>
          </a:p>
          <a:p>
            <a:pPr lvl="5"/>
            <a:r>
              <a:rPr lang="en-US" sz="2400" dirty="0">
                <a:solidFill>
                  <a:srgbClr val="FF0000"/>
                </a:solidFill>
                <a:sym typeface="Wingdings" panose="05000000000000000000" pitchFamily="2" charset="2"/>
              </a:rPr>
              <a:t>	</a:t>
            </a:r>
            <a:r>
              <a:rPr lang="en-US" sz="2400" i="1" dirty="0">
                <a:solidFill>
                  <a:srgbClr val="FF0000"/>
                </a:solidFill>
                <a:sym typeface="Wingdings" panose="05000000000000000000" pitchFamily="2" charset="2"/>
              </a:rPr>
              <a:t></a:t>
            </a:r>
            <a:r>
              <a:rPr lang="en-US" sz="2400" i="1" dirty="0">
                <a:solidFill>
                  <a:srgbClr val="FF0000"/>
                </a:solidFill>
              </a:rPr>
              <a:t>In the long term our success in same could</a:t>
            </a:r>
          </a:p>
          <a:p>
            <a:pPr lvl="5"/>
            <a:r>
              <a:rPr lang="en-US" sz="2400" i="1" dirty="0">
                <a:solidFill>
                  <a:srgbClr val="FF0000"/>
                </a:solidFill>
              </a:rPr>
              <a:t>	 prove to be a determining factor in the fate</a:t>
            </a:r>
          </a:p>
          <a:p>
            <a:pPr lvl="5"/>
            <a:r>
              <a:rPr lang="en-US" sz="2400" i="1" dirty="0">
                <a:solidFill>
                  <a:srgbClr val="FF0000"/>
                </a:solidFill>
              </a:rPr>
              <a:t>	 of our species. </a:t>
            </a:r>
          </a:p>
        </p:txBody>
      </p:sp>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Conclusion </a:t>
            </a:r>
            <a:r>
              <a:rPr lang="en-US" sz="3600" dirty="0">
                <a:solidFill>
                  <a:srgbClr val="00B0F0"/>
                </a:solidFill>
                <a:sym typeface="Wingdings" panose="05000000000000000000" pitchFamily="2" charset="2"/>
              </a:rPr>
              <a:t> Mission Requirements “Pull”</a:t>
            </a:r>
            <a:endParaRPr lang="en-US" sz="3600" dirty="0">
              <a:solidFill>
                <a:srgbClr val="00B0F0"/>
              </a:solidFill>
            </a:endParaRPr>
          </a:p>
        </p:txBody>
      </p:sp>
      <p:sp>
        <p:nvSpPr>
          <p:cNvPr id="3" name="Slide Number Placeholder 2"/>
          <p:cNvSpPr>
            <a:spLocks noGrp="1"/>
          </p:cNvSpPr>
          <p:nvPr>
            <p:ph type="sldNum" sz="quarter" idx="12"/>
          </p:nvPr>
        </p:nvSpPr>
        <p:spPr/>
        <p:txBody>
          <a:bodyPr/>
          <a:lstStyle/>
          <a:p>
            <a:fld id="{7D2A3EBC-402E-420D-AB91-61D957FB0344}" type="slidenum">
              <a:rPr lang="en-US" smtClean="0"/>
              <a:t>38</a:t>
            </a:fld>
            <a:endParaRPr lang="en-US" dirty="0"/>
          </a:p>
        </p:txBody>
      </p:sp>
    </p:spTree>
    <p:extLst>
      <p:ext uri="{BB962C8B-B14F-4D97-AF65-F5344CB8AC3E}">
        <p14:creationId xmlns:p14="http://schemas.microsoft.com/office/powerpoint/2010/main" val="2663377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4266975"/>
            <a:ext cx="3456732" cy="2591025"/>
          </a:xfrm>
          <a:prstGeom prst="rect">
            <a:avLst/>
          </a:prstGeom>
        </p:spPr>
      </p:pic>
      <p:sp>
        <p:nvSpPr>
          <p:cNvPr id="2" name="Title 1"/>
          <p:cNvSpPr>
            <a:spLocks noGrp="1"/>
          </p:cNvSpPr>
          <p:nvPr>
            <p:ph type="title"/>
          </p:nvPr>
        </p:nvSpPr>
        <p:spPr>
          <a:xfrm>
            <a:off x="457200" y="140241"/>
            <a:ext cx="8229600" cy="545559"/>
          </a:xfrm>
        </p:spPr>
        <p:txBody>
          <a:bodyPr>
            <a:normAutofit fontScale="90000"/>
          </a:bodyPr>
          <a:lstStyle/>
          <a:p>
            <a:r>
              <a:rPr lang="en-US" sz="4000" b="1" dirty="0">
                <a:solidFill>
                  <a:srgbClr val="00B0F0"/>
                </a:solidFill>
              </a:rPr>
              <a:t>Finding Nexus . . .</a:t>
            </a:r>
            <a:endParaRPr lang="en-US" b="1" dirty="0">
              <a:solidFill>
                <a:srgbClr val="00B0F0"/>
              </a:solidFill>
            </a:endParaRPr>
          </a:p>
        </p:txBody>
      </p:sp>
      <p:sp>
        <p:nvSpPr>
          <p:cNvPr id="3" name="TextBox 2"/>
          <p:cNvSpPr txBox="1"/>
          <p:nvPr/>
        </p:nvSpPr>
        <p:spPr>
          <a:xfrm>
            <a:off x="609600" y="1295400"/>
            <a:ext cx="8229600" cy="4216539"/>
          </a:xfrm>
          <a:prstGeom prst="rect">
            <a:avLst/>
          </a:prstGeom>
          <a:noFill/>
        </p:spPr>
        <p:txBody>
          <a:bodyPr wrap="square" rtlCol="0">
            <a:spAutoFit/>
          </a:bodyPr>
          <a:lstStyle/>
          <a:p>
            <a:pPr marL="342900" indent="-342900">
              <a:buFont typeface="Arial" panose="020B0604020202020204" pitchFamily="34" charset="0"/>
              <a:buChar char="•"/>
            </a:pPr>
            <a:r>
              <a:rPr lang="en-US" sz="2400" dirty="0"/>
              <a:t>Nexus in this case is the intersection between </a:t>
            </a:r>
            <a:r>
              <a:rPr lang="en-US" sz="2400" i="1" dirty="0">
                <a:solidFill>
                  <a:srgbClr val="FF0000"/>
                </a:solidFill>
              </a:rPr>
              <a:t>theoretical constructs</a:t>
            </a:r>
            <a:r>
              <a:rPr lang="en-US" sz="2400" dirty="0"/>
              <a:t> of  knowledge-based-systems and space systems engineering reduced to </a:t>
            </a:r>
            <a:r>
              <a:rPr lang="en-US" sz="2400" i="1" u="sng" dirty="0">
                <a:solidFill>
                  <a:srgbClr val="FF0000"/>
                </a:solidFill>
              </a:rPr>
              <a:t>practice</a:t>
            </a:r>
            <a:r>
              <a:rPr lang="en-US" sz="2400" dirty="0"/>
              <a:t>.</a:t>
            </a:r>
          </a:p>
          <a:p>
            <a:pPr marL="342900" indent="-342900">
              <a:buFont typeface="Arial" panose="020B0604020202020204" pitchFamily="34" charset="0"/>
              <a:buChar char="•"/>
            </a:pPr>
            <a:r>
              <a:rPr lang="en-US" sz="2400" dirty="0"/>
              <a:t>XISP-Inc mission development efforts can be viewed as a set of </a:t>
            </a:r>
            <a:r>
              <a:rPr lang="en-US" sz="2400" i="1" u="sng" dirty="0">
                <a:solidFill>
                  <a:srgbClr val="FF0000"/>
                </a:solidFill>
              </a:rPr>
              <a:t>conceptual threads</a:t>
            </a:r>
            <a:r>
              <a:rPr lang="en-US" sz="2400" dirty="0"/>
              <a:t> intended to draw out the confluence of interests </a:t>
            </a:r>
            <a:r>
              <a:rPr lang="en-US" sz="2400" i="1" u="sng" dirty="0">
                <a:solidFill>
                  <a:srgbClr val="FF0000"/>
                </a:solidFill>
              </a:rPr>
              <a:t>needed to bias work towards better outcomes</a:t>
            </a:r>
            <a:r>
              <a:rPr lang="en-US" sz="2400" dirty="0"/>
              <a:t> for Cislunar and beyond space missions.</a:t>
            </a:r>
          </a:p>
          <a:p>
            <a:pPr marL="342900" indent="-342900">
              <a:buFont typeface="Arial" panose="020B0604020202020204" pitchFamily="34" charset="0"/>
              <a:buChar char="•"/>
            </a:pPr>
            <a:r>
              <a:rPr lang="en-US" sz="2400" dirty="0"/>
              <a:t>The process goal is to </a:t>
            </a:r>
            <a:r>
              <a:rPr lang="en-US" sz="2400" i="1" u="sng" dirty="0">
                <a:solidFill>
                  <a:srgbClr val="FF0000"/>
                </a:solidFill>
              </a:rPr>
              <a:t>reverse engineer the desired outcomes</a:t>
            </a:r>
            <a:r>
              <a:rPr lang="en-US" sz="2400" dirty="0"/>
              <a:t> by orchestrating a combination of technology development “push” and mission requirements “pull”</a:t>
            </a:r>
          </a:p>
          <a:p>
            <a:pPr marL="342900" indent="-342900">
              <a:buFont typeface="Arial" panose="020B0604020202020204" pitchFamily="34" charset="0"/>
              <a:buChar char="•"/>
            </a:pPr>
            <a:endParaRPr lang="en-US" sz="2800" dirty="0"/>
          </a:p>
        </p:txBody>
      </p:sp>
      <p:sp>
        <p:nvSpPr>
          <p:cNvPr id="5" name="Slide Number Placeholder 4"/>
          <p:cNvSpPr>
            <a:spLocks noGrp="1"/>
          </p:cNvSpPr>
          <p:nvPr>
            <p:ph type="sldNum" sz="quarter" idx="12"/>
          </p:nvPr>
        </p:nvSpPr>
        <p:spPr/>
        <p:txBody>
          <a:bodyPr/>
          <a:lstStyle/>
          <a:p>
            <a:fld id="{7D2A3EBC-402E-420D-AB91-61D957FB0344}" type="slidenum">
              <a:rPr lang="en-US" smtClean="0"/>
              <a:t>4</a:t>
            </a:fld>
            <a:endParaRPr lang="en-US" dirty="0"/>
          </a:p>
        </p:txBody>
      </p:sp>
    </p:spTree>
    <p:extLst>
      <p:ext uri="{BB962C8B-B14F-4D97-AF65-F5344CB8AC3E}">
        <p14:creationId xmlns:p14="http://schemas.microsoft.com/office/powerpoint/2010/main" val="3184792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Extra Vehicular Robotics . . .</a:t>
            </a:r>
          </a:p>
        </p:txBody>
      </p:sp>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5</a:t>
            </a:fld>
            <a:endParaRPr lang="en-US" dirty="0">
              <a:solidFill>
                <a:prstClr val="white">
                  <a:tint val="7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98144"/>
            <a:ext cx="8229600" cy="5452925"/>
          </a:xfrm>
          <a:prstGeom prst="rect">
            <a:avLst/>
          </a:prstGeom>
        </p:spPr>
      </p:pic>
    </p:spTree>
    <p:extLst>
      <p:ext uri="{BB962C8B-B14F-4D97-AF65-F5344CB8AC3E}">
        <p14:creationId xmlns:p14="http://schemas.microsoft.com/office/powerpoint/2010/main" val="3507651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34559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6</a:t>
            </a:fld>
            <a:endParaRPr lang="en-US" dirty="0">
              <a:solidFill>
                <a:prstClr val="white">
                  <a:tint val="75000"/>
                </a:prstClr>
              </a:solidFill>
            </a:endParaRPr>
          </a:p>
        </p:txBody>
      </p:sp>
      <p:pic>
        <p:nvPicPr>
          <p:cNvPr id="6" name="Picture 5"/>
          <p:cNvPicPr>
            <a:picLocks noChangeAspect="1"/>
          </p:cNvPicPr>
          <p:nvPr/>
        </p:nvPicPr>
        <p:blipFill>
          <a:blip r:embed="rId4"/>
          <a:stretch>
            <a:fillRect/>
          </a:stretch>
        </p:blipFill>
        <p:spPr>
          <a:xfrm>
            <a:off x="0" y="609525"/>
            <a:ext cx="9140996" cy="6248476"/>
          </a:xfrm>
          <a:prstGeom prst="rect">
            <a:avLst/>
          </a:prstGeom>
        </p:spPr>
      </p:pic>
      <p:sp>
        <p:nvSpPr>
          <p:cNvPr id="5" name="Title 4"/>
          <p:cNvSpPr>
            <a:spLocks noGrp="1"/>
          </p:cNvSpPr>
          <p:nvPr>
            <p:ph type="title" idx="4294967295"/>
          </p:nvPr>
        </p:nvSpPr>
        <p:spPr>
          <a:xfrm>
            <a:off x="457200" y="274638"/>
            <a:ext cx="8229600" cy="715962"/>
          </a:xfrm>
        </p:spPr>
        <p:txBody>
          <a:bodyPr>
            <a:normAutofit/>
          </a:bodyPr>
          <a:lstStyle/>
          <a:p>
            <a:r>
              <a:rPr lang="en-US" sz="3600" dirty="0">
                <a:solidFill>
                  <a:srgbClr val="00B0F0"/>
                </a:solidFill>
              </a:rPr>
              <a:t>EVR Tasking . . .</a:t>
            </a:r>
          </a:p>
        </p:txBody>
      </p:sp>
    </p:spTree>
    <p:extLst>
      <p:ext uri="{BB962C8B-B14F-4D97-AF65-F5344CB8AC3E}">
        <p14:creationId xmlns:p14="http://schemas.microsoft.com/office/powerpoint/2010/main" val="112594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7</a:t>
            </a:fld>
            <a:endParaRPr lang="en-US" dirty="0">
              <a:solidFill>
                <a:prstClr val="white">
                  <a:tint val="75000"/>
                </a:prstClr>
              </a:solidFill>
            </a:endParaRPr>
          </a:p>
        </p:txBody>
      </p:sp>
      <p:sp>
        <p:nvSpPr>
          <p:cNvPr id="5" name="Title 4"/>
          <p:cNvSpPr>
            <a:spLocks noGrp="1"/>
          </p:cNvSpPr>
          <p:nvPr>
            <p:ph type="title" idx="4294967295"/>
          </p:nvPr>
        </p:nvSpPr>
        <p:spPr>
          <a:xfrm>
            <a:off x="457200" y="274638"/>
            <a:ext cx="8229600" cy="715962"/>
          </a:xfrm>
        </p:spPr>
        <p:txBody>
          <a:bodyPr>
            <a:normAutofit/>
          </a:bodyPr>
          <a:lstStyle/>
          <a:p>
            <a:r>
              <a:rPr lang="en-US" sz="3600" b="1" dirty="0">
                <a:solidFill>
                  <a:srgbClr val="00B0F0"/>
                </a:solidFill>
              </a:rPr>
              <a:t>Robotics &amp; EVA Crew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318" y="990600"/>
            <a:ext cx="8113363" cy="5398741"/>
          </a:xfrm>
          <a:prstGeom prst="rect">
            <a:avLst/>
          </a:prstGeom>
        </p:spPr>
      </p:pic>
    </p:spTree>
    <p:extLst>
      <p:ext uri="{BB962C8B-B14F-4D97-AF65-F5344CB8AC3E}">
        <p14:creationId xmlns:p14="http://schemas.microsoft.com/office/powerpoint/2010/main" val="4015408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8</a:t>
            </a:fld>
            <a:endParaRPr lang="en-US" dirty="0">
              <a:solidFill>
                <a:prstClr val="white">
                  <a:tint val="75000"/>
                </a:prstClr>
              </a:solidFill>
            </a:endParaRPr>
          </a:p>
        </p:txBody>
      </p:sp>
      <p:sp>
        <p:nvSpPr>
          <p:cNvPr id="5" name="Title 4"/>
          <p:cNvSpPr>
            <a:spLocks noGrp="1"/>
          </p:cNvSpPr>
          <p:nvPr>
            <p:ph type="title" idx="4294967295"/>
          </p:nvPr>
        </p:nvSpPr>
        <p:spPr>
          <a:xfrm>
            <a:off x="457200" y="274638"/>
            <a:ext cx="8229600" cy="715962"/>
          </a:xfrm>
        </p:spPr>
        <p:txBody>
          <a:bodyPr>
            <a:normAutofit/>
          </a:bodyPr>
          <a:lstStyle/>
          <a:p>
            <a:r>
              <a:rPr lang="en-US" sz="3600" b="1" dirty="0">
                <a:solidFill>
                  <a:srgbClr val="00B0F0"/>
                </a:solidFill>
              </a:rPr>
              <a:t>So you want to roam . .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6131" y="970984"/>
            <a:ext cx="5562600" cy="276644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201" y="3429000"/>
            <a:ext cx="8502199" cy="28194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136788"/>
            <a:ext cx="5017261" cy="3452813"/>
          </a:xfrm>
          <a:prstGeom prst="rect">
            <a:avLst/>
          </a:prstGeom>
        </p:spPr>
      </p:pic>
    </p:spTree>
    <p:extLst>
      <p:ext uri="{BB962C8B-B14F-4D97-AF65-F5344CB8AC3E}">
        <p14:creationId xmlns:p14="http://schemas.microsoft.com/office/powerpoint/2010/main" val="4134631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2A3EBC-402E-420D-AB91-61D957FB0344}" type="slidenum">
              <a:rPr lang="en-US" smtClean="0">
                <a:solidFill>
                  <a:prstClr val="white">
                    <a:tint val="75000"/>
                  </a:prstClr>
                </a:solidFill>
              </a:rPr>
              <a:pPr/>
              <a:t>9</a:t>
            </a:fld>
            <a:endParaRPr lang="en-US" dirty="0">
              <a:solidFill>
                <a:prstClr val="white">
                  <a:tint val="75000"/>
                </a:prstClr>
              </a:solidFill>
            </a:endParaRPr>
          </a:p>
        </p:txBody>
      </p:sp>
      <p:sp>
        <p:nvSpPr>
          <p:cNvPr id="5" name="Title 4"/>
          <p:cNvSpPr>
            <a:spLocks noGrp="1"/>
          </p:cNvSpPr>
          <p:nvPr>
            <p:ph type="title" idx="4294967295"/>
          </p:nvPr>
        </p:nvSpPr>
        <p:spPr>
          <a:xfrm>
            <a:off x="494923" y="228600"/>
            <a:ext cx="8229600" cy="715962"/>
          </a:xfrm>
        </p:spPr>
        <p:txBody>
          <a:bodyPr>
            <a:normAutofit/>
          </a:bodyPr>
          <a:lstStyle/>
          <a:p>
            <a:r>
              <a:rPr lang="en-US" sz="3600" dirty="0">
                <a:solidFill>
                  <a:srgbClr val="00B0F0"/>
                </a:solidFill>
              </a:rPr>
              <a:t>Going to Low Earth Orbit and Beyond . .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131014"/>
            <a:ext cx="6172200" cy="5478694"/>
          </a:xfrm>
          <a:prstGeom prst="rect">
            <a:avLst/>
          </a:prstGeom>
        </p:spPr>
      </p:pic>
    </p:spTree>
    <p:extLst>
      <p:ext uri="{BB962C8B-B14F-4D97-AF65-F5344CB8AC3E}">
        <p14:creationId xmlns:p14="http://schemas.microsoft.com/office/powerpoint/2010/main" val="26219272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23141</TotalTime>
  <Words>2277</Words>
  <Application>Microsoft Office PowerPoint</Application>
  <PresentationFormat>Letter Paper (8.5x11 in)</PresentationFormat>
  <Paragraphs>319</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Wingdings</vt:lpstr>
      <vt:lpstr>Office Theme</vt:lpstr>
      <vt:lpstr>Orchestrating Symbiosis:  Foundational technologies for Human, Robotic, and Autonoma Shared Control – Exploring the Framework</vt:lpstr>
      <vt:lpstr>Outline</vt:lpstr>
      <vt:lpstr>The Problem Space . . .</vt:lpstr>
      <vt:lpstr>Finding Nexus . . .</vt:lpstr>
      <vt:lpstr>Extra Vehicular Robotics . . .</vt:lpstr>
      <vt:lpstr>EVR Tasking . . .</vt:lpstr>
      <vt:lpstr>Robotics &amp; EVA Crew . . .</vt:lpstr>
      <vt:lpstr>So you want to roam . . .</vt:lpstr>
      <vt:lpstr>Going to Low Earth Orbit and Beyond . . .</vt:lpstr>
      <vt:lpstr>PowerPoint Presentation</vt:lpstr>
      <vt:lpstr>So let’s get real -- do you want to dance?</vt:lpstr>
      <vt:lpstr>DEXTRE is missing something?</vt:lpstr>
      <vt:lpstr>DEXTRE is missing something? - 2</vt:lpstr>
      <vt:lpstr>Making It Real . . .</vt:lpstr>
      <vt:lpstr>Orchestrating Symbiosis:  Foundational technologies for Human, Robotic, and Autonoma Shared Control</vt:lpstr>
      <vt:lpstr>Making It Real . . .</vt:lpstr>
      <vt:lpstr>Making It Real . . .</vt:lpstr>
      <vt:lpstr>Building Near-Realtime State Models . . .</vt:lpstr>
      <vt:lpstr>Relevance to NASA &amp; Others - 2</vt:lpstr>
      <vt:lpstr>Asimov’s Three Laws of Robotics:</vt:lpstr>
      <vt:lpstr>Asimov’s Zeroth Law of Robotics:</vt:lpstr>
      <vt:lpstr>A Different Perspective . . .</vt:lpstr>
      <vt:lpstr>Why Space!?</vt:lpstr>
      <vt:lpstr>Levels of Understanding</vt:lpstr>
      <vt:lpstr>Knowledge Levels</vt:lpstr>
      <vt:lpstr>Knowledge Types . . .</vt:lpstr>
      <vt:lpstr>XISP-Inc Crosslink Protocol (XLINK)</vt:lpstr>
      <vt:lpstr>PowerPoint Presentation</vt:lpstr>
      <vt:lpstr>PowerPoint Presentation</vt:lpstr>
      <vt:lpstr>In Search of a Moral Compass</vt:lpstr>
      <vt:lpstr>In Search of a Moral Compass</vt:lpstr>
      <vt:lpstr>Tacit Norms</vt:lpstr>
      <vt:lpstr>Alignment – It’s a thing!</vt:lpstr>
      <vt:lpstr>Was HAL 9000 evil or a victim of bad programming?</vt:lpstr>
      <vt:lpstr>What do you really expect?</vt:lpstr>
      <vt:lpstr>Reality Check</vt:lpstr>
      <vt:lpstr>Conclusion  Technology “Push”</vt:lpstr>
      <vt:lpstr>Conclusion  Mission Requirements “Pull”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barnhard</dc:creator>
  <cp:lastModifiedBy>Gary Barnhard</cp:lastModifiedBy>
  <cp:revision>274</cp:revision>
  <cp:lastPrinted>2021-04-15T17:17:40Z</cp:lastPrinted>
  <dcterms:created xsi:type="dcterms:W3CDTF">2013-05-21T03:47:06Z</dcterms:created>
  <dcterms:modified xsi:type="dcterms:W3CDTF">2021-08-13T02:10:32Z</dcterms:modified>
</cp:coreProperties>
</file>