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1" r:id="rId4"/>
    <p:sldId id="335" r:id="rId5"/>
    <p:sldId id="333" r:id="rId6"/>
    <p:sldId id="334" r:id="rId7"/>
    <p:sldId id="259" r:id="rId8"/>
    <p:sldId id="332" r:id="rId9"/>
    <p:sldId id="336" r:id="rId10"/>
    <p:sldId id="337" r:id="rId11"/>
    <p:sldId id="340" r:id="rId12"/>
    <p:sldId id="314" r:id="rId13"/>
    <p:sldId id="338" r:id="rId14"/>
    <p:sldId id="300" r:id="rId15"/>
    <p:sldId id="301" r:id="rId16"/>
    <p:sldId id="339" r:id="rId17"/>
    <p:sldId id="278" r:id="rId18"/>
  </p:sldIdLst>
  <p:sldSz cx="9144000" cy="6858000" type="letter"/>
  <p:notesSz cx="92202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4">
          <p15:clr>
            <a:srgbClr val="A4A3A4"/>
          </p15:clr>
        </p15:guide>
        <p15:guide id="2" pos="29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41" autoAdjust="0"/>
    <p:restoredTop sz="86439" autoAdjust="0"/>
  </p:normalViewPr>
  <p:slideViewPr>
    <p:cSldViewPr>
      <p:cViewPr varScale="1">
        <p:scale>
          <a:sx n="116" d="100"/>
          <a:sy n="116" d="100"/>
        </p:scale>
        <p:origin x="1086" y="108"/>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sorterViewPr>
    <p:cViewPr>
      <p:scale>
        <a:sx n="100" d="100"/>
        <a:sy n="100" d="100"/>
      </p:scale>
      <p:origin x="0" y="3240"/>
    </p:cViewPr>
  </p:sorterViewPr>
  <p:notesViewPr>
    <p:cSldViewPr>
      <p:cViewPr varScale="1">
        <p:scale>
          <a:sx n="102" d="100"/>
          <a:sy n="102" d="100"/>
        </p:scale>
        <p:origin x="-2104" y="-72"/>
      </p:cViewPr>
      <p:guideLst>
        <p:guide orient="horz" pos="2184"/>
        <p:guide pos="29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420" cy="3467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5223180" y="0"/>
            <a:ext cx="3995420" cy="346710"/>
          </a:xfrm>
          <a:prstGeom prst="rect">
            <a:avLst/>
          </a:prstGeom>
        </p:spPr>
        <p:txBody>
          <a:bodyPr vert="horz" lIns="92309" tIns="46154" rIns="92309" bIns="46154" rtlCol="0"/>
          <a:lstStyle>
            <a:lvl1pPr algn="r">
              <a:defRPr sz="1200"/>
            </a:lvl1pPr>
          </a:lstStyle>
          <a:p>
            <a:fld id="{D63155A2-FDAF-4A2C-A13E-6F02CC3E927F}" type="datetimeFigureOut">
              <a:rPr lang="en-US" smtClean="0"/>
              <a:t>5/3/2015</a:t>
            </a:fld>
            <a:endParaRPr lang="en-US"/>
          </a:p>
        </p:txBody>
      </p:sp>
      <p:sp>
        <p:nvSpPr>
          <p:cNvPr id="4" name="Slide Image Placeholder 3"/>
          <p:cNvSpPr>
            <a:spLocks noGrp="1" noRot="1" noChangeAspect="1"/>
          </p:cNvSpPr>
          <p:nvPr>
            <p:ph type="sldImg" idx="2"/>
          </p:nvPr>
        </p:nvSpPr>
        <p:spPr>
          <a:xfrm>
            <a:off x="2876550" y="520700"/>
            <a:ext cx="3467100" cy="260032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922020" y="3293745"/>
            <a:ext cx="7376160" cy="31203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5885"/>
            <a:ext cx="3995420" cy="3467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5223180" y="6585885"/>
            <a:ext cx="3995420" cy="346710"/>
          </a:xfrm>
          <a:prstGeom prst="rect">
            <a:avLst/>
          </a:prstGeom>
        </p:spPr>
        <p:txBody>
          <a:bodyPr vert="horz" lIns="92309" tIns="46154" rIns="92309" bIns="46154" rtlCol="0" anchor="b"/>
          <a:lstStyle>
            <a:lvl1pPr algn="r">
              <a:defRPr sz="1200"/>
            </a:lvl1pPr>
          </a:lstStyle>
          <a:p>
            <a:fld id="{76E902EC-82EE-4705-A17B-98FF7E61E1DD}" type="slidenum">
              <a:rPr lang="en-US" smtClean="0"/>
              <a:t>‹#›</a:t>
            </a:fld>
            <a:endParaRPr lang="en-US"/>
          </a:p>
        </p:txBody>
      </p:sp>
    </p:spTree>
    <p:extLst>
      <p:ext uri="{BB962C8B-B14F-4D97-AF65-F5344CB8AC3E}">
        <p14:creationId xmlns:p14="http://schemas.microsoft.com/office/powerpoint/2010/main" val="293882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6F56A4-210E-4FFB-9BB8-955CEEDFBD00}" type="datetime1">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258137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B4399-EC2F-4CD0-94E9-6056430DD2C5}" type="datetime1">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269578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1A678A-BC6E-42D3-9700-5F566FF50AB8}" type="datetime1">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5830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3E098-B0D6-4528-8DB4-CAB95C104D96}" type="datetime1">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973913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6B0085-4CA9-42E7-A778-9FB3779CCDD4}" type="datetime1">
              <a:rPr lang="en-US" smtClean="0"/>
              <a:t>5/3/2015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3837592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F92874-4D9B-43A5-8B2D-2E7A8191196F}" type="datetime1">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310571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8B9EB3-1F14-4A1C-A21A-B347E2E0786A}" type="datetime1">
              <a:rPr lang="en-US" smtClean="0"/>
              <a:t>5/3/2015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391838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320C1-3AC0-49DA-A5C4-A4D07472E43A}" type="datetime1">
              <a:rPr lang="en-US" smtClean="0"/>
              <a:t>5/3/2015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188947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9B861-8045-4A9F-AAFC-788272D3588D}" type="datetime1">
              <a:rPr lang="en-US" smtClean="0"/>
              <a:t>5/3/2015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66362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02131C-230D-4B0C-8443-81135A099C54}" type="datetime1">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28474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12E54-E9BB-48E3-B1F1-E0C42F642024}" type="datetime1">
              <a:rPr lang="en-US" smtClean="0"/>
              <a:t>5/3/2015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A3EBC-402E-420D-AB91-61D957FB0344}" type="slidenum">
              <a:rPr lang="en-US" smtClean="0"/>
              <a:t>‹#›</a:t>
            </a:fld>
            <a:endParaRPr lang="en-US"/>
          </a:p>
        </p:txBody>
      </p:sp>
    </p:spTree>
    <p:extLst>
      <p:ext uri="{BB962C8B-B14F-4D97-AF65-F5344CB8AC3E}">
        <p14:creationId xmlns:p14="http://schemas.microsoft.com/office/powerpoint/2010/main" val="172230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B842-FD68-4EEF-933B-9FB6FF4F7816}" type="datetime1">
              <a:rPr lang="en-US" smtClean="0"/>
              <a:t>5/3/2015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A3EBC-402E-420D-AB91-61D957FB0344}" type="slidenum">
              <a:rPr lang="en-US" smtClean="0"/>
              <a:t>‹#›</a:t>
            </a:fld>
            <a:endParaRPr lang="en-US"/>
          </a:p>
        </p:txBody>
      </p:sp>
    </p:spTree>
    <p:extLst>
      <p:ext uri="{BB962C8B-B14F-4D97-AF65-F5344CB8AC3E}">
        <p14:creationId xmlns:p14="http://schemas.microsoft.com/office/powerpoint/2010/main" val="6162238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4" y="0"/>
            <a:ext cx="8875059" cy="6858000"/>
          </a:xfrm>
          <a:prstGeom prst="rect">
            <a:avLst/>
          </a:prstGeom>
        </p:spPr>
      </p:pic>
      <p:sp>
        <p:nvSpPr>
          <p:cNvPr id="5" name="TextBox 4"/>
          <p:cNvSpPr txBox="1"/>
          <p:nvPr/>
        </p:nvSpPr>
        <p:spPr>
          <a:xfrm>
            <a:off x="3166481" y="2533471"/>
            <a:ext cx="5657815" cy="1569660"/>
          </a:xfrm>
          <a:prstGeom prst="rect">
            <a:avLst/>
          </a:prstGeom>
          <a:noFill/>
        </p:spPr>
        <p:txBody>
          <a:bodyPr wrap="square" rtlCol="0">
            <a:spAutoFit/>
          </a:bodyPr>
          <a:lstStyle/>
          <a:p>
            <a:pPr algn="ctr"/>
            <a:r>
              <a:rPr lang="en-US" sz="2400" dirty="0"/>
              <a:t>21</a:t>
            </a:r>
            <a:r>
              <a:rPr lang="en-US" sz="2400" baseline="30000" dirty="0"/>
              <a:t>st</a:t>
            </a:r>
            <a:r>
              <a:rPr lang="en-US" sz="2400" dirty="0"/>
              <a:t> Improving Space Operations Support Workshop</a:t>
            </a:r>
          </a:p>
          <a:p>
            <a:pPr algn="ctr"/>
            <a:r>
              <a:rPr lang="en-US" sz="2400" dirty="0"/>
              <a:t>Pasadena, California</a:t>
            </a:r>
          </a:p>
          <a:p>
            <a:pPr algn="ctr"/>
            <a:r>
              <a:rPr lang="en-US" sz="2400" dirty="0"/>
              <a:t>May 6, 2014</a:t>
            </a:r>
            <a:endParaRPr lang="en-US" sz="3600" b="1" dirty="0"/>
          </a:p>
        </p:txBody>
      </p:sp>
      <p:sp>
        <p:nvSpPr>
          <p:cNvPr id="6" name="TextBox 5"/>
          <p:cNvSpPr txBox="1"/>
          <p:nvPr/>
        </p:nvSpPr>
        <p:spPr>
          <a:xfrm>
            <a:off x="3572084" y="4048184"/>
            <a:ext cx="5295900" cy="2369880"/>
          </a:xfrm>
          <a:prstGeom prst="rect">
            <a:avLst/>
          </a:prstGeom>
          <a:noFill/>
        </p:spPr>
        <p:txBody>
          <a:bodyPr wrap="square" rtlCol="0">
            <a:spAutoFit/>
          </a:bodyPr>
          <a:lstStyle/>
          <a:p>
            <a:r>
              <a:rPr lang="en-US" sz="2400" b="1" dirty="0" smtClean="0"/>
              <a:t>Presenter:    </a:t>
            </a:r>
            <a:r>
              <a:rPr lang="en-US" sz="2000" dirty="0" smtClean="0"/>
              <a:t>	</a:t>
            </a:r>
          </a:p>
          <a:p>
            <a:r>
              <a:rPr lang="en-US" sz="2400" dirty="0" smtClean="0"/>
              <a:t>Gary Pearce Barnhard,  President &amp; CEO</a:t>
            </a:r>
          </a:p>
          <a:p>
            <a:r>
              <a:rPr lang="en-US" sz="2000" dirty="0" smtClean="0"/>
              <a:t>Xtraordinary Innovative Space Partnerships, Inc.</a:t>
            </a:r>
          </a:p>
          <a:p>
            <a:r>
              <a:rPr lang="en-US" sz="2000" dirty="0" smtClean="0"/>
              <a:t>(XISP-Inc)</a:t>
            </a:r>
          </a:p>
          <a:p>
            <a:endParaRPr lang="en-US" sz="2000" dirty="0" smtClean="0"/>
          </a:p>
          <a:p>
            <a:r>
              <a:rPr lang="en-US" sz="2000" dirty="0" smtClean="0"/>
              <a:t>gary.barnhard@xisp-inc.com </a:t>
            </a:r>
          </a:p>
          <a:p>
            <a:r>
              <a:rPr lang="en-US" sz="2000" dirty="0" smtClean="0"/>
              <a:t>www.xisp-inc.com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664" y="5257800"/>
            <a:ext cx="1485900" cy="1198007"/>
          </a:xfrm>
          <a:prstGeom prst="rect">
            <a:avLst/>
          </a:prstGeom>
        </p:spPr>
      </p:pic>
      <p:sp>
        <p:nvSpPr>
          <p:cNvPr id="3" name="Slide Number Placeholder 2"/>
          <p:cNvSpPr>
            <a:spLocks noGrp="1"/>
          </p:cNvSpPr>
          <p:nvPr>
            <p:ph type="sldNum" sz="quarter" idx="12"/>
          </p:nvPr>
        </p:nvSpPr>
        <p:spPr/>
        <p:txBody>
          <a:bodyPr/>
          <a:lstStyle/>
          <a:p>
            <a:fld id="{7D2A3EBC-402E-420D-AB91-61D957FB0344}" type="slidenum">
              <a:rPr lang="en-US" smtClean="0"/>
              <a:t>1</a:t>
            </a:fld>
            <a:endParaRPr lang="en-US" dirty="0"/>
          </a:p>
        </p:txBody>
      </p:sp>
      <p:sp>
        <p:nvSpPr>
          <p:cNvPr id="8" name="Rectangle 7"/>
          <p:cNvSpPr/>
          <p:nvPr/>
        </p:nvSpPr>
        <p:spPr>
          <a:xfrm>
            <a:off x="3363532" y="304800"/>
            <a:ext cx="5460764" cy="2308324"/>
          </a:xfrm>
          <a:prstGeom prst="rect">
            <a:avLst/>
          </a:prstGeom>
        </p:spPr>
        <p:txBody>
          <a:bodyPr wrap="square">
            <a:spAutoFit/>
          </a:bodyPr>
          <a:lstStyle/>
          <a:p>
            <a:pPr algn="ctr"/>
            <a:r>
              <a:rPr lang="en-US" sz="3600" b="1" dirty="0"/>
              <a:t>Evolvable Communications Infrastructure on ISS and Interoperating</a:t>
            </a:r>
          </a:p>
          <a:p>
            <a:pPr algn="ctr"/>
            <a:r>
              <a:rPr lang="en-US" sz="3600" b="1" dirty="0"/>
              <a:t>Flight/Ground Systems</a:t>
            </a:r>
            <a:endParaRPr lang="en-US" sz="3200" dirty="0"/>
          </a:p>
        </p:txBody>
      </p:sp>
    </p:spTree>
    <p:extLst>
      <p:ext uri="{BB962C8B-B14F-4D97-AF65-F5344CB8AC3E}">
        <p14:creationId xmlns:p14="http://schemas.microsoft.com/office/powerpoint/2010/main" val="1973904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729"/>
            <a:ext cx="9144000" cy="6084541"/>
          </a:xfrm>
          <a:prstGeom prst="rect">
            <a:avLst/>
          </a:prstGeom>
        </p:spPr>
      </p:pic>
      <p:sp>
        <p:nvSpPr>
          <p:cNvPr id="2" name="Title 1"/>
          <p:cNvSpPr>
            <a:spLocks noGrp="1"/>
          </p:cNvSpPr>
          <p:nvPr>
            <p:ph type="title"/>
          </p:nvPr>
        </p:nvSpPr>
        <p:spPr>
          <a:xfrm>
            <a:off x="152400" y="386728"/>
            <a:ext cx="8763000" cy="1030909"/>
          </a:xfrm>
        </p:spPr>
        <p:txBody>
          <a:bodyPr>
            <a:normAutofit fontScale="90000"/>
          </a:bodyPr>
          <a:lstStyle/>
          <a:p>
            <a:r>
              <a:rPr lang="en-US" b="1" dirty="0" smtClean="0">
                <a:solidFill>
                  <a:srgbClr val="FF0000"/>
                </a:solidFill>
              </a:rPr>
              <a:t>The Solution Proposed – 4</a:t>
            </a:r>
            <a:br>
              <a:rPr lang="en-US" b="1" dirty="0" smtClean="0">
                <a:solidFill>
                  <a:srgbClr val="FF0000"/>
                </a:solidFill>
              </a:rPr>
            </a:br>
            <a:r>
              <a:rPr lang="en-US" sz="2200" b="1" dirty="0" smtClean="0">
                <a:solidFill>
                  <a:srgbClr val="FF0000"/>
                </a:solidFill>
              </a:rPr>
              <a:t>INCA Augmented SCaN Testbed Functional Block Diagram</a:t>
            </a:r>
            <a:endParaRPr lang="en-US" sz="2200" b="1" dirty="0">
              <a:solidFill>
                <a:srgbClr val="FF0000"/>
              </a:solidFill>
            </a:endParaRPr>
          </a:p>
        </p:txBody>
      </p:sp>
      <p:sp>
        <p:nvSpPr>
          <p:cNvPr id="5" name="Slide Number Placeholder 4"/>
          <p:cNvSpPr>
            <a:spLocks noGrp="1"/>
          </p:cNvSpPr>
          <p:nvPr>
            <p:ph type="sldNum" sz="quarter" idx="12"/>
          </p:nvPr>
        </p:nvSpPr>
        <p:spPr/>
        <p:txBody>
          <a:bodyPr/>
          <a:lstStyle/>
          <a:p>
            <a:fld id="{7D2A3EBC-402E-420D-AB91-61D957FB0344}" type="slidenum">
              <a:rPr lang="en-US" smtClean="0"/>
              <a:t>10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0700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72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 y="358154"/>
            <a:ext cx="9144000" cy="6084541"/>
          </a:xfrm>
          <a:prstGeom prst="rect">
            <a:avLst/>
          </a:prstGeom>
        </p:spPr>
      </p:pic>
      <p:sp>
        <p:nvSpPr>
          <p:cNvPr id="2" name="Title 1"/>
          <p:cNvSpPr>
            <a:spLocks noGrp="1"/>
          </p:cNvSpPr>
          <p:nvPr>
            <p:ph type="title"/>
          </p:nvPr>
        </p:nvSpPr>
        <p:spPr>
          <a:xfrm>
            <a:off x="152400" y="386728"/>
            <a:ext cx="8763000" cy="1030909"/>
          </a:xfrm>
        </p:spPr>
        <p:txBody>
          <a:bodyPr>
            <a:normAutofit fontScale="90000"/>
          </a:bodyPr>
          <a:lstStyle/>
          <a:p>
            <a:r>
              <a:rPr lang="en-US" b="1" dirty="0" smtClean="0">
                <a:solidFill>
                  <a:srgbClr val="FF0000"/>
                </a:solidFill>
              </a:rPr>
              <a:t>The Solution Proposed – 5</a:t>
            </a:r>
            <a:br>
              <a:rPr lang="en-US" b="1" dirty="0" smtClean="0">
                <a:solidFill>
                  <a:srgbClr val="FF0000"/>
                </a:solidFill>
              </a:rPr>
            </a:br>
            <a:r>
              <a:rPr lang="en-US" sz="2200" b="1" dirty="0" smtClean="0">
                <a:solidFill>
                  <a:srgbClr val="FF0000"/>
                </a:solidFill>
              </a:rPr>
              <a:t>INCA Augmented Space Qualified Intel ® Next Unit of Computing (NUC)</a:t>
            </a:r>
            <a:endParaRPr lang="en-US" sz="2200" b="1" dirty="0">
              <a:solidFill>
                <a:srgbClr val="FF0000"/>
              </a:solidFill>
            </a:endParaRPr>
          </a:p>
        </p:txBody>
      </p:sp>
      <p:sp>
        <p:nvSpPr>
          <p:cNvPr id="5" name="Slide Number Placeholder 4"/>
          <p:cNvSpPr>
            <a:spLocks noGrp="1"/>
          </p:cNvSpPr>
          <p:nvPr>
            <p:ph type="sldNum" sz="quarter" idx="12"/>
          </p:nvPr>
        </p:nvSpPr>
        <p:spPr/>
        <p:txBody>
          <a:bodyPr/>
          <a:lstStyle/>
          <a:p>
            <a:fld id="{7D2A3EBC-402E-420D-AB91-61D957FB0344}" type="slidenum">
              <a:rPr lang="en-US" smtClean="0"/>
              <a:t>11</a:t>
            </a:fld>
            <a:endParaRPr lang="en-US"/>
          </a:p>
        </p:txBody>
      </p:sp>
      <p:pic>
        <p:nvPicPr>
          <p:cNvPr id="4" name="Picture 3"/>
          <p:cNvPicPr>
            <a:picLocks noChangeAspect="1"/>
          </p:cNvPicPr>
          <p:nvPr/>
        </p:nvPicPr>
        <p:blipFill>
          <a:blip r:embed="rId3"/>
          <a:stretch>
            <a:fillRect/>
          </a:stretch>
        </p:blipFill>
        <p:spPr>
          <a:xfrm>
            <a:off x="466327" y="3204443"/>
            <a:ext cx="3158460" cy="2276475"/>
          </a:xfrm>
          <a:prstGeom prst="rect">
            <a:avLst/>
          </a:prstGeom>
        </p:spPr>
      </p:pic>
      <p:pic>
        <p:nvPicPr>
          <p:cNvPr id="1028" name="Picture 4" descr="Image result for intel next unit of comp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711567"/>
            <a:ext cx="4814039" cy="322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614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idx="4294967295"/>
          </p:nvPr>
        </p:nvSpPr>
        <p:spPr>
          <a:xfrm>
            <a:off x="457200" y="274638"/>
            <a:ext cx="8229600" cy="868362"/>
          </a:xfrm>
        </p:spPr>
        <p:txBody>
          <a:bodyPr>
            <a:normAutofit fontScale="90000"/>
          </a:bodyPr>
          <a:lstStyle/>
          <a:p>
            <a:r>
              <a:rPr lang="en-US" b="1" dirty="0" smtClean="0">
                <a:solidFill>
                  <a:srgbClr val="FF0000"/>
                </a:solidFill>
              </a:rPr>
              <a:t>Possible Applications– 1</a:t>
            </a:r>
            <a:br>
              <a:rPr lang="en-US" b="1" dirty="0" smtClean="0">
                <a:solidFill>
                  <a:srgbClr val="FF0000"/>
                </a:solidFill>
              </a:rPr>
            </a:br>
            <a:r>
              <a:rPr lang="en-US" sz="2400" b="1" dirty="0" smtClean="0">
                <a:solidFill>
                  <a:srgbClr val="FF0000"/>
                </a:solidFill>
              </a:rPr>
              <a:t>INCA Proposed Function Implementation</a:t>
            </a:r>
          </a:p>
        </p:txBody>
      </p:sp>
      <p:sp>
        <p:nvSpPr>
          <p:cNvPr id="2" name="Slide Number Placeholder 1"/>
          <p:cNvSpPr>
            <a:spLocks noGrp="1"/>
          </p:cNvSpPr>
          <p:nvPr>
            <p:ph type="sldNum" sz="quarter" idx="12"/>
          </p:nvPr>
        </p:nvSpPr>
        <p:spPr/>
        <p:txBody>
          <a:bodyPr/>
          <a:lstStyle/>
          <a:p>
            <a:fld id="{7D2A3EBC-402E-420D-AB91-61D957FB0344}" type="slidenum">
              <a:rPr lang="en-US" smtClean="0"/>
              <a:t>12</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71959"/>
            <a:ext cx="7950200" cy="518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idx="4294967295"/>
          </p:nvPr>
        </p:nvSpPr>
        <p:spPr>
          <a:xfrm>
            <a:off x="457200" y="274638"/>
            <a:ext cx="8229600" cy="1020762"/>
          </a:xfrm>
        </p:spPr>
        <p:txBody>
          <a:bodyPr>
            <a:noAutofit/>
          </a:bodyPr>
          <a:lstStyle/>
          <a:p>
            <a:r>
              <a:rPr lang="en-US" b="1" dirty="0" smtClean="0">
                <a:solidFill>
                  <a:srgbClr val="FF0000"/>
                </a:solidFill>
              </a:rPr>
              <a:t>Possible Applications – 2</a:t>
            </a:r>
            <a:r>
              <a:rPr lang="en-US" b="1" dirty="0">
                <a:solidFill>
                  <a:srgbClr val="FF0000"/>
                </a:solidFill>
              </a:rPr>
              <a:t/>
            </a:r>
            <a:br>
              <a:rPr lang="en-US" b="1" dirty="0">
                <a:solidFill>
                  <a:srgbClr val="FF0000"/>
                </a:solidFill>
              </a:rPr>
            </a:br>
            <a:r>
              <a:rPr lang="en-US" sz="2400" b="1" dirty="0">
                <a:solidFill>
                  <a:srgbClr val="FF0000"/>
                </a:solidFill>
              </a:rPr>
              <a:t>INCA Proposed Function </a:t>
            </a:r>
            <a:r>
              <a:rPr lang="en-US" sz="2400" b="1" dirty="0" smtClean="0">
                <a:solidFill>
                  <a:srgbClr val="FF0000"/>
                </a:solidFill>
              </a:rPr>
              <a:t>Implementation (Continued)</a:t>
            </a:r>
          </a:p>
        </p:txBody>
      </p:sp>
      <p:sp>
        <p:nvSpPr>
          <p:cNvPr id="2" name="Slide Number Placeholder 1"/>
          <p:cNvSpPr>
            <a:spLocks noGrp="1"/>
          </p:cNvSpPr>
          <p:nvPr>
            <p:ph type="sldNum" sz="quarter" idx="12"/>
          </p:nvPr>
        </p:nvSpPr>
        <p:spPr/>
        <p:txBody>
          <a:bodyPr/>
          <a:lstStyle/>
          <a:p>
            <a:fld id="{7D2A3EBC-402E-420D-AB91-61D957FB0344}" type="slidenum">
              <a:rPr lang="en-US" smtClean="0"/>
              <a:t>13</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600200"/>
            <a:ext cx="8280400" cy="450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858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15962"/>
          </a:xfrm>
        </p:spPr>
        <p:txBody>
          <a:bodyPr>
            <a:normAutofit/>
          </a:bodyPr>
          <a:lstStyle/>
          <a:p>
            <a:r>
              <a:rPr lang="en-US" sz="3600" dirty="0" smtClean="0">
                <a:solidFill>
                  <a:srgbClr val="00B0F0"/>
                </a:solidFill>
              </a:rPr>
              <a:t>ISS SCaN Testbed Components</a:t>
            </a:r>
            <a:endParaRPr lang="en-US" sz="3600" dirty="0">
              <a:solidFill>
                <a:srgbClr val="00B0F0"/>
              </a:solidFill>
            </a:endParaRPr>
          </a:p>
        </p:txBody>
      </p:sp>
      <p:sp>
        <p:nvSpPr>
          <p:cNvPr id="3" name="Slide Number Placeholder 2"/>
          <p:cNvSpPr>
            <a:spLocks noGrp="1"/>
          </p:cNvSpPr>
          <p:nvPr>
            <p:ph type="sldNum" sz="quarter" idx="12"/>
          </p:nvPr>
        </p:nvSpPr>
        <p:spPr/>
        <p:txBody>
          <a:bodyPr/>
          <a:lstStyle/>
          <a:p>
            <a:fld id="{7D2A3EBC-402E-420D-AB91-61D957FB0344}" type="slidenum">
              <a:rPr lang="en-US" smtClean="0"/>
              <a:t>14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1295400"/>
            <a:ext cx="6981824" cy="5264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824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9762"/>
          </a:xfrm>
        </p:spPr>
        <p:txBody>
          <a:bodyPr>
            <a:noAutofit/>
          </a:bodyPr>
          <a:lstStyle/>
          <a:p>
            <a:r>
              <a:rPr lang="en-US" sz="3600" dirty="0" smtClean="0">
                <a:solidFill>
                  <a:srgbClr val="00B0F0"/>
                </a:solidFill>
              </a:rPr>
              <a:t>ISS SCaN Testbed Location</a:t>
            </a:r>
            <a:endParaRPr lang="en-US" sz="3600" dirty="0">
              <a:solidFill>
                <a:srgbClr val="00B0F0"/>
              </a:solidFill>
            </a:endParaRPr>
          </a:p>
        </p:txBody>
      </p:sp>
      <p:sp>
        <p:nvSpPr>
          <p:cNvPr id="3" name="Slide Number Placeholder 2"/>
          <p:cNvSpPr>
            <a:spLocks noGrp="1"/>
          </p:cNvSpPr>
          <p:nvPr>
            <p:ph type="sldNum" sz="quarter" idx="12"/>
          </p:nvPr>
        </p:nvSpPr>
        <p:spPr/>
        <p:txBody>
          <a:bodyPr/>
          <a:lstStyle/>
          <a:p>
            <a:fld id="{7D2A3EBC-402E-420D-AB91-61D957FB0344}" type="slidenum">
              <a:rPr lang="en-US" smtClean="0"/>
              <a:t>15</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46" y="1214437"/>
            <a:ext cx="7757254" cy="518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838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639762"/>
          </a:xfrm>
        </p:spPr>
        <p:txBody>
          <a:bodyPr>
            <a:normAutofit fontScale="90000"/>
          </a:bodyPr>
          <a:lstStyle/>
          <a:p>
            <a:r>
              <a:rPr lang="en-US" sz="3600" dirty="0" err="1" smtClean="0">
                <a:solidFill>
                  <a:srgbClr val="00B0F0"/>
                </a:solidFill>
              </a:rPr>
              <a:t>SCaN</a:t>
            </a:r>
            <a:r>
              <a:rPr lang="en-US" sz="3600" dirty="0" smtClean="0">
                <a:solidFill>
                  <a:srgbClr val="00B0F0"/>
                </a:solidFill>
              </a:rPr>
              <a:t> </a:t>
            </a:r>
            <a:r>
              <a:rPr lang="en-US" sz="3600" dirty="0" err="1" smtClean="0">
                <a:solidFill>
                  <a:srgbClr val="00B0F0"/>
                </a:solidFill>
              </a:rPr>
              <a:t>Testbed</a:t>
            </a:r>
            <a:r>
              <a:rPr lang="en-US" sz="3600" dirty="0" smtClean="0">
                <a:solidFill>
                  <a:srgbClr val="00B0F0"/>
                </a:solidFill>
              </a:rPr>
              <a:t> System Overview</a:t>
            </a:r>
            <a:endParaRPr lang="en-US" sz="3600" dirty="0">
              <a:solidFill>
                <a:srgbClr val="00B0F0"/>
              </a:solidFill>
            </a:endParaRPr>
          </a:p>
        </p:txBody>
      </p:sp>
      <p:sp>
        <p:nvSpPr>
          <p:cNvPr id="3" name="Slide Number Placeholder 2"/>
          <p:cNvSpPr>
            <a:spLocks noGrp="1"/>
          </p:cNvSpPr>
          <p:nvPr>
            <p:ph type="sldNum" sz="quarter" idx="12"/>
          </p:nvPr>
        </p:nvSpPr>
        <p:spPr/>
        <p:txBody>
          <a:bodyPr/>
          <a:lstStyle/>
          <a:p>
            <a:fld id="{7D2A3EBC-402E-420D-AB91-61D957FB0344}" type="slidenum">
              <a:rPr lang="en-US" smtClean="0"/>
              <a:t>16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80451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651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67200"/>
            <a:ext cx="3454400" cy="2590800"/>
          </a:xfrm>
          <a:prstGeom prst="rect">
            <a:avLst/>
          </a:prstGeom>
        </p:spPr>
      </p:pic>
      <p:sp>
        <p:nvSpPr>
          <p:cNvPr id="4" name="TextBox 3"/>
          <p:cNvSpPr txBox="1"/>
          <p:nvPr/>
        </p:nvSpPr>
        <p:spPr>
          <a:xfrm>
            <a:off x="304800" y="1295400"/>
            <a:ext cx="8534400" cy="4524315"/>
          </a:xfrm>
          <a:prstGeom prst="rect">
            <a:avLst/>
          </a:prstGeom>
          <a:noFill/>
        </p:spPr>
        <p:txBody>
          <a:bodyPr wrap="square" rtlCol="0">
            <a:spAutoFit/>
          </a:bodyPr>
          <a:lstStyle/>
          <a:p>
            <a:r>
              <a:rPr lang="en-US" sz="2400" dirty="0"/>
              <a:t>The path forward now entails translating the narrative into actually building real systems that provide services of demonstrable value  and validating the same through peer review in the communities of interest.  It is through this cyclic process that maximum value can be derived from each increment of resources committed to this mission </a:t>
            </a:r>
            <a:r>
              <a:rPr lang="en-US" sz="2400" dirty="0" smtClean="0"/>
              <a:t>set as </a:t>
            </a:r>
            <a:r>
              <a:rPr lang="en-US" sz="2400" dirty="0"/>
              <a:t>well as it’s anticipated extensions and follow-ons.</a:t>
            </a:r>
          </a:p>
          <a:p>
            <a:endParaRPr lang="en-US" sz="2400" dirty="0"/>
          </a:p>
          <a:p>
            <a:r>
              <a:rPr lang="en-US" sz="2400" dirty="0"/>
              <a:t>The fact the INCA mission is under formal evaluation as a mission candidate should not be construed as commitment on the part of NASA to go forward with the mission set in whole or in part .  As of the time of submittal for this paper the INCA mission set has not yet been approved by NASA. </a:t>
            </a:r>
            <a:endParaRPr lang="en-US" sz="2400" dirty="0" smtClean="0"/>
          </a:p>
        </p:txBody>
      </p:sp>
      <p:sp>
        <p:nvSpPr>
          <p:cNvPr id="5" name="Title 4"/>
          <p:cNvSpPr>
            <a:spLocks noGrp="1"/>
          </p:cNvSpPr>
          <p:nvPr>
            <p:ph type="title" idx="4294967295"/>
          </p:nvPr>
        </p:nvSpPr>
        <p:spPr>
          <a:xfrm>
            <a:off x="457200" y="287473"/>
            <a:ext cx="8229600" cy="703128"/>
          </a:xfrm>
        </p:spPr>
        <p:txBody>
          <a:bodyPr>
            <a:normAutofit fontScale="90000"/>
          </a:bodyPr>
          <a:lstStyle/>
          <a:p>
            <a:r>
              <a:rPr lang="en-US" dirty="0" smtClean="0">
                <a:solidFill>
                  <a:srgbClr val="00B0F0"/>
                </a:solidFill>
              </a:rPr>
              <a:t>Conclusion</a:t>
            </a:r>
            <a:endParaRPr lang="en-US" dirty="0">
              <a:solidFill>
                <a:srgbClr val="00B0F0"/>
              </a:solidFill>
            </a:endParaRPr>
          </a:p>
        </p:txBody>
      </p:sp>
      <p:sp>
        <p:nvSpPr>
          <p:cNvPr id="3" name="Slide Number Placeholder 2"/>
          <p:cNvSpPr>
            <a:spLocks noGrp="1"/>
          </p:cNvSpPr>
          <p:nvPr>
            <p:ph type="sldNum" sz="quarter" idx="12"/>
          </p:nvPr>
        </p:nvSpPr>
        <p:spPr/>
        <p:txBody>
          <a:bodyPr/>
          <a:lstStyle/>
          <a:p>
            <a:fld id="{7D2A3EBC-402E-420D-AB91-61D957FB0344}" type="slidenum">
              <a:rPr lang="en-US" smtClean="0"/>
              <a:t>17</a:t>
            </a:fld>
            <a:endParaRPr lang="en-US"/>
          </a:p>
        </p:txBody>
      </p:sp>
    </p:spTree>
    <p:extLst>
      <p:ext uri="{BB962C8B-B14F-4D97-AF65-F5344CB8AC3E}">
        <p14:creationId xmlns:p14="http://schemas.microsoft.com/office/powerpoint/2010/main" val="376962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3399"/>
            <a:ext cx="8229600" cy="5791201"/>
          </a:xfrm>
          <a:prstGeom prst="rect">
            <a:avLst/>
          </a:prstGeom>
        </p:spPr>
      </p:pic>
      <p:sp>
        <p:nvSpPr>
          <p:cNvPr id="2" name="Title 1"/>
          <p:cNvSpPr>
            <a:spLocks noGrp="1"/>
          </p:cNvSpPr>
          <p:nvPr>
            <p:ph type="title"/>
          </p:nvPr>
        </p:nvSpPr>
        <p:spPr>
          <a:xfrm>
            <a:off x="457200" y="533398"/>
            <a:ext cx="8229600" cy="884239"/>
          </a:xfrm>
        </p:spPr>
        <p:txBody>
          <a:bodyPr/>
          <a:lstStyle/>
          <a:p>
            <a:r>
              <a:rPr lang="en-US" b="1" dirty="0" smtClean="0"/>
              <a:t>Outline</a:t>
            </a:r>
            <a:endParaRPr lang="en-US" b="1" dirty="0"/>
          </a:p>
        </p:txBody>
      </p:sp>
      <p:sp>
        <p:nvSpPr>
          <p:cNvPr id="3" name="TextBox 2"/>
          <p:cNvSpPr txBox="1"/>
          <p:nvPr/>
        </p:nvSpPr>
        <p:spPr>
          <a:xfrm>
            <a:off x="457200" y="1447800"/>
            <a:ext cx="8229600" cy="2677656"/>
          </a:xfrm>
          <a:prstGeom prst="rect">
            <a:avLst/>
          </a:prstGeom>
          <a:noFill/>
        </p:spPr>
        <p:txBody>
          <a:bodyPr wrap="square" rtlCol="0">
            <a:spAutoFit/>
          </a:bodyPr>
          <a:lstStyle/>
          <a:p>
            <a:pPr marL="285750" indent="-285750">
              <a:buFont typeface="Wingdings" pitchFamily="2" charset="2"/>
              <a:buChar char="Ø"/>
            </a:pPr>
            <a:endParaRPr lang="en-US" sz="2400" dirty="0" smtClean="0"/>
          </a:p>
          <a:p>
            <a:pPr marL="285750" indent="-285750">
              <a:buFont typeface="Wingdings" pitchFamily="2" charset="2"/>
              <a:buChar char="Ø"/>
            </a:pPr>
            <a:r>
              <a:rPr lang="en-US" sz="3600" dirty="0" smtClean="0"/>
              <a:t>The Problem Addressed . . .</a:t>
            </a:r>
          </a:p>
          <a:p>
            <a:pPr marL="285750" indent="-285750">
              <a:buFont typeface="Wingdings" pitchFamily="2" charset="2"/>
              <a:buChar char="Ø"/>
            </a:pPr>
            <a:r>
              <a:rPr lang="en-US" sz="3600" dirty="0" smtClean="0"/>
              <a:t>The Solution Proposed . . .</a:t>
            </a:r>
          </a:p>
          <a:p>
            <a:pPr marL="285750" indent="-285750">
              <a:buFont typeface="Wingdings" pitchFamily="2" charset="2"/>
              <a:buChar char="Ø"/>
            </a:pPr>
            <a:r>
              <a:rPr lang="en-US" sz="3600" dirty="0" smtClean="0"/>
              <a:t>Possible Applications</a:t>
            </a:r>
          </a:p>
          <a:p>
            <a:pPr marL="285750" indent="-285750">
              <a:buFont typeface="Wingdings" pitchFamily="2" charset="2"/>
              <a:buChar char="Ø"/>
            </a:pPr>
            <a:r>
              <a:rPr lang="en-US" sz="3600" dirty="0" smtClean="0"/>
              <a:t>Conclusions . . .</a:t>
            </a:r>
          </a:p>
        </p:txBody>
      </p:sp>
      <p:sp>
        <p:nvSpPr>
          <p:cNvPr id="5" name="Slide Number Placeholder 4"/>
          <p:cNvSpPr>
            <a:spLocks noGrp="1"/>
          </p:cNvSpPr>
          <p:nvPr>
            <p:ph type="sldNum" sz="quarter" idx="12"/>
          </p:nvPr>
        </p:nvSpPr>
        <p:spPr/>
        <p:txBody>
          <a:bodyPr/>
          <a:lstStyle/>
          <a:p>
            <a:fld id="{7D2A3EBC-402E-420D-AB91-61D957FB0344}" type="slidenum">
              <a:rPr lang="en-US" smtClean="0"/>
              <a:t>2</a:t>
            </a:fld>
            <a:endParaRPr lang="en-US"/>
          </a:p>
        </p:txBody>
      </p:sp>
    </p:spTree>
    <p:extLst>
      <p:ext uri="{BB962C8B-B14F-4D97-AF65-F5344CB8AC3E}">
        <p14:creationId xmlns:p14="http://schemas.microsoft.com/office/powerpoint/2010/main" val="1084180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5419" y="1447800"/>
            <a:ext cx="7391400" cy="4154984"/>
          </a:xfrm>
          <a:prstGeom prst="rect">
            <a:avLst/>
          </a:prstGeom>
          <a:noFill/>
        </p:spPr>
        <p:txBody>
          <a:bodyPr wrap="square" rtlCol="0">
            <a:spAutoFit/>
          </a:bodyPr>
          <a:lstStyle/>
          <a:p>
            <a:r>
              <a:rPr lang="en-US" sz="2400" dirty="0"/>
              <a:t>Testing Delay Tolerant Networking Technology with Real World Requirements approaches the problem of maturation of </a:t>
            </a:r>
            <a:r>
              <a:rPr lang="en-US" sz="2400" dirty="0" smtClean="0"/>
              <a:t>Delay/Disturbance (DTN) </a:t>
            </a:r>
            <a:r>
              <a:rPr lang="en-US" sz="2400" dirty="0"/>
              <a:t>technology and facilitating its use from an end-user requirements perspective.</a:t>
            </a:r>
            <a:endParaRPr lang="en-US" sz="2400" dirty="0" smtClean="0"/>
          </a:p>
          <a:p>
            <a:endParaRPr lang="en-US" sz="2400" dirty="0"/>
          </a:p>
          <a:p>
            <a:r>
              <a:rPr lang="en-US" sz="2400" i="1" dirty="0" smtClean="0"/>
              <a:t>Goal: Demonstrate </a:t>
            </a:r>
            <a:r>
              <a:rPr lang="en-US" sz="2400" i="1" dirty="0"/>
              <a:t>that real world requirements can be accommodated by an operational implementation of DTN technology that allows it to be used as tool that meets customer requirements </a:t>
            </a:r>
            <a:r>
              <a:rPr lang="en-US" sz="2400" i="1" dirty="0" smtClean="0"/>
              <a:t>(performance, availability, and security) in </a:t>
            </a:r>
            <a:r>
              <a:rPr lang="en-US" sz="2400" i="1" dirty="0"/>
              <a:t>a satisfactory and sufficient </a:t>
            </a:r>
            <a:r>
              <a:rPr lang="en-US" sz="2400" i="1" dirty="0" smtClean="0"/>
              <a:t>manner</a:t>
            </a:r>
          </a:p>
        </p:txBody>
      </p:sp>
      <p:sp>
        <p:nvSpPr>
          <p:cNvPr id="5" name="Title 4"/>
          <p:cNvSpPr>
            <a:spLocks noGrp="1"/>
          </p:cNvSpPr>
          <p:nvPr>
            <p:ph type="title" idx="4294967295"/>
          </p:nvPr>
        </p:nvSpPr>
        <p:spPr>
          <a:xfrm>
            <a:off x="457200" y="274638"/>
            <a:ext cx="8229600" cy="715962"/>
          </a:xfrm>
        </p:spPr>
        <p:txBody>
          <a:bodyPr>
            <a:noAutofit/>
          </a:bodyPr>
          <a:lstStyle/>
          <a:p>
            <a:r>
              <a:rPr lang="en-US" b="1" dirty="0" smtClean="0">
                <a:solidFill>
                  <a:srgbClr val="FF0000"/>
                </a:solidFill>
              </a:rPr>
              <a:t>The Problem Addressed . . </a:t>
            </a:r>
            <a:r>
              <a:rPr lang="en-US" b="1" dirty="0">
                <a:solidFill>
                  <a:srgbClr val="FF0000"/>
                </a:solidFill>
              </a:rPr>
              <a:t>.</a:t>
            </a:r>
            <a:br>
              <a:rPr lang="en-US" b="1" dirty="0">
                <a:solidFill>
                  <a:srgbClr val="FF0000"/>
                </a:solidFill>
              </a:rPr>
            </a:br>
            <a:r>
              <a:rPr lang="en-US" sz="2400" b="1" dirty="0">
                <a:solidFill>
                  <a:srgbClr val="FF0000"/>
                </a:solidFill>
              </a:rPr>
              <a:t>Testing </a:t>
            </a:r>
            <a:r>
              <a:rPr lang="en-US" sz="2400" b="1" dirty="0" smtClean="0">
                <a:solidFill>
                  <a:srgbClr val="FF0000"/>
                </a:solidFill>
              </a:rPr>
              <a:t>DTN </a:t>
            </a:r>
            <a:r>
              <a:rPr lang="en-US" sz="2400" b="1" dirty="0">
                <a:solidFill>
                  <a:srgbClr val="FF0000"/>
                </a:solidFill>
              </a:rPr>
              <a:t>Technology with Real World Requirements </a:t>
            </a:r>
            <a:endParaRPr lang="en-US" sz="2400" b="1" dirty="0" smtClean="0">
              <a:solidFill>
                <a:srgbClr val="FF0000"/>
              </a:solidFill>
            </a:endParaRPr>
          </a:p>
        </p:txBody>
      </p:sp>
      <p:sp>
        <p:nvSpPr>
          <p:cNvPr id="2" name="Slide Number Placeholder 1"/>
          <p:cNvSpPr>
            <a:spLocks noGrp="1"/>
          </p:cNvSpPr>
          <p:nvPr>
            <p:ph type="sldNum" sz="quarter" idx="12"/>
          </p:nvPr>
        </p:nvSpPr>
        <p:spPr/>
        <p:txBody>
          <a:bodyPr/>
          <a:lstStyle/>
          <a:p>
            <a:fld id="{7D2A3EBC-402E-420D-AB91-61D957FB0344}" type="slidenum">
              <a:rPr lang="en-US" smtClean="0"/>
              <a:t>3</a:t>
            </a:fld>
            <a:endParaRPr lang="en-US"/>
          </a:p>
        </p:txBody>
      </p:sp>
    </p:spTree>
    <p:extLst>
      <p:ext uri="{BB962C8B-B14F-4D97-AF65-F5344CB8AC3E}">
        <p14:creationId xmlns:p14="http://schemas.microsoft.com/office/powerpoint/2010/main" val="1996782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5419" y="1676400"/>
            <a:ext cx="7391400" cy="4154984"/>
          </a:xfrm>
          <a:prstGeom prst="rect">
            <a:avLst/>
          </a:prstGeom>
          <a:noFill/>
        </p:spPr>
        <p:txBody>
          <a:bodyPr wrap="square" rtlCol="0">
            <a:spAutoFit/>
          </a:bodyPr>
          <a:lstStyle/>
          <a:p>
            <a:r>
              <a:rPr lang="en-US" sz="2400" dirty="0" smtClean="0"/>
              <a:t>A Pervasively </a:t>
            </a:r>
            <a:r>
              <a:rPr lang="en-US" sz="2400" dirty="0"/>
              <a:t>Networked DTN Gateway approaches the problem of maturation of DTN technology and facilitating its use from an infrastructure perspective</a:t>
            </a:r>
            <a:r>
              <a:rPr lang="en-US" sz="2400" dirty="0" smtClean="0"/>
              <a:t>.</a:t>
            </a:r>
          </a:p>
          <a:p>
            <a:endParaRPr lang="en-US" sz="2400" dirty="0" smtClean="0"/>
          </a:p>
          <a:p>
            <a:r>
              <a:rPr lang="en-US" sz="2400" i="1" dirty="0" smtClean="0"/>
              <a:t>Goal: A </a:t>
            </a:r>
            <a:r>
              <a:rPr lang="en-US" sz="2400" i="1" dirty="0"/>
              <a:t>pervasively networked point-of-presence gateway supporting quality of service based routing </a:t>
            </a:r>
            <a:r>
              <a:rPr lang="en-US" sz="2400" i="1" dirty="0" smtClean="0"/>
              <a:t>(performance, availability, and security) on all available internal and external networks accessible on the </a:t>
            </a:r>
            <a:r>
              <a:rPr lang="en-US" sz="2400" i="1" dirty="0"/>
              <a:t>International Space Station for payload </a:t>
            </a:r>
            <a:r>
              <a:rPr lang="en-US" sz="2400" i="1" dirty="0" smtClean="0"/>
              <a:t>use consistent with operational guidelines.</a:t>
            </a:r>
          </a:p>
          <a:p>
            <a:endParaRPr lang="en-US" sz="2400" dirty="0" smtClean="0"/>
          </a:p>
        </p:txBody>
      </p:sp>
      <p:sp>
        <p:nvSpPr>
          <p:cNvPr id="5" name="Title 4"/>
          <p:cNvSpPr>
            <a:spLocks noGrp="1"/>
          </p:cNvSpPr>
          <p:nvPr>
            <p:ph type="title" idx="4294967295"/>
          </p:nvPr>
        </p:nvSpPr>
        <p:spPr>
          <a:xfrm>
            <a:off x="457200" y="274638"/>
            <a:ext cx="8229600" cy="1020762"/>
          </a:xfrm>
        </p:spPr>
        <p:txBody>
          <a:bodyPr>
            <a:noAutofit/>
          </a:bodyPr>
          <a:lstStyle/>
          <a:p>
            <a:r>
              <a:rPr lang="en-US" b="1" dirty="0" smtClean="0">
                <a:solidFill>
                  <a:srgbClr val="FF0000"/>
                </a:solidFill>
              </a:rPr>
              <a:t>The Problem Addressed . . </a:t>
            </a:r>
            <a:r>
              <a:rPr lang="en-US" b="1" dirty="0">
                <a:solidFill>
                  <a:srgbClr val="FF0000"/>
                </a:solidFill>
              </a:rPr>
              <a:t>.</a:t>
            </a:r>
            <a:br>
              <a:rPr lang="en-US" b="1" dirty="0">
                <a:solidFill>
                  <a:srgbClr val="FF0000"/>
                </a:solidFill>
              </a:rPr>
            </a:br>
            <a:r>
              <a:rPr lang="en-US" sz="2400" b="1" dirty="0">
                <a:solidFill>
                  <a:srgbClr val="FF0000"/>
                </a:solidFill>
              </a:rPr>
              <a:t>Pervasively Networked DTN Gateway </a:t>
            </a:r>
            <a:endParaRPr lang="en-US" sz="2400" b="1" dirty="0" smtClean="0">
              <a:solidFill>
                <a:srgbClr val="FF0000"/>
              </a:solidFill>
            </a:endParaRPr>
          </a:p>
        </p:txBody>
      </p:sp>
      <p:sp>
        <p:nvSpPr>
          <p:cNvPr id="2" name="Slide Number Placeholder 1"/>
          <p:cNvSpPr>
            <a:spLocks noGrp="1"/>
          </p:cNvSpPr>
          <p:nvPr>
            <p:ph type="sldNum" sz="quarter" idx="12"/>
          </p:nvPr>
        </p:nvSpPr>
        <p:spPr/>
        <p:txBody>
          <a:bodyPr/>
          <a:lstStyle/>
          <a:p>
            <a:fld id="{7D2A3EBC-402E-420D-AB91-61D957FB0344}" type="slidenum">
              <a:rPr lang="en-US" smtClean="0"/>
              <a:t>4</a:t>
            </a:fld>
            <a:endParaRPr lang="en-US"/>
          </a:p>
        </p:txBody>
      </p:sp>
    </p:spTree>
    <p:extLst>
      <p:ext uri="{BB962C8B-B14F-4D97-AF65-F5344CB8AC3E}">
        <p14:creationId xmlns:p14="http://schemas.microsoft.com/office/powerpoint/2010/main" val="901177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5419" y="2057400"/>
            <a:ext cx="7391400" cy="4154984"/>
          </a:xfrm>
          <a:prstGeom prst="rect">
            <a:avLst/>
          </a:prstGeom>
          <a:noFill/>
        </p:spPr>
        <p:txBody>
          <a:bodyPr wrap="square" rtlCol="0">
            <a:spAutoFit/>
          </a:bodyPr>
          <a:lstStyle/>
          <a:p>
            <a:r>
              <a:rPr lang="en-US" sz="2400" dirty="0"/>
              <a:t>Near-Earth Emergency Preparedness and Response Network Focal Point approaches the problem of maturation of DTN technology and facilitating its use from a cooperating / interoperating network interface perspective with an emphasis on terrestrial applications</a:t>
            </a:r>
            <a:r>
              <a:rPr lang="en-US" sz="2400" dirty="0" smtClean="0"/>
              <a:t>.</a:t>
            </a:r>
          </a:p>
          <a:p>
            <a:endParaRPr lang="en-US" sz="2400" dirty="0" smtClean="0"/>
          </a:p>
          <a:p>
            <a:r>
              <a:rPr lang="en-US" sz="2400" i="1" dirty="0" smtClean="0"/>
              <a:t>Goal: Support </a:t>
            </a:r>
            <a:r>
              <a:rPr lang="en-US" sz="2400" i="1" dirty="0"/>
              <a:t>the development and implementation of a Near-Earth Emergency Preparedness and Response Network by prototyping and testing a readily deployable pervasively networked highly mobile point-of-presence system</a:t>
            </a:r>
          </a:p>
        </p:txBody>
      </p:sp>
      <p:sp>
        <p:nvSpPr>
          <p:cNvPr id="5" name="Title 4"/>
          <p:cNvSpPr>
            <a:spLocks noGrp="1"/>
          </p:cNvSpPr>
          <p:nvPr>
            <p:ph type="title" idx="4294967295"/>
          </p:nvPr>
        </p:nvSpPr>
        <p:spPr>
          <a:xfrm>
            <a:off x="457200" y="274638"/>
            <a:ext cx="8229600" cy="1173162"/>
          </a:xfrm>
        </p:spPr>
        <p:txBody>
          <a:bodyPr>
            <a:noAutofit/>
          </a:bodyPr>
          <a:lstStyle/>
          <a:p>
            <a:r>
              <a:rPr lang="en-US" b="1" dirty="0" smtClean="0">
                <a:solidFill>
                  <a:srgbClr val="FF0000"/>
                </a:solidFill>
              </a:rPr>
              <a:t>The Problem Addressed . . .</a:t>
            </a:r>
            <a:br>
              <a:rPr lang="en-US" b="1" dirty="0" smtClean="0">
                <a:solidFill>
                  <a:srgbClr val="FF0000"/>
                </a:solidFill>
              </a:rPr>
            </a:br>
            <a:r>
              <a:rPr lang="en-US" sz="2400" b="1" dirty="0" smtClean="0">
                <a:solidFill>
                  <a:srgbClr val="FF0000"/>
                </a:solidFill>
              </a:rPr>
              <a:t>Near-Earth </a:t>
            </a:r>
            <a:r>
              <a:rPr lang="en-US" sz="2400" b="1" dirty="0">
                <a:solidFill>
                  <a:srgbClr val="FF0000"/>
                </a:solidFill>
              </a:rPr>
              <a:t>Emergency Preparedness and Response Network </a:t>
            </a:r>
            <a:endParaRPr lang="en-US" sz="2400" b="1" dirty="0" smtClean="0">
              <a:solidFill>
                <a:srgbClr val="FF0000"/>
              </a:solidFill>
            </a:endParaRPr>
          </a:p>
        </p:txBody>
      </p:sp>
      <p:sp>
        <p:nvSpPr>
          <p:cNvPr id="2" name="Slide Number Placeholder 1"/>
          <p:cNvSpPr>
            <a:spLocks noGrp="1"/>
          </p:cNvSpPr>
          <p:nvPr>
            <p:ph type="sldNum" sz="quarter" idx="12"/>
          </p:nvPr>
        </p:nvSpPr>
        <p:spPr/>
        <p:txBody>
          <a:bodyPr/>
          <a:lstStyle/>
          <a:p>
            <a:fld id="{7D2A3EBC-402E-420D-AB91-61D957FB0344}" type="slidenum">
              <a:rPr lang="en-US" smtClean="0"/>
              <a:t>5</a:t>
            </a:fld>
            <a:endParaRPr lang="en-US"/>
          </a:p>
        </p:txBody>
      </p:sp>
    </p:spTree>
    <p:extLst>
      <p:ext uri="{BB962C8B-B14F-4D97-AF65-F5344CB8AC3E}">
        <p14:creationId xmlns:p14="http://schemas.microsoft.com/office/powerpoint/2010/main" val="2597018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67200"/>
            <a:ext cx="34559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45419" y="1371600"/>
            <a:ext cx="7391400" cy="4524315"/>
          </a:xfrm>
          <a:prstGeom prst="rect">
            <a:avLst/>
          </a:prstGeom>
          <a:noFill/>
        </p:spPr>
        <p:txBody>
          <a:bodyPr wrap="square" rtlCol="0">
            <a:spAutoFit/>
          </a:bodyPr>
          <a:lstStyle/>
          <a:p>
            <a:r>
              <a:rPr lang="en-US" sz="2400" dirty="0"/>
              <a:t>Cis-Lunar Pervasively Networked  Communications Technology Development approaches the problem of maturation of DTN technology and facilitating its use from a cooperating/interoperating network interface perspective with an emphasis on Cis-Lunar applications.</a:t>
            </a:r>
          </a:p>
          <a:p>
            <a:endParaRPr lang="en-US" sz="2400" dirty="0"/>
          </a:p>
          <a:p>
            <a:r>
              <a:rPr lang="en-US" sz="2400" dirty="0" smtClean="0"/>
              <a:t>Support </a:t>
            </a:r>
            <a:r>
              <a:rPr lang="en-US" sz="2400" dirty="0"/>
              <a:t>the development and implementation of a </a:t>
            </a:r>
            <a:r>
              <a:rPr lang="en-US" sz="2400" dirty="0" smtClean="0"/>
              <a:t>Cis-Lunar </a:t>
            </a:r>
            <a:r>
              <a:rPr lang="en-US" sz="2400" dirty="0"/>
              <a:t>Communications Network by prototyping and testing </a:t>
            </a:r>
            <a:r>
              <a:rPr lang="en-US" sz="2400" dirty="0" smtClean="0"/>
              <a:t>readily integratable interface </a:t>
            </a:r>
            <a:r>
              <a:rPr lang="en-US" sz="2400" dirty="0"/>
              <a:t>kits for allowing </a:t>
            </a:r>
            <a:r>
              <a:rPr lang="en-US" sz="2400" dirty="0" smtClean="0"/>
              <a:t>new - and </a:t>
            </a:r>
            <a:r>
              <a:rPr lang="en-US" sz="2400" dirty="0"/>
              <a:t>where </a:t>
            </a:r>
            <a:r>
              <a:rPr lang="en-US" sz="2400" dirty="0" smtClean="0"/>
              <a:t>possible - </a:t>
            </a:r>
            <a:r>
              <a:rPr lang="en-US" sz="2400" dirty="0"/>
              <a:t>existing space systems to be become cooperating / interoperating nodes interacting with pervasively networked point-of-presence </a:t>
            </a:r>
            <a:r>
              <a:rPr lang="en-US" sz="2400" dirty="0" smtClean="0"/>
              <a:t>systems.</a:t>
            </a:r>
            <a:endParaRPr lang="en-US" sz="2400" dirty="0"/>
          </a:p>
        </p:txBody>
      </p:sp>
      <p:sp>
        <p:nvSpPr>
          <p:cNvPr id="5" name="Title 4"/>
          <p:cNvSpPr>
            <a:spLocks noGrp="1"/>
          </p:cNvSpPr>
          <p:nvPr>
            <p:ph type="title" idx="4294967295"/>
          </p:nvPr>
        </p:nvSpPr>
        <p:spPr>
          <a:xfrm>
            <a:off x="457200" y="274638"/>
            <a:ext cx="8229600" cy="715962"/>
          </a:xfrm>
        </p:spPr>
        <p:txBody>
          <a:bodyPr>
            <a:noAutofit/>
          </a:bodyPr>
          <a:lstStyle/>
          <a:p>
            <a:r>
              <a:rPr lang="en-US" b="1" dirty="0" smtClean="0">
                <a:solidFill>
                  <a:srgbClr val="FF0000"/>
                </a:solidFill>
              </a:rPr>
              <a:t>The Problem Addressed . . </a:t>
            </a:r>
            <a:r>
              <a:rPr lang="en-US" b="1" dirty="0">
                <a:solidFill>
                  <a:srgbClr val="FF0000"/>
                </a:solidFill>
              </a:rPr>
              <a:t>.</a:t>
            </a:r>
            <a:br>
              <a:rPr lang="en-US" b="1" dirty="0">
                <a:solidFill>
                  <a:srgbClr val="FF0000"/>
                </a:solidFill>
              </a:rPr>
            </a:br>
            <a:r>
              <a:rPr lang="en-US" sz="2800" b="1" dirty="0">
                <a:solidFill>
                  <a:srgbClr val="FF0000"/>
                </a:solidFill>
              </a:rPr>
              <a:t>Cis-Lunar Pervasively Networked  Communications </a:t>
            </a:r>
            <a:endParaRPr lang="en-US" sz="2800" b="1" dirty="0" smtClean="0">
              <a:solidFill>
                <a:srgbClr val="FF0000"/>
              </a:solidFill>
            </a:endParaRPr>
          </a:p>
        </p:txBody>
      </p:sp>
      <p:sp>
        <p:nvSpPr>
          <p:cNvPr id="2" name="Slide Number Placeholder 1"/>
          <p:cNvSpPr>
            <a:spLocks noGrp="1"/>
          </p:cNvSpPr>
          <p:nvPr>
            <p:ph type="sldNum" sz="quarter" idx="12"/>
          </p:nvPr>
        </p:nvSpPr>
        <p:spPr/>
        <p:txBody>
          <a:bodyPr/>
          <a:lstStyle/>
          <a:p>
            <a:fld id="{7D2A3EBC-402E-420D-AB91-61D957FB0344}" type="slidenum">
              <a:rPr lang="en-US" smtClean="0"/>
              <a:t>6</a:t>
            </a:fld>
            <a:endParaRPr lang="en-US"/>
          </a:p>
        </p:txBody>
      </p:sp>
    </p:spTree>
    <p:extLst>
      <p:ext uri="{BB962C8B-B14F-4D97-AF65-F5344CB8AC3E}">
        <p14:creationId xmlns:p14="http://schemas.microsoft.com/office/powerpoint/2010/main" val="66939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729"/>
            <a:ext cx="9144000" cy="6084541"/>
          </a:xfrm>
          <a:prstGeom prst="rect">
            <a:avLst/>
          </a:prstGeom>
        </p:spPr>
      </p:pic>
      <p:sp>
        <p:nvSpPr>
          <p:cNvPr id="2" name="Title 1"/>
          <p:cNvSpPr>
            <a:spLocks noGrp="1"/>
          </p:cNvSpPr>
          <p:nvPr>
            <p:ph type="title"/>
          </p:nvPr>
        </p:nvSpPr>
        <p:spPr>
          <a:xfrm>
            <a:off x="457200" y="386728"/>
            <a:ext cx="8229600" cy="1030909"/>
          </a:xfrm>
        </p:spPr>
        <p:txBody>
          <a:bodyPr/>
          <a:lstStyle/>
          <a:p>
            <a:r>
              <a:rPr lang="en-US" b="1" dirty="0" smtClean="0">
                <a:solidFill>
                  <a:srgbClr val="FF0000"/>
                </a:solidFill>
              </a:rPr>
              <a:t>The Solution Proposed - 1</a:t>
            </a:r>
            <a:endParaRPr lang="en-US" b="1" dirty="0">
              <a:solidFill>
                <a:srgbClr val="FF0000"/>
              </a:solidFill>
            </a:endParaRPr>
          </a:p>
        </p:txBody>
      </p:sp>
      <p:sp>
        <p:nvSpPr>
          <p:cNvPr id="4" name="TextBox 3"/>
          <p:cNvSpPr txBox="1"/>
          <p:nvPr/>
        </p:nvSpPr>
        <p:spPr>
          <a:xfrm>
            <a:off x="228600" y="1981200"/>
            <a:ext cx="8686800" cy="4524315"/>
          </a:xfrm>
          <a:prstGeom prst="rect">
            <a:avLst/>
          </a:prstGeom>
          <a:noFill/>
        </p:spPr>
        <p:txBody>
          <a:bodyPr wrap="square" rtlCol="0">
            <a:spAutoFit/>
          </a:bodyPr>
          <a:lstStyle/>
          <a:p>
            <a:r>
              <a:rPr lang="en-US" sz="2400" dirty="0" smtClean="0"/>
              <a:t>This presentation describes a set of technology development missions proposed for the International Space Station (ISS) which:</a:t>
            </a:r>
          </a:p>
          <a:p>
            <a:pPr marL="514350" indent="-514350">
              <a:buFont typeface="+mj-lt"/>
              <a:buAutoNum type="arabicPeriod"/>
            </a:pPr>
            <a:r>
              <a:rPr lang="en-US" sz="2400" dirty="0" smtClean="0"/>
              <a:t>leverages available resources to serve as a testbed,</a:t>
            </a:r>
          </a:p>
          <a:p>
            <a:pPr marL="514350" indent="-514350">
              <a:buFont typeface="+mj-lt"/>
              <a:buAutoNum type="arabicPeriod"/>
            </a:pPr>
            <a:r>
              <a:rPr lang="en-US" sz="2400" dirty="0" smtClean="0"/>
              <a:t>has an integral evolutionary path from experiment to infrastructure, and</a:t>
            </a:r>
          </a:p>
          <a:p>
            <a:pPr marL="514350" indent="-514350">
              <a:buFont typeface="+mj-lt"/>
              <a:buAutoNum type="arabicPeriod"/>
            </a:pPr>
            <a:r>
              <a:rPr lang="en-US" sz="2400" dirty="0" smtClean="0"/>
              <a:t>helps to mitigate </a:t>
            </a:r>
            <a:r>
              <a:rPr lang="en-US" sz="2400" dirty="0"/>
              <a:t>perceived cost, schedule, and technical risk associated with </a:t>
            </a:r>
            <a:r>
              <a:rPr lang="en-US" sz="2400" dirty="0" smtClean="0"/>
              <a:t>the accommodation and use of new communications technologies.</a:t>
            </a:r>
          </a:p>
          <a:p>
            <a:pPr marL="514350" indent="-514350">
              <a:buFont typeface="+mj-lt"/>
              <a:buAutoNum type="arabicPeriod"/>
            </a:pPr>
            <a:endParaRPr lang="en-US" sz="2400" dirty="0"/>
          </a:p>
          <a:p>
            <a:r>
              <a:rPr lang="en-US" sz="2400" dirty="0"/>
              <a:t>The work described has been proposed as part of a draft Space Act Umbrella Agreement Annex under negotiation between NASA and XISP-Inc. </a:t>
            </a:r>
          </a:p>
        </p:txBody>
      </p:sp>
      <p:sp>
        <p:nvSpPr>
          <p:cNvPr id="5" name="Slide Number Placeholder 4"/>
          <p:cNvSpPr>
            <a:spLocks noGrp="1"/>
          </p:cNvSpPr>
          <p:nvPr>
            <p:ph type="sldNum" sz="quarter" idx="12"/>
          </p:nvPr>
        </p:nvSpPr>
        <p:spPr/>
        <p:txBody>
          <a:bodyPr/>
          <a:lstStyle/>
          <a:p>
            <a:fld id="{7D2A3EBC-402E-420D-AB91-61D957FB0344}" type="slidenum">
              <a:rPr lang="en-US" smtClean="0"/>
              <a:t>7</a:t>
            </a:fld>
            <a:endParaRPr lang="en-US"/>
          </a:p>
        </p:txBody>
      </p:sp>
    </p:spTree>
    <p:extLst>
      <p:ext uri="{BB962C8B-B14F-4D97-AF65-F5344CB8AC3E}">
        <p14:creationId xmlns:p14="http://schemas.microsoft.com/office/powerpoint/2010/main" val="2680244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729"/>
            <a:ext cx="9144000" cy="6084541"/>
          </a:xfrm>
          <a:prstGeom prst="rect">
            <a:avLst/>
          </a:prstGeom>
        </p:spPr>
      </p:pic>
      <p:sp>
        <p:nvSpPr>
          <p:cNvPr id="2" name="Title 1"/>
          <p:cNvSpPr>
            <a:spLocks noGrp="1"/>
          </p:cNvSpPr>
          <p:nvPr>
            <p:ph type="title"/>
          </p:nvPr>
        </p:nvSpPr>
        <p:spPr>
          <a:xfrm>
            <a:off x="457200" y="386728"/>
            <a:ext cx="8229600" cy="1030909"/>
          </a:xfrm>
        </p:spPr>
        <p:txBody>
          <a:bodyPr>
            <a:normAutofit fontScale="90000"/>
          </a:bodyPr>
          <a:lstStyle/>
          <a:p>
            <a:r>
              <a:rPr lang="en-US" b="1" dirty="0" smtClean="0">
                <a:solidFill>
                  <a:srgbClr val="FF0000"/>
                </a:solidFill>
              </a:rPr>
              <a:t>The Solution Proposed – 2</a:t>
            </a:r>
            <a:br>
              <a:rPr lang="en-US" b="1" dirty="0" smtClean="0">
                <a:solidFill>
                  <a:srgbClr val="FF0000"/>
                </a:solidFill>
              </a:rPr>
            </a:br>
            <a:r>
              <a:rPr lang="en-US" sz="2700" b="1" dirty="0" smtClean="0">
                <a:solidFill>
                  <a:srgbClr val="FF0000"/>
                </a:solidFill>
              </a:rPr>
              <a:t>INCA Experiment Elements</a:t>
            </a:r>
            <a:endParaRPr lang="en-US" sz="2700" b="1" dirty="0">
              <a:solidFill>
                <a:srgbClr val="FF0000"/>
              </a:solidFill>
            </a:endParaRPr>
          </a:p>
        </p:txBody>
      </p:sp>
      <p:sp>
        <p:nvSpPr>
          <p:cNvPr id="5" name="Slide Number Placeholder 4"/>
          <p:cNvSpPr>
            <a:spLocks noGrp="1"/>
          </p:cNvSpPr>
          <p:nvPr>
            <p:ph type="sldNum" sz="quarter" idx="12"/>
          </p:nvPr>
        </p:nvSpPr>
        <p:spPr/>
        <p:txBody>
          <a:bodyPr/>
          <a:lstStyle/>
          <a:p>
            <a:fld id="{7D2A3EBC-402E-420D-AB91-61D957FB0344}" type="slidenum">
              <a:rPr lang="en-US" smtClean="0"/>
              <a:t>8</a:t>
            </a:fld>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71" y="1447800"/>
            <a:ext cx="773385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768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729"/>
            <a:ext cx="9144000" cy="6084541"/>
          </a:xfrm>
          <a:prstGeom prst="rect">
            <a:avLst/>
          </a:prstGeom>
        </p:spPr>
      </p:pic>
      <p:sp>
        <p:nvSpPr>
          <p:cNvPr id="2" name="Title 1"/>
          <p:cNvSpPr>
            <a:spLocks noGrp="1"/>
          </p:cNvSpPr>
          <p:nvPr>
            <p:ph type="title"/>
          </p:nvPr>
        </p:nvSpPr>
        <p:spPr>
          <a:xfrm>
            <a:off x="152400" y="386728"/>
            <a:ext cx="8763000" cy="1030909"/>
          </a:xfrm>
        </p:spPr>
        <p:txBody>
          <a:bodyPr>
            <a:normAutofit fontScale="90000"/>
          </a:bodyPr>
          <a:lstStyle/>
          <a:p>
            <a:r>
              <a:rPr lang="en-US" b="1" dirty="0" smtClean="0">
                <a:solidFill>
                  <a:srgbClr val="FF0000"/>
                </a:solidFill>
              </a:rPr>
              <a:t>The Solution Proposed – 3</a:t>
            </a:r>
            <a:br>
              <a:rPr lang="en-US" b="1" dirty="0" smtClean="0">
                <a:solidFill>
                  <a:srgbClr val="FF0000"/>
                </a:solidFill>
              </a:rPr>
            </a:br>
            <a:r>
              <a:rPr lang="en-US" sz="2200" b="1" dirty="0" smtClean="0">
                <a:solidFill>
                  <a:srgbClr val="FF0000"/>
                </a:solidFill>
              </a:rPr>
              <a:t>INCA Pervasively Networked Gateway w/Quality of Service (</a:t>
            </a:r>
            <a:r>
              <a:rPr lang="en-US" sz="2200" b="1" dirty="0" err="1" smtClean="0">
                <a:solidFill>
                  <a:srgbClr val="FF0000"/>
                </a:solidFill>
              </a:rPr>
              <a:t>QoS</a:t>
            </a:r>
            <a:r>
              <a:rPr lang="en-US" sz="2200" b="1" dirty="0" smtClean="0">
                <a:solidFill>
                  <a:srgbClr val="FF0000"/>
                </a:solidFill>
              </a:rPr>
              <a:t>) Based Routing</a:t>
            </a:r>
            <a:endParaRPr lang="en-US" sz="2200" b="1" dirty="0">
              <a:solidFill>
                <a:srgbClr val="FF0000"/>
              </a:solidFill>
            </a:endParaRPr>
          </a:p>
        </p:txBody>
      </p:sp>
      <p:sp>
        <p:nvSpPr>
          <p:cNvPr id="5" name="Slide Number Placeholder 4"/>
          <p:cNvSpPr>
            <a:spLocks noGrp="1"/>
          </p:cNvSpPr>
          <p:nvPr>
            <p:ph type="sldNum" sz="quarter" idx="12"/>
          </p:nvPr>
        </p:nvSpPr>
        <p:spPr/>
        <p:txBody>
          <a:bodyPr/>
          <a:lstStyle/>
          <a:p>
            <a:fld id="{7D2A3EBC-402E-420D-AB91-61D957FB0344}" type="slidenum">
              <a:rPr lang="en-US" smtClean="0"/>
              <a:t>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712319" cy="527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52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7459</TotalTime>
  <Words>610</Words>
  <Application>Microsoft Office PowerPoint</Application>
  <PresentationFormat>Letter Paper (8.5x11 in)</PresentationFormat>
  <Paragraphs>71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Office Theme</vt:lpstr>
      <vt:lpstr>PowerPoint Presentation</vt:lpstr>
      <vt:lpstr>Outline</vt:lpstr>
      <vt:lpstr>The Problem Addressed . . . Testing DTN Technology with Real World Requirements </vt:lpstr>
      <vt:lpstr>The Problem Addressed . . . Pervasively Networked DTN Gateway </vt:lpstr>
      <vt:lpstr>The Problem Addressed . . . Near-Earth Emergency Preparedness and Response Network </vt:lpstr>
      <vt:lpstr>The Problem Addressed . . . Cis-Lunar Pervasively Networked  Communications </vt:lpstr>
      <vt:lpstr>The Solution Proposed - 1</vt:lpstr>
      <vt:lpstr>The Solution Proposed – 2 INCA Experiment Elements</vt:lpstr>
      <vt:lpstr>The Solution Proposed – 3 INCA Pervasively Networked Gateway w/Quality of Service (QoS) Based Routing</vt:lpstr>
      <vt:lpstr>The Solution Proposed – 4 INCA Augmented SCaN Testbed Functional Block Diagram</vt:lpstr>
      <vt:lpstr>The Solution Proposed – 5 INCA Augmented Space Qualified Intel ® Next Unit of Computing (NUC)</vt:lpstr>
      <vt:lpstr>Possible Applications– 1 INCA Proposed Function Implementation</vt:lpstr>
      <vt:lpstr>Possible Applications – 2 INCA Proposed Function Implementation (Continued)</vt:lpstr>
      <vt:lpstr>ISS SCaN Testbed Components</vt:lpstr>
      <vt:lpstr>ISS SCaN Testbed Location</vt:lpstr>
      <vt:lpstr>SCaN Testbed System Overview</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barnhard</dc:creator>
  <cp:lastModifiedBy>Gary Barnhard</cp:lastModifiedBy>
  <cp:revision>139</cp:revision>
  <cp:lastPrinted>2013-11-07T21:55:21Z</cp:lastPrinted>
  <dcterms:created xsi:type="dcterms:W3CDTF">2013-05-21T03:47:06Z</dcterms:created>
  <dcterms:modified xsi:type="dcterms:W3CDTF">2015-05-04T07:19:19Z</dcterms:modified>
</cp:coreProperties>
</file>