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954838"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34C9C3-4818-4DD4-B08A-D1BB7831A8C6}">
  <a:tblStyle styleId="{9234C9C3-4818-4DD4-B08A-D1BB7831A8C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EF7F9"/>
          </a:solidFill>
        </a:fill>
      </a:tcStyle>
    </a:wholeTbl>
    <a:band1H>
      <a:tcStyle>
        <a:tcBdr/>
        <a:fill>
          <a:solidFill>
            <a:srgbClr val="DAEEF3"/>
          </a:solidFill>
        </a:fill>
      </a:tcStyle>
    </a:band1H>
    <a:band1V>
      <a:tcStyle>
        <a:tcBdr/>
        <a:fill>
          <a:solidFill>
            <a:srgbClr val="DAEEF3"/>
          </a:solidFill>
        </a:fill>
      </a:tcStyle>
    </a:band1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 styleId="{C152D979-497E-466C-BAC0-6C7A23E033BF}"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EF7F9"/>
          </a:solidFill>
        </a:fill>
      </a:tcStyle>
    </a:wholeTbl>
    <a:band1H>
      <a:tcStyle>
        <a:tcBdr/>
        <a:fill>
          <a:solidFill>
            <a:srgbClr val="DAEEF3"/>
          </a:solidFill>
        </a:fill>
      </a:tcStyle>
    </a:band1H>
    <a:band1V>
      <a:tcStyle>
        <a:tcBdr/>
        <a:fill>
          <a:solidFill>
            <a:srgbClr val="DAEEF3"/>
          </a:solidFill>
        </a:fill>
      </a:tcStyle>
    </a:band1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5"/>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5"/>
          </a:solidFill>
        </a:fill>
      </a:tcStyle>
    </a:firstRow>
  </a:tblStyle>
  <a:tblStyle styleId="{65DFD764-8BE0-4E8A-9170-952659CF06AC}"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B9434E5-ECEE-4232-A822-A378F994FAF6}"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876" y="1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59350" y="698175"/>
            <a:ext cx="4636775" cy="3490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95475" y="4421800"/>
            <a:ext cx="5563849" cy="4189075"/>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414035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45346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365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3758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81" name="Shape 18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828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779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680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06" name="Shape 20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035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12" name="Shape 21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19406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19" name="Shape 219"/>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4241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26" name="Shape 22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286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112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93" name="Shape 9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2659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45" name="Shape 245"/>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5434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54" name="Shape 254"/>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667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61" name="Shape 261"/>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384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267" name="Shape 26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28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20" name="Shape 12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8911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4414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32" name="Shape 132"/>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2385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95475" y="4421800"/>
            <a:ext cx="5563849" cy="4189075"/>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0273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169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7744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95475" y="4421800"/>
            <a:ext cx="5563799" cy="4189199"/>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1150938" y="698500"/>
            <a:ext cx="4652962"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580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953444"/>
            <a:ext cx="7772400" cy="1470024"/>
          </a:xfrm>
          <a:prstGeom prst="rect">
            <a:avLst/>
          </a:prstGeom>
          <a:noFill/>
          <a:ln>
            <a:noFill/>
          </a:ln>
        </p:spPr>
        <p:txBody>
          <a:bodyPr lIns="91425" tIns="91425" rIns="91425" bIns="91425" anchor="ctr" anchorCtr="0"/>
          <a:lstStyle>
            <a:lvl1pPr marL="0" marR="0" indent="0" algn="l"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0"/>
            <a:ext cx="6740323" cy="466049"/>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rot="5400000">
            <a:off x="2309018" y="-21431"/>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0" y="0"/>
            <a:ext cx="6610537" cy="556126"/>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339212" y="1193257"/>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0" y="5900"/>
            <a:ext cx="6740323" cy="471947"/>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0" y="0"/>
            <a:ext cx="6740323" cy="4660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9" name="Shape 3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1" name="Shape 4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0"/>
            <a:ext cx="6740323" cy="466049"/>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199" y="503237"/>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2"/>
          </p:nvPr>
        </p:nvSpPr>
        <p:spPr>
          <a:xfrm>
            <a:off x="457200" y="1665286"/>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830386"/>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6" name="Shape 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9" name="Shape 9"/>
          <p:cNvPicPr preferRelativeResize="0"/>
          <p:nvPr/>
        </p:nvPicPr>
        <p:blipFill rotWithShape="1">
          <a:blip r:embed="rId13">
            <a:alphaModFix/>
          </a:blip>
          <a:srcRect/>
          <a:stretch/>
        </p:blipFill>
        <p:spPr>
          <a:xfrm>
            <a:off x="0" y="0"/>
            <a:ext cx="9144000" cy="833778"/>
          </a:xfrm>
          <a:prstGeom prst="rect">
            <a:avLst/>
          </a:prstGeom>
          <a:noFill/>
          <a:ln>
            <a:noFill/>
          </a:ln>
        </p:spPr>
      </p:pic>
      <p:sp>
        <p:nvSpPr>
          <p:cNvPr id="10" name="Shape 10"/>
          <p:cNvSpPr txBox="1">
            <a:spLocks noGrp="1"/>
          </p:cNvSpPr>
          <p:nvPr>
            <p:ph type="title"/>
          </p:nvPr>
        </p:nvSpPr>
        <p:spPr>
          <a:xfrm>
            <a:off x="0" y="0"/>
            <a:ext cx="6740323" cy="466049"/>
          </a:xfrm>
          <a:prstGeom prst="rect">
            <a:avLst/>
          </a:prstGeom>
          <a:noFill/>
          <a:ln>
            <a:noFill/>
          </a:ln>
        </p:spPr>
        <p:txBody>
          <a:bodyPr lIns="91425" tIns="91425" rIns="91425" bIns="91425" anchor="ctr" anchorCtr="0"/>
          <a:lstStyle>
            <a:lvl1pPr marL="0" marR="0" indent="0" algn="l"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ary.barnhard@xisp-inc.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www.alphacubesat.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png"/><Relationship Id="rId23" Type="http://schemas.openxmlformats.org/officeDocument/2006/relationships/image" Target="../media/image23.jpg"/><Relationship Id="rId10" Type="http://schemas.openxmlformats.org/officeDocument/2006/relationships/image" Target="../media/image10.pn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81" name="Shape 81"/>
          <p:cNvGrpSpPr/>
          <p:nvPr/>
        </p:nvGrpSpPr>
        <p:grpSpPr>
          <a:xfrm>
            <a:off x="-33423" y="0"/>
            <a:ext cx="9191076" cy="6882515"/>
            <a:chOff x="-33423" y="0"/>
            <a:chExt cx="9191076" cy="6882515"/>
          </a:xfrm>
        </p:grpSpPr>
        <p:pic>
          <p:nvPicPr>
            <p:cNvPr id="82" name="Shape 82"/>
            <p:cNvPicPr preferRelativeResize="0"/>
            <p:nvPr/>
          </p:nvPicPr>
          <p:blipFill rotWithShape="1">
            <a:blip r:embed="rId3">
              <a:alphaModFix/>
            </a:blip>
            <a:srcRect/>
            <a:stretch/>
          </p:blipFill>
          <p:spPr>
            <a:xfrm>
              <a:off x="0" y="0"/>
              <a:ext cx="9150984" cy="6091590"/>
            </a:xfrm>
            <a:prstGeom prst="rect">
              <a:avLst/>
            </a:prstGeom>
            <a:noFill/>
            <a:ln>
              <a:noFill/>
            </a:ln>
          </p:spPr>
        </p:pic>
        <p:sp>
          <p:nvSpPr>
            <p:cNvPr id="83" name="Shape 83"/>
            <p:cNvSpPr txBox="1"/>
            <p:nvPr/>
          </p:nvSpPr>
          <p:spPr>
            <a:xfrm>
              <a:off x="-33423" y="4767878"/>
              <a:ext cx="9191076" cy="2114636"/>
            </a:xfrm>
            <a:prstGeom prst="rect">
              <a:avLst/>
            </a:prstGeom>
            <a:solidFill>
              <a:schemeClr val="dk1"/>
            </a:solidFill>
            <a:ln>
              <a:noFill/>
            </a:ln>
          </p:spPr>
          <p:txBody>
            <a:bodyPr lIns="182875" tIns="45700" rIns="182875" bIns="45700" anchor="ctr" anchorCtr="0">
              <a:noAutofit/>
            </a:bodyPr>
            <a:lstStyle/>
            <a:p>
              <a:pPr marL="0" marR="0" lvl="0" indent="0" algn="ctr" rtl="0">
                <a:spcBef>
                  <a:spcPts val="0"/>
                </a:spcBef>
                <a:buSzPct val="25000"/>
                <a:buNone/>
              </a:pPr>
              <a:r>
                <a:rPr lang="en-US" sz="1800" b="0" i="0" u="none" strike="noStrike" cap="none" baseline="0" dirty="0">
                  <a:solidFill>
                    <a:srgbClr val="FFFF00"/>
                  </a:solidFill>
                  <a:latin typeface="Calibri"/>
                  <a:ea typeface="Calibri"/>
                  <a:cs typeface="Calibri"/>
                  <a:sym typeface="Calibri"/>
                </a:rPr>
                <a:t>Ground Tournament 1 Team </a:t>
              </a:r>
              <a:r>
                <a:rPr lang="en-US" sz="1800" b="0" i="0" u="none" strike="noStrike" cap="none" baseline="0" dirty="0" smtClean="0">
                  <a:solidFill>
                    <a:srgbClr val="FFFF00"/>
                  </a:solidFill>
                  <a:latin typeface="Calibri"/>
                  <a:ea typeface="Calibri"/>
                  <a:cs typeface="Calibri"/>
                  <a:sym typeface="Calibri"/>
                </a:rPr>
                <a:t>Presentation</a:t>
              </a:r>
              <a:r>
                <a:rPr lang="en-US" sz="1800" b="0" i="0" u="none" strike="noStrike" cap="none" dirty="0" smtClean="0">
                  <a:solidFill>
                    <a:srgbClr val="FFFF00"/>
                  </a:solidFill>
                  <a:latin typeface="Calibri"/>
                  <a:ea typeface="Calibri"/>
                  <a:cs typeface="Calibri"/>
                  <a:sym typeface="Calibri"/>
                </a:rPr>
                <a:t> August 3, 2015</a:t>
              </a:r>
              <a:endParaRPr lang="en-US" sz="1800" b="0" i="0" u="none" strike="noStrike" cap="none" baseline="0" dirty="0">
                <a:solidFill>
                  <a:srgbClr val="FFFF00"/>
                </a:solidFill>
                <a:latin typeface="Calibri"/>
                <a:ea typeface="Calibri"/>
                <a:cs typeface="Calibri"/>
                <a:sym typeface="Calibri"/>
              </a:endParaRPr>
            </a:p>
            <a:p>
              <a:pPr marL="0" marR="0" lvl="0" indent="0" algn="ctr" rtl="0">
                <a:spcBef>
                  <a:spcPts val="0"/>
                </a:spcBef>
                <a:buSzPct val="25000"/>
                <a:buNone/>
              </a:pPr>
              <a:r>
                <a:rPr lang="en-US" sz="6000" dirty="0">
                  <a:solidFill>
                    <a:srgbClr val="FFFF00"/>
                  </a:solidFill>
                  <a:latin typeface="Calibri"/>
                  <a:ea typeface="Calibri"/>
                  <a:cs typeface="Calibri"/>
                  <a:sym typeface="Calibri"/>
                </a:rPr>
                <a:t>Alpha CubeSat</a:t>
              </a:r>
            </a:p>
            <a:p>
              <a:pPr marL="0" marR="0" lvl="0" indent="0" algn="ctr" rtl="0">
                <a:spcBef>
                  <a:spcPts val="0"/>
                </a:spcBef>
                <a:buNone/>
              </a:pPr>
              <a:endParaRPr dirty="0"/>
            </a:p>
            <a:p>
              <a:pPr marL="0" marR="0" lvl="0" indent="0" algn="ctr" rtl="0">
                <a:spcBef>
                  <a:spcPts val="0"/>
                </a:spcBef>
                <a:buSzPct val="25000"/>
                <a:buNone/>
              </a:pPr>
              <a:r>
                <a:rPr lang="en-US" sz="2400" i="1" dirty="0">
                  <a:solidFill>
                    <a:srgbClr val="FFFF00"/>
                  </a:solidFill>
                  <a:latin typeface="Calibri"/>
                  <a:ea typeface="Calibri"/>
                  <a:cs typeface="Calibri"/>
                  <a:sym typeface="Calibri"/>
                </a:rPr>
                <a:t>Don’t wait for the future, help us build it!</a:t>
              </a:r>
            </a:p>
          </p:txBody>
        </p:sp>
      </p:gr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0" y="229555"/>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Plans - ConOps Walk Through </a:t>
            </a:r>
            <a:br>
              <a:rPr lang="en-US" sz="3200" b="0" i="0" u="none" strike="noStrike" cap="none" baseline="0">
                <a:solidFill>
                  <a:schemeClr val="lt1"/>
                </a:solidFill>
                <a:latin typeface="Calibri"/>
                <a:ea typeface="Calibri"/>
                <a:cs typeface="Calibri"/>
                <a:sym typeface="Calibri"/>
              </a:rPr>
            </a:br>
            <a:endParaRPr lang="en-US" sz="3200" b="0" i="0" u="none" strike="noStrike" cap="none" baseline="0">
              <a:solidFill>
                <a:schemeClr val="lt1"/>
              </a:solidFill>
              <a:latin typeface="Calibri"/>
              <a:ea typeface="Calibri"/>
              <a:cs typeface="Calibri"/>
              <a:sym typeface="Calibri"/>
            </a:endParaRPr>
          </a:p>
        </p:txBody>
      </p:sp>
      <p:sp>
        <p:nvSpPr>
          <p:cNvPr id="163" name="Shape 163"/>
          <p:cNvSpPr txBox="1"/>
          <p:nvPr/>
        </p:nvSpPr>
        <p:spPr>
          <a:xfrm>
            <a:off x="584500" y="3852194"/>
            <a:ext cx="7419899" cy="523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pic>
        <p:nvPicPr>
          <p:cNvPr id="164" name="Shape 164"/>
          <p:cNvPicPr preferRelativeResize="0"/>
          <p:nvPr/>
        </p:nvPicPr>
        <p:blipFill>
          <a:blip r:embed="rId3">
            <a:alphaModFix/>
          </a:blip>
          <a:stretch>
            <a:fillRect/>
          </a:stretch>
        </p:blipFill>
        <p:spPr>
          <a:xfrm>
            <a:off x="570175" y="934912"/>
            <a:ext cx="7448550" cy="390525"/>
          </a:xfrm>
          <a:prstGeom prst="rect">
            <a:avLst/>
          </a:prstGeom>
          <a:noFill/>
          <a:ln>
            <a:noFill/>
          </a:ln>
        </p:spPr>
      </p:pic>
      <p:sp>
        <p:nvSpPr>
          <p:cNvPr id="165" name="Shape 165"/>
          <p:cNvSpPr txBox="1"/>
          <p:nvPr/>
        </p:nvSpPr>
        <p:spPr>
          <a:xfrm>
            <a:off x="634825" y="1615900"/>
            <a:ext cx="8050799" cy="2702700"/>
          </a:xfrm>
          <a:prstGeom prst="rect">
            <a:avLst/>
          </a:prstGeom>
          <a:noFill/>
          <a:ln>
            <a:noFill/>
          </a:ln>
        </p:spPr>
        <p:txBody>
          <a:bodyPr lIns="91425" tIns="91425" rIns="91425" bIns="91425" anchor="t" anchorCtr="0">
            <a:noAutofit/>
          </a:bodyPr>
          <a:lstStyle/>
          <a:p>
            <a:pPr rtl="0">
              <a:spcBef>
                <a:spcPts val="0"/>
              </a:spcBef>
              <a:buNone/>
            </a:pPr>
            <a:r>
              <a:rPr lang="en-US"/>
              <a:t>Alpha CubeSat will use the latest version of the NASA ARC Open Source Mission Control Technologies (MCT) Suite (a.k.a, WARP) as extended by XISP-Inc to include a near realtime state model/management capability to support both ground and in-space operations.</a:t>
            </a:r>
          </a:p>
          <a:p>
            <a:pPr rtl="0">
              <a:spcBef>
                <a:spcPts val="0"/>
              </a:spcBef>
              <a:buNone/>
            </a:pPr>
            <a:endParaRPr/>
          </a:p>
          <a:p>
            <a:pPr rtl="0">
              <a:spcBef>
                <a:spcPts val="0"/>
              </a:spcBef>
              <a:buNone/>
            </a:pPr>
            <a:r>
              <a:rPr lang="en-US"/>
              <a:t>WARP is a web based tool set/application framework that is highly compatible with the structured command sequence verification and validation approach anticipated for Alpha CubeSat.</a:t>
            </a:r>
          </a:p>
          <a:p>
            <a:pPr rtl="0">
              <a:spcBef>
                <a:spcPts val="0"/>
              </a:spcBef>
              <a:buNone/>
            </a:pPr>
            <a:endParaRPr/>
          </a:p>
          <a:p>
            <a:pPr rtl="0">
              <a:spcBef>
                <a:spcPts val="0"/>
              </a:spcBef>
              <a:buNone/>
            </a:pPr>
            <a:r>
              <a:rPr lang="en-US"/>
              <a:t>The same software suite will be used to support all subsystem and system testing, and will iteratively and recursively augmented to support each new level of work operations. </a:t>
            </a:r>
          </a:p>
          <a:p>
            <a:pPr rtl="0">
              <a:spcBef>
                <a:spcPts val="0"/>
              </a:spcBef>
              <a:buNone/>
            </a:pPr>
            <a:endParaRPr/>
          </a:p>
          <a:p>
            <a:pPr>
              <a:spcBef>
                <a:spcPts val="0"/>
              </a:spcBef>
              <a:buNone/>
            </a:pPr>
            <a:r>
              <a:rPr lang="en-US"/>
              <a:t>Operations control is anticipated to be run from the DSI/XISP-Inc Colab in the NASA ARC Research Park or linked facilities in parallel with other missions that are anticipated to be operating at the time.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229555"/>
            <a:ext cx="7344888"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Plans – CubeSat Block Diagram</a:t>
            </a:r>
            <a:br>
              <a:rPr lang="en-US" sz="3200" b="0" i="0" u="none" strike="noStrike" cap="none" baseline="0">
                <a:solidFill>
                  <a:schemeClr val="lt1"/>
                </a:solidFill>
                <a:latin typeface="Calibri"/>
                <a:ea typeface="Calibri"/>
                <a:cs typeface="Calibri"/>
                <a:sym typeface="Calibri"/>
              </a:rPr>
            </a:br>
            <a:endParaRPr lang="en-US" sz="3200" b="0" i="0" u="none" strike="noStrike" cap="none" baseline="0">
              <a:solidFill>
                <a:schemeClr val="lt1"/>
              </a:solidFill>
              <a:latin typeface="Calibri"/>
              <a:ea typeface="Calibri"/>
              <a:cs typeface="Calibri"/>
              <a:sym typeface="Calibri"/>
            </a:endParaRPr>
          </a:p>
        </p:txBody>
      </p:sp>
      <p:pic>
        <p:nvPicPr>
          <p:cNvPr id="171" name="Shape 171"/>
          <p:cNvPicPr preferRelativeResize="0"/>
          <p:nvPr/>
        </p:nvPicPr>
        <p:blipFill>
          <a:blip r:embed="rId3">
            <a:alphaModFix/>
          </a:blip>
          <a:stretch>
            <a:fillRect/>
          </a:stretch>
        </p:blipFill>
        <p:spPr>
          <a:xfrm>
            <a:off x="453624" y="889650"/>
            <a:ext cx="8155300" cy="58951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0" y="0"/>
            <a:ext cx="6974284" cy="53439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 – In Space Prizes</a:t>
            </a:r>
          </a:p>
        </p:txBody>
      </p:sp>
      <p:sp>
        <p:nvSpPr>
          <p:cNvPr id="177" name="Shape 177"/>
          <p:cNvSpPr txBox="1"/>
          <p:nvPr/>
        </p:nvSpPr>
        <p:spPr>
          <a:xfrm>
            <a:off x="457192" y="941128"/>
            <a:ext cx="7419899" cy="307800"/>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a:solidFill>
                  <a:schemeClr val="dk1"/>
                </a:solidFill>
                <a:latin typeface="Calibri"/>
                <a:ea typeface="Calibri"/>
                <a:cs typeface="Calibri"/>
                <a:sym typeface="Calibri"/>
              </a:rPr>
              <a:t>List the in-space prizes that your team intends to win and the winning tactic/capability for each</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1800">
                <a:solidFill>
                  <a:schemeClr val="dk1"/>
                </a:solidFill>
                <a:latin typeface="Calibri"/>
                <a:ea typeface="Calibri"/>
                <a:cs typeface="Calibri"/>
                <a:sym typeface="Calibri"/>
              </a:rPr>
              <a:t>Our team intends to win In Space Prizes in both the Deep Space Derby and Lunar Derby categories.  </a:t>
            </a:r>
          </a:p>
        </p:txBody>
      </p:sp>
      <p:sp>
        <p:nvSpPr>
          <p:cNvPr id="178" name="Shape 178"/>
          <p:cNvSpPr txBox="1"/>
          <p:nvPr/>
        </p:nvSpPr>
        <p:spPr>
          <a:xfrm>
            <a:off x="457197" y="2279020"/>
            <a:ext cx="8229600" cy="33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b="1">
                <a:solidFill>
                  <a:schemeClr val="dk1"/>
                </a:solidFill>
                <a:latin typeface="Calibri"/>
                <a:ea typeface="Calibri"/>
                <a:cs typeface="Calibri"/>
                <a:sym typeface="Calibri"/>
              </a:rPr>
              <a:t>Deep Space Derby </a:t>
            </a:r>
            <a:r>
              <a:rPr lang="en-US" sz="1600">
                <a:solidFill>
                  <a:schemeClr val="dk1"/>
                </a:solidFill>
                <a:latin typeface="Calibri"/>
                <a:ea typeface="Calibri"/>
                <a:cs typeface="Calibri"/>
                <a:sym typeface="Calibri"/>
              </a:rPr>
              <a:t>- alternate launch options, propulsion options, minimum energy trajectories</a:t>
            </a:r>
            <a:r>
              <a:rPr lang="en-US" sz="1600" b="1">
                <a:solidFill>
                  <a:schemeClr val="dk1"/>
                </a:solidFill>
                <a:latin typeface="Calibri"/>
                <a:ea typeface="Calibri"/>
                <a:cs typeface="Calibri"/>
                <a:sym typeface="Calibri"/>
              </a:rPr>
              <a:t> </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Burst Rate: </a:t>
            </a:r>
            <a:r>
              <a:rPr lang="en-US" sz="1600">
                <a:solidFill>
                  <a:schemeClr val="dk1"/>
                </a:solidFill>
                <a:latin typeface="Calibri"/>
                <a:ea typeface="Calibri"/>
                <a:cs typeface="Calibri"/>
                <a:sym typeface="Calibri"/>
              </a:rPr>
              <a:t>Ka Band, Available Power &amp; CPU Cycles, NASA DSN</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Aggregate Data Volume: </a:t>
            </a:r>
            <a:r>
              <a:rPr lang="en-US" sz="1600">
                <a:solidFill>
                  <a:schemeClr val="dk1"/>
                </a:solidFill>
                <a:latin typeface="Calibri"/>
                <a:ea typeface="Calibri"/>
                <a:cs typeface="Calibri"/>
                <a:sym typeface="Calibri"/>
              </a:rPr>
              <a:t>Ka Band, Available Power &amp; CPU Cycles, NASA DSN</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Spacecraft Longevity: </a:t>
            </a:r>
            <a:r>
              <a:rPr lang="en-US" sz="1600">
                <a:solidFill>
                  <a:schemeClr val="dk1"/>
                </a:solidFill>
                <a:latin typeface="Calibri"/>
                <a:ea typeface="Calibri"/>
                <a:cs typeface="Calibri"/>
                <a:sym typeface="Calibri"/>
              </a:rPr>
              <a:t>Simplicity of design elements, redundancy, fault tolerance  </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Farthest Comm Distance: </a:t>
            </a:r>
            <a:r>
              <a:rPr lang="en-US" sz="1600">
                <a:solidFill>
                  <a:schemeClr val="dk1"/>
                </a:solidFill>
                <a:latin typeface="Calibri"/>
                <a:ea typeface="Calibri"/>
                <a:cs typeface="Calibri"/>
                <a:sym typeface="Calibri"/>
              </a:rPr>
              <a:t>Driven by return trajectory requirements therefore TBD</a:t>
            </a:r>
          </a:p>
          <a:p>
            <a:pPr marR="0" lvl="0" algn="l" rtl="0">
              <a:spcBef>
                <a:spcPts val="0"/>
              </a:spcBef>
              <a:buNone/>
            </a:pPr>
            <a:endParaRPr sz="1600">
              <a:solidFill>
                <a:schemeClr val="dk1"/>
              </a:solidFill>
              <a:latin typeface="Calibri"/>
              <a:ea typeface="Calibri"/>
              <a:cs typeface="Calibri"/>
              <a:sym typeface="Calibri"/>
            </a:endParaRPr>
          </a:p>
          <a:p>
            <a:pPr marR="0" algn="l" rtl="0">
              <a:spcBef>
                <a:spcPts val="0"/>
              </a:spcBef>
              <a:buNone/>
            </a:pPr>
            <a:r>
              <a:rPr lang="en-US" sz="1600" b="1">
                <a:solidFill>
                  <a:schemeClr val="dk1"/>
                </a:solidFill>
                <a:latin typeface="Calibri"/>
                <a:ea typeface="Calibri"/>
                <a:cs typeface="Calibri"/>
                <a:sym typeface="Calibri"/>
              </a:rPr>
              <a:t>Lunar Derby -   </a:t>
            </a:r>
            <a:r>
              <a:rPr lang="en-US" sz="1600">
                <a:solidFill>
                  <a:schemeClr val="dk1"/>
                </a:solidFill>
                <a:latin typeface="Calibri"/>
                <a:ea typeface="Calibri"/>
                <a:cs typeface="Calibri"/>
                <a:sym typeface="Calibri"/>
              </a:rPr>
              <a:t>- alternate launch options, propulsion options, minimum energy trajectories</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Lunar Orbit: </a:t>
            </a:r>
            <a:r>
              <a:rPr lang="en-US" sz="1600">
                <a:solidFill>
                  <a:schemeClr val="dk1"/>
                </a:solidFill>
                <a:latin typeface="Calibri"/>
                <a:ea typeface="Calibri"/>
                <a:cs typeface="Calibri"/>
                <a:sym typeface="Calibri"/>
              </a:rPr>
              <a:t>minimum energy resonance orbits</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Burst Rate: </a:t>
            </a:r>
            <a:r>
              <a:rPr lang="en-US" sz="1600">
                <a:solidFill>
                  <a:schemeClr val="dk1"/>
                </a:solidFill>
                <a:latin typeface="Calibri"/>
                <a:ea typeface="Calibri"/>
                <a:cs typeface="Calibri"/>
                <a:sym typeface="Calibri"/>
              </a:rPr>
              <a:t>Ka Band, Available Power &amp; CPU Cycles, NASA DSN</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Aggregate Data Volume: </a:t>
            </a:r>
            <a:r>
              <a:rPr lang="en-US" sz="1600">
                <a:solidFill>
                  <a:schemeClr val="dk1"/>
                </a:solidFill>
                <a:latin typeface="Calibri"/>
                <a:ea typeface="Calibri"/>
                <a:cs typeface="Calibri"/>
                <a:sym typeface="Calibri"/>
              </a:rPr>
              <a:t>Ka Band, Available Power &amp; CPU Cycles, NASA DSN</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Spacecraft Longevity: </a:t>
            </a:r>
            <a:r>
              <a:rPr lang="en-US" sz="1600">
                <a:solidFill>
                  <a:schemeClr val="dk1"/>
                </a:solidFill>
                <a:latin typeface="Calibri"/>
                <a:ea typeface="Calibri"/>
                <a:cs typeface="Calibri"/>
                <a:sym typeface="Calibri"/>
              </a:rPr>
              <a:t>Simplicity of design elements, redundancy, fault tolerance  </a:t>
            </a:r>
          </a:p>
          <a:p>
            <a:pPr marL="0" marR="0" lvl="0" indent="0" algn="l" rtl="0">
              <a:spcBef>
                <a:spcPts val="0"/>
              </a:spcBef>
              <a:buNone/>
            </a:pPr>
            <a:endParaRPr sz="1600" b="1">
              <a:solidFill>
                <a:schemeClr val="dk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0"/>
            <a:ext cx="6974400" cy="5343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 – In Space Prizes</a:t>
            </a:r>
          </a:p>
        </p:txBody>
      </p:sp>
      <p:sp>
        <p:nvSpPr>
          <p:cNvPr id="184" name="Shape 184"/>
          <p:cNvSpPr/>
          <p:nvPr/>
        </p:nvSpPr>
        <p:spPr>
          <a:xfrm>
            <a:off x="72016" y="6488667"/>
            <a:ext cx="6803699" cy="369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Allotted Time – 10 minutes (slide may be copied for total of two slides) </a:t>
            </a:r>
          </a:p>
        </p:txBody>
      </p:sp>
      <p:sp>
        <p:nvSpPr>
          <p:cNvPr id="185" name="Shape 185"/>
          <p:cNvSpPr txBox="1"/>
          <p:nvPr/>
        </p:nvSpPr>
        <p:spPr>
          <a:xfrm>
            <a:off x="862042" y="946753"/>
            <a:ext cx="74198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Provide a free-form description of operations strategy, tactics, CubeSat advantages and ground segment advantages that will enable your team to win Deep Space Derby and/or Lunar Derby prizes</a:t>
            </a:r>
          </a:p>
        </p:txBody>
      </p:sp>
      <p:sp>
        <p:nvSpPr>
          <p:cNvPr id="186" name="Shape 186"/>
          <p:cNvSpPr txBox="1"/>
          <p:nvPr/>
        </p:nvSpPr>
        <p:spPr>
          <a:xfrm>
            <a:off x="457200" y="1560925"/>
            <a:ext cx="8229600" cy="3757500"/>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Team Alpha CubeSat has taken on the CubeQuest mission as a systems engineering challenge.  We are neither buying the prizes, nor trying to build our way to them on a trial and error basis.  </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We are defining and orchestrating a set of design elements that exist at Technology Readiness Levels that are arguably too low for inclusion in a science focused mission.</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However, they have sufficient payoff potential that warrant their inclusion in a technology development mission that is not only enables meeting the CubeQuest challenge but supports use of the technology for future missions.</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By leveraging already committed mission infrastructure development and resources we are able to take advantage of related ongoing work, replication economies of scale as well as focus our scarce development resources on the necessary design deltas.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0" y="0"/>
            <a:ext cx="6974284" cy="53439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 – Thanks to </a:t>
            </a:r>
            <a:r>
              <a:rPr lang="en-US" sz="3200">
                <a:solidFill>
                  <a:schemeClr val="lt1"/>
                </a:solidFill>
                <a:latin typeface="Calibri"/>
                <a:ea typeface="Calibri"/>
                <a:cs typeface="Calibri"/>
                <a:sym typeface="Calibri"/>
              </a:rPr>
              <a:t>RWF, et.al.</a:t>
            </a:r>
          </a:p>
        </p:txBody>
      </p:sp>
      <p:pic>
        <p:nvPicPr>
          <p:cNvPr id="192" name="Shape 192"/>
          <p:cNvPicPr preferRelativeResize="0"/>
          <p:nvPr/>
        </p:nvPicPr>
        <p:blipFill>
          <a:blip r:embed="rId3">
            <a:alphaModFix/>
          </a:blip>
          <a:stretch>
            <a:fillRect/>
          </a:stretch>
        </p:blipFill>
        <p:spPr>
          <a:xfrm>
            <a:off x="1399575" y="991600"/>
            <a:ext cx="7199374" cy="53995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Schedule</a:t>
            </a:r>
          </a:p>
        </p:txBody>
      </p:sp>
      <p:sp>
        <p:nvSpPr>
          <p:cNvPr id="198" name="Shape 198"/>
          <p:cNvSpPr txBox="1"/>
          <p:nvPr/>
        </p:nvSpPr>
        <p:spPr>
          <a:xfrm>
            <a:off x="207814" y="5088346"/>
            <a:ext cx="74198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Include any milestones between payload delivery and launch</a:t>
            </a:r>
          </a:p>
        </p:txBody>
      </p:sp>
      <p:sp>
        <p:nvSpPr>
          <p:cNvPr id="199" name="Shape 199"/>
          <p:cNvSpPr txBox="1"/>
          <p:nvPr/>
        </p:nvSpPr>
        <p:spPr>
          <a:xfrm>
            <a:off x="502725" y="5476410"/>
            <a:ext cx="8229600" cy="33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Complete command sequence edge case analysis</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Optimize command sequence to stable attitude and trajectory solution convergence</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Dry run entire mission simulation with anomalous event recovery  </a:t>
            </a:r>
          </a:p>
        </p:txBody>
      </p:sp>
      <p:sp>
        <p:nvSpPr>
          <p:cNvPr id="200" name="Shape 200"/>
          <p:cNvSpPr txBox="1"/>
          <p:nvPr/>
        </p:nvSpPr>
        <p:spPr>
          <a:xfrm>
            <a:off x="207814" y="3368516"/>
            <a:ext cx="74198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Describe major and minor milestones between registration date and launch date</a:t>
            </a:r>
          </a:p>
        </p:txBody>
      </p:sp>
      <p:sp>
        <p:nvSpPr>
          <p:cNvPr id="201" name="Shape 201"/>
          <p:cNvSpPr txBox="1"/>
          <p:nvPr/>
        </p:nvSpPr>
        <p:spPr>
          <a:xfrm>
            <a:off x="457193" y="3795733"/>
            <a:ext cx="8229600" cy="33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GT3 - Critical Design Review Report &amp; Presentation</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Flight Hardware/Software Integrated and All System Tests Initiated</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GT4 - Flight Readiness Review Report &amp; Presentation</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Safety Review Final</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Flight System Delivery for Integration</a:t>
            </a:r>
          </a:p>
        </p:txBody>
      </p:sp>
      <p:sp>
        <p:nvSpPr>
          <p:cNvPr id="202" name="Shape 202"/>
          <p:cNvSpPr txBox="1"/>
          <p:nvPr/>
        </p:nvSpPr>
        <p:spPr>
          <a:xfrm>
            <a:off x="207817" y="969583"/>
            <a:ext cx="741992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Describe tasks in detail to be completed between registration date to GT-2</a:t>
            </a:r>
          </a:p>
        </p:txBody>
      </p:sp>
      <p:sp>
        <p:nvSpPr>
          <p:cNvPr id="203" name="Shape 203"/>
          <p:cNvSpPr txBox="1"/>
          <p:nvPr/>
        </p:nvSpPr>
        <p:spPr>
          <a:xfrm>
            <a:off x="502722" y="1263457"/>
            <a:ext cx="8229600" cy="338554"/>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Mission Registration Data Package</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GT1 - Conceptual Design Review Report &amp; Presentation</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Safety Review Phase 0/1 - Alpha CubeSat Payload Process Engaged and On-Track</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Simulation to Proposed Hardware/Software Performance Synchronization Achieved with Positive Margins for all Systems, Trajectories, and other identified design considerations</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All areas of cost, schedule, and technical risk identified, mitigation strategies defined, and all outlier risk elements mitigated</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GT2 - Preliminary Design Review Report &amp; Presentation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Schedule</a:t>
            </a:r>
          </a:p>
        </p:txBody>
      </p:sp>
      <p:pic>
        <p:nvPicPr>
          <p:cNvPr id="209" name="Shape 209"/>
          <p:cNvPicPr preferRelativeResize="0"/>
          <p:nvPr/>
        </p:nvPicPr>
        <p:blipFill>
          <a:blip r:embed="rId3">
            <a:alphaModFix/>
          </a:blip>
          <a:stretch>
            <a:fillRect/>
          </a:stretch>
        </p:blipFill>
        <p:spPr>
          <a:xfrm>
            <a:off x="190762" y="1422100"/>
            <a:ext cx="8762476" cy="41563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0" y="0"/>
            <a:ext cx="7819900"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Programmatic Risks  </a:t>
            </a:r>
          </a:p>
        </p:txBody>
      </p:sp>
      <p:sp>
        <p:nvSpPr>
          <p:cNvPr id="215" name="Shape 215"/>
          <p:cNvSpPr txBox="1"/>
          <p:nvPr/>
        </p:nvSpPr>
        <p:spPr>
          <a:xfrm>
            <a:off x="207826" y="1012175"/>
            <a:ext cx="85245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Identify your team cost risks, schedule risks, team skills mix/competencies risks &amp; mitigation strategies</a:t>
            </a:r>
          </a:p>
        </p:txBody>
      </p:sp>
      <p:sp>
        <p:nvSpPr>
          <p:cNvPr id="216" name="Shape 216"/>
          <p:cNvSpPr txBox="1"/>
          <p:nvPr/>
        </p:nvSpPr>
        <p:spPr>
          <a:xfrm>
            <a:off x="502725" y="1319851"/>
            <a:ext cx="8229600" cy="5101800"/>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Goodwill</a:t>
            </a:r>
            <a:r>
              <a:rPr lang="en-US" sz="1600">
                <a:solidFill>
                  <a:schemeClr val="dk1"/>
                </a:solidFill>
                <a:latin typeface="Calibri"/>
                <a:ea typeface="Calibri"/>
                <a:cs typeface="Calibri"/>
                <a:sym typeface="Calibri"/>
              </a:rPr>
              <a:t>: Availability of technical resources, materials, and equipment is predicated on maintaining goodwill between Team Members and Teammates/Sponsors, perceived mission value, and integrity.   </a:t>
            </a:r>
          </a:p>
          <a:p>
            <a:pPr marL="914400" marR="0" lvl="1"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We have to conduct business in a transparent, straight forward manner, deliver what we promise, and never promise more than we can deliver.</a:t>
            </a:r>
          </a:p>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Margins</a:t>
            </a:r>
            <a:r>
              <a:rPr lang="en-US" sz="1600">
                <a:solidFill>
                  <a:schemeClr val="dk1"/>
                </a:solidFill>
                <a:latin typeface="Calibri"/>
                <a:ea typeface="Calibri"/>
                <a:cs typeface="Calibri"/>
                <a:sym typeface="Calibri"/>
              </a:rPr>
              <a:t>: The necessary design robustness, margins, and technical interest to warrant the in-kind hardware/software investments needed must be defined and maintained to obtain and sustain sponsorships.  </a:t>
            </a:r>
          </a:p>
          <a:p>
            <a:pPr marL="914400" marR="0" lvl="1"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We will clearly define and document all trades and share our margin analysis with our sponsors on an ongoing basis</a:t>
            </a:r>
          </a:p>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C-Value</a:t>
            </a:r>
            <a:r>
              <a:rPr lang="en-US" sz="1600">
                <a:solidFill>
                  <a:schemeClr val="dk1"/>
                </a:solidFill>
                <a:latin typeface="Calibri"/>
                <a:ea typeface="Calibri"/>
                <a:cs typeface="Calibri"/>
                <a:sym typeface="Calibri"/>
              </a:rPr>
              <a:t>: Link to commercial world and perceived value of mission products drives down many elements of schedule risk, technical risk, and cost risk but will increase team critical path workload by driving out any available slack time/schedule margin.  </a:t>
            </a:r>
          </a:p>
          <a:p>
            <a:pPr marL="914400" marR="0" lvl="1"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Alternate launch option will be maintained, slack time/schedule margin claims must be mitigated by fungible resource/cash infusion.</a:t>
            </a:r>
          </a:p>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Skill Mix</a:t>
            </a:r>
            <a:r>
              <a:rPr lang="en-US" sz="1600">
                <a:solidFill>
                  <a:schemeClr val="dk1"/>
                </a:solidFill>
                <a:latin typeface="Calibri"/>
                <a:ea typeface="Calibri"/>
                <a:cs typeface="Calibri"/>
                <a:sym typeface="Calibri"/>
              </a:rPr>
              <a:t>: Team is growing and evolving with the work, but as the stakes and level of the work increases skill gaps &amp; volunteer time limits becomes apparent.</a:t>
            </a:r>
          </a:p>
          <a:p>
            <a:pPr marL="914400" marR="0" lvl="1"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internal education program has been defined, transition from from all volunteer to honoraria based on contribution &amp; paid staff to fit workload is underway.  </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0"/>
            <a:ext cx="7819900"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Programmatic Risks  </a:t>
            </a:r>
          </a:p>
        </p:txBody>
      </p:sp>
      <p:graphicFrame>
        <p:nvGraphicFramePr>
          <p:cNvPr id="222" name="Shape 222"/>
          <p:cNvGraphicFramePr/>
          <p:nvPr/>
        </p:nvGraphicFramePr>
        <p:xfrm>
          <a:off x="400875" y="2095500"/>
          <a:ext cx="8321600" cy="3169680"/>
        </p:xfrm>
        <a:graphic>
          <a:graphicData uri="http://schemas.openxmlformats.org/drawingml/2006/table">
            <a:tbl>
              <a:tblPr>
                <a:noFill/>
                <a:tableStyleId>{65DFD764-8BE0-4E8A-9170-952659CF06AC}</a:tableStyleId>
              </a:tblPr>
              <a:tblGrid>
                <a:gridCol w="1114275"/>
                <a:gridCol w="966125"/>
                <a:gridCol w="587400"/>
                <a:gridCol w="1015500"/>
                <a:gridCol w="1106075"/>
                <a:gridCol w="1180125"/>
                <a:gridCol w="1155475"/>
                <a:gridCol w="1196625"/>
              </a:tblGrid>
              <a:tr h="381000">
                <a:tc rowSpan="5">
                  <a:txBody>
                    <a:bodyPr/>
                    <a:lstStyle/>
                    <a:p>
                      <a:pPr algn="ctr" rtl="0">
                        <a:spcBef>
                          <a:spcPts val="0"/>
                        </a:spcBef>
                        <a:buNone/>
                      </a:pPr>
                      <a:r>
                        <a:rPr lang="en-US"/>
                        <a:t>Likelihood of Occurrence</a:t>
                      </a:r>
                    </a:p>
                  </a:txBody>
                  <a:tcPr marL="91425" marR="91425" marT="91425" marB="91425" anchor="ctr"/>
                </a:tc>
                <a:tc>
                  <a:txBody>
                    <a:bodyPr/>
                    <a:lstStyle/>
                    <a:p>
                      <a:pPr lvl="0">
                        <a:spcBef>
                          <a:spcPts val="0"/>
                        </a:spcBef>
                        <a:buClr>
                          <a:srgbClr val="000000"/>
                        </a:buClr>
                        <a:buSzPct val="78571"/>
                        <a:buFont typeface="Arial"/>
                        <a:buNone/>
                      </a:pPr>
                      <a:r>
                        <a:rPr lang="en-US"/>
                        <a:t>Highest</a:t>
                      </a:r>
                    </a:p>
                  </a:txBody>
                  <a:tcPr marL="91425" marR="91425" marT="91425" marB="91425"/>
                </a:tc>
                <a:tc>
                  <a:txBody>
                    <a:bodyPr/>
                    <a:lstStyle/>
                    <a:p>
                      <a:pPr algn="ctr">
                        <a:spcBef>
                          <a:spcPts val="0"/>
                        </a:spcBef>
                        <a:buNone/>
                      </a:pPr>
                      <a:r>
                        <a:rPr lang="en-US"/>
                        <a:t>5</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US"/>
                        <a:t>Skill Mix</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US"/>
                        <a:t>Goodwill</a:t>
                      </a:r>
                    </a:p>
                  </a:txBody>
                  <a:tcPr marL="91425" marR="91425" marT="91425" marB="91425"/>
                </a:tc>
              </a:tr>
              <a:tr h="396200">
                <a:tc vMerge="1">
                  <a:txBody>
                    <a:bodyPr/>
                    <a:lstStyle/>
                    <a:p>
                      <a:endParaRPr lang="en-US"/>
                    </a:p>
                  </a:txBody>
                  <a:tcPr/>
                </a:tc>
                <a:tc>
                  <a:txBody>
                    <a:bodyPr/>
                    <a:lstStyle/>
                    <a:p>
                      <a:pPr>
                        <a:spcBef>
                          <a:spcPts val="0"/>
                        </a:spcBef>
                        <a:buNone/>
                      </a:pPr>
                      <a:endParaRPr/>
                    </a:p>
                  </a:txBody>
                  <a:tcPr marL="91425" marR="91425" marT="91425" marB="91425"/>
                </a:tc>
                <a:tc>
                  <a:txBody>
                    <a:bodyPr/>
                    <a:lstStyle/>
                    <a:p>
                      <a:pPr algn="ctr">
                        <a:spcBef>
                          <a:spcPts val="0"/>
                        </a:spcBef>
                        <a:buNone/>
                      </a:pPr>
                      <a:r>
                        <a:rPr lang="en-US"/>
                        <a:t>4</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r>
              <a:tr h="396200">
                <a:tc vMerge="1">
                  <a:txBody>
                    <a:bodyPr/>
                    <a:lstStyle/>
                    <a:p>
                      <a:endParaRPr lang="en-US"/>
                    </a:p>
                  </a:txBody>
                  <a:tcPr/>
                </a:tc>
                <a:tc>
                  <a:txBody>
                    <a:bodyPr/>
                    <a:lstStyle/>
                    <a:p>
                      <a:pPr>
                        <a:spcBef>
                          <a:spcPts val="0"/>
                        </a:spcBef>
                        <a:buNone/>
                      </a:pPr>
                      <a:endParaRPr/>
                    </a:p>
                  </a:txBody>
                  <a:tcPr marL="91425" marR="91425" marT="91425" marB="91425"/>
                </a:tc>
                <a:tc>
                  <a:txBody>
                    <a:bodyPr/>
                    <a:lstStyle/>
                    <a:p>
                      <a:pPr algn="ctr">
                        <a:spcBef>
                          <a:spcPts val="0"/>
                        </a:spcBef>
                        <a:buNone/>
                      </a:pPr>
                      <a:r>
                        <a:rPr lang="en-US"/>
                        <a:t>3</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US"/>
                        <a:t>Margins</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r>
                        <a:rPr lang="en-US"/>
                        <a:t>C-Value</a:t>
                      </a:r>
                    </a:p>
                  </a:txBody>
                  <a:tcPr marL="91425" marR="91425" marT="91425" marB="91425"/>
                </a:tc>
              </a:tr>
              <a:tr h="396200">
                <a:tc vMerge="1">
                  <a:txBody>
                    <a:bodyPr/>
                    <a:lstStyle/>
                    <a:p>
                      <a:endParaRPr lang="en-US"/>
                    </a:p>
                  </a:txBody>
                  <a:tcPr/>
                </a:tc>
                <a:tc>
                  <a:txBody>
                    <a:bodyPr/>
                    <a:lstStyle/>
                    <a:p>
                      <a:pPr>
                        <a:spcBef>
                          <a:spcPts val="0"/>
                        </a:spcBef>
                        <a:buNone/>
                      </a:pPr>
                      <a:endParaRPr/>
                    </a:p>
                  </a:txBody>
                  <a:tcPr marL="91425" marR="91425" marT="91425" marB="91425"/>
                </a:tc>
                <a:tc>
                  <a:txBody>
                    <a:bodyPr/>
                    <a:lstStyle/>
                    <a:p>
                      <a:pPr algn="ctr">
                        <a:spcBef>
                          <a:spcPts val="0"/>
                        </a:spcBef>
                        <a:buNone/>
                      </a:pPr>
                      <a:r>
                        <a:rPr lang="en-US"/>
                        <a:t>2</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r>
              <a:tr h="381000">
                <a:tc vMerge="1">
                  <a:txBody>
                    <a:bodyPr/>
                    <a:lstStyle/>
                    <a:p>
                      <a:endParaRPr lang="en-US"/>
                    </a:p>
                  </a:txBody>
                  <a:tcPr/>
                </a:tc>
                <a:tc>
                  <a:txBody>
                    <a:bodyPr/>
                    <a:lstStyle/>
                    <a:p>
                      <a:pPr>
                        <a:spcBef>
                          <a:spcPts val="0"/>
                        </a:spcBef>
                        <a:buNone/>
                      </a:pPr>
                      <a:r>
                        <a:rPr lang="en-US"/>
                        <a:t>Lowest</a:t>
                      </a:r>
                    </a:p>
                  </a:txBody>
                  <a:tcPr marL="91425" marR="91425" marT="91425" marB="91425"/>
                </a:tc>
                <a:tc>
                  <a:txBody>
                    <a:bodyPr/>
                    <a:lstStyle/>
                    <a:p>
                      <a:pPr algn="ctr">
                        <a:spcBef>
                          <a:spcPts val="0"/>
                        </a:spcBef>
                        <a:buNone/>
                      </a:pPr>
                      <a:r>
                        <a:rPr lang="en-US"/>
                        <a:t>1</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r>
              <a:tr h="396200">
                <a:tc>
                  <a:txBody>
                    <a:bodyPr/>
                    <a:lstStyle/>
                    <a:p>
                      <a:pPr rtl="0">
                        <a:spcBef>
                          <a:spcPts val="0"/>
                        </a:spcBef>
                        <a:buNone/>
                      </a:pPr>
                      <a:endParaRPr>
                        <a:solidFill>
                          <a:schemeClr val="dk1"/>
                        </a:solidFill>
                      </a:endParaRPr>
                    </a:p>
                  </a:txBody>
                  <a:tcPr marL="91425" marR="91425" marT="91425" marB="91425"/>
                </a:tc>
                <a:tc>
                  <a:txBody>
                    <a:bodyPr/>
                    <a:lstStyle/>
                    <a:p>
                      <a:pPr lvl="0">
                        <a:spcBef>
                          <a:spcPts val="0"/>
                        </a:spcBef>
                        <a:buClr>
                          <a:schemeClr val="dk1"/>
                        </a:buClr>
                        <a:buFont typeface="Arial"/>
                        <a:buNone/>
                      </a:pPr>
                      <a:endParaRPr/>
                    </a:p>
                  </a:txBody>
                  <a:tcPr marL="91425" marR="91425" marT="91425" marB="91425"/>
                </a:tc>
                <a:tc>
                  <a:txBody>
                    <a:bodyPr/>
                    <a:lstStyle/>
                    <a:p>
                      <a:pPr>
                        <a:spcBef>
                          <a:spcPts val="0"/>
                        </a:spcBef>
                        <a:buNone/>
                      </a:pPr>
                      <a:endParaRPr/>
                    </a:p>
                  </a:txBody>
                  <a:tcPr marL="91425" marR="91425" marT="91425" marB="91425"/>
                </a:tc>
                <a:tc>
                  <a:txBody>
                    <a:bodyPr/>
                    <a:lstStyle/>
                    <a:p>
                      <a:pPr algn="ctr">
                        <a:spcBef>
                          <a:spcPts val="0"/>
                        </a:spcBef>
                        <a:buNone/>
                      </a:pPr>
                      <a:r>
                        <a:rPr lang="en-US"/>
                        <a:t>1</a:t>
                      </a:r>
                    </a:p>
                  </a:txBody>
                  <a:tcPr marL="91425" marR="91425" marT="91425" marB="91425"/>
                </a:tc>
                <a:tc>
                  <a:txBody>
                    <a:bodyPr/>
                    <a:lstStyle/>
                    <a:p>
                      <a:pPr algn="ctr">
                        <a:spcBef>
                          <a:spcPts val="0"/>
                        </a:spcBef>
                        <a:buNone/>
                      </a:pPr>
                      <a:r>
                        <a:rPr lang="en-US"/>
                        <a:t>2</a:t>
                      </a:r>
                    </a:p>
                  </a:txBody>
                  <a:tcPr marL="91425" marR="91425" marT="91425" marB="91425"/>
                </a:tc>
                <a:tc>
                  <a:txBody>
                    <a:bodyPr/>
                    <a:lstStyle/>
                    <a:p>
                      <a:pPr algn="ctr">
                        <a:spcBef>
                          <a:spcPts val="0"/>
                        </a:spcBef>
                        <a:buNone/>
                      </a:pPr>
                      <a:r>
                        <a:rPr lang="en-US"/>
                        <a:t>3</a:t>
                      </a:r>
                    </a:p>
                  </a:txBody>
                  <a:tcPr marL="91425" marR="91425" marT="91425" marB="91425"/>
                </a:tc>
                <a:tc>
                  <a:txBody>
                    <a:bodyPr/>
                    <a:lstStyle/>
                    <a:p>
                      <a:pPr algn="ctr">
                        <a:spcBef>
                          <a:spcPts val="0"/>
                        </a:spcBef>
                        <a:buNone/>
                      </a:pPr>
                      <a:r>
                        <a:rPr lang="en-US"/>
                        <a:t>4</a:t>
                      </a:r>
                    </a:p>
                  </a:txBody>
                  <a:tcPr marL="91425" marR="91425" marT="91425" marB="91425"/>
                </a:tc>
                <a:tc>
                  <a:txBody>
                    <a:bodyPr/>
                    <a:lstStyle/>
                    <a:p>
                      <a:pPr algn="ctr">
                        <a:spcBef>
                          <a:spcPts val="0"/>
                        </a:spcBef>
                        <a:buNone/>
                      </a:pPr>
                      <a:r>
                        <a:rPr lang="en-US"/>
                        <a:t>5</a:t>
                      </a:r>
                    </a:p>
                  </a:txBody>
                  <a:tcPr marL="91425" marR="91425" marT="91425" marB="91425"/>
                </a:tc>
              </a:tr>
              <a:tr h="396200">
                <a:tc>
                  <a:txBody>
                    <a:bodyPr/>
                    <a:lstStyle/>
                    <a:p>
                      <a:pPr rtl="0">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lgn="ctr">
                        <a:spcBef>
                          <a:spcPts val="0"/>
                        </a:spcBef>
                        <a:buNone/>
                      </a:pPr>
                      <a:r>
                        <a:rPr lang="en-US"/>
                        <a:t>Lowest</a:t>
                      </a:r>
                    </a:p>
                  </a:txBody>
                  <a:tcPr marL="91425" marR="91425" marT="91425" marB="91425"/>
                </a:tc>
                <a:tc>
                  <a:txBody>
                    <a:bodyPr/>
                    <a:lstStyle/>
                    <a:p>
                      <a:pPr algn="ctr">
                        <a:spcBef>
                          <a:spcPts val="0"/>
                        </a:spcBef>
                        <a:buNone/>
                      </a:pPr>
                      <a:endParaRPr/>
                    </a:p>
                  </a:txBody>
                  <a:tcPr marL="91425" marR="91425" marT="91425" marB="91425"/>
                </a:tc>
                <a:tc>
                  <a:txBody>
                    <a:bodyPr/>
                    <a:lstStyle/>
                    <a:p>
                      <a:pPr algn="ctr">
                        <a:spcBef>
                          <a:spcPts val="0"/>
                        </a:spcBef>
                        <a:buNone/>
                      </a:pPr>
                      <a:endParaRPr/>
                    </a:p>
                  </a:txBody>
                  <a:tcPr marL="91425" marR="91425" marT="91425" marB="91425"/>
                </a:tc>
                <a:tc>
                  <a:txBody>
                    <a:bodyPr/>
                    <a:lstStyle/>
                    <a:p>
                      <a:pPr algn="ctr">
                        <a:spcBef>
                          <a:spcPts val="0"/>
                        </a:spcBef>
                        <a:buNone/>
                      </a:pPr>
                      <a:endParaRPr/>
                    </a:p>
                  </a:txBody>
                  <a:tcPr marL="91425" marR="91425" marT="91425" marB="91425"/>
                </a:tc>
                <a:tc>
                  <a:txBody>
                    <a:bodyPr/>
                    <a:lstStyle/>
                    <a:p>
                      <a:pPr algn="ctr">
                        <a:spcBef>
                          <a:spcPts val="0"/>
                        </a:spcBef>
                        <a:buNone/>
                      </a:pPr>
                      <a:r>
                        <a:rPr lang="en-US"/>
                        <a:t>Highest</a:t>
                      </a:r>
                    </a:p>
                  </a:txBody>
                  <a:tcPr marL="91425" marR="91425" marT="91425" marB="91425"/>
                </a:tc>
              </a:tr>
              <a:tr h="396200">
                <a:tc>
                  <a:txBody>
                    <a:bodyPr/>
                    <a:lstStyle/>
                    <a:p>
                      <a:pPr rtl="0">
                        <a:spcBef>
                          <a:spcPts val="0"/>
                        </a:spcBef>
                        <a:buNone/>
                      </a:pPr>
                      <a:endParaRPr/>
                    </a:p>
                  </a:txBody>
                  <a:tcPr marL="91425" marR="91425" marT="91425" marB="91425"/>
                </a:tc>
                <a:tc>
                  <a:txBody>
                    <a:bodyPr/>
                    <a:lstStyle/>
                    <a:p>
                      <a:pPr rtl="0">
                        <a:spcBef>
                          <a:spcPts val="0"/>
                        </a:spcBef>
                        <a:buNone/>
                      </a:pPr>
                      <a:endParaRPr/>
                    </a:p>
                  </a:txBody>
                  <a:tcPr marL="91425" marR="91425" marT="91425" marB="91425"/>
                </a:tc>
                <a:tc>
                  <a:txBody>
                    <a:bodyPr/>
                    <a:lstStyle/>
                    <a:p>
                      <a:pPr rtl="0">
                        <a:spcBef>
                          <a:spcPts val="0"/>
                        </a:spcBef>
                        <a:buNone/>
                      </a:pPr>
                      <a:endParaRPr/>
                    </a:p>
                  </a:txBody>
                  <a:tcPr marL="91425" marR="91425" marT="91425" marB="91425"/>
                </a:tc>
                <a:tc gridSpan="5">
                  <a:txBody>
                    <a:bodyPr/>
                    <a:lstStyle/>
                    <a:p>
                      <a:pPr lvl="0" algn="ctr" rtl="0">
                        <a:spcBef>
                          <a:spcPts val="0"/>
                        </a:spcBef>
                        <a:buClr>
                          <a:schemeClr val="dk1"/>
                        </a:buClr>
                        <a:buSzPct val="78571"/>
                        <a:buFont typeface="Arial"/>
                        <a:buNone/>
                      </a:pPr>
                      <a:r>
                        <a:rPr lang="en-US">
                          <a:solidFill>
                            <a:schemeClr val="dk1"/>
                          </a:solidFill>
                        </a:rPr>
                        <a:t>Consequences of Occurrence</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23" name="Shape 223"/>
          <p:cNvSpPr txBox="1"/>
          <p:nvPr/>
        </p:nvSpPr>
        <p:spPr>
          <a:xfrm>
            <a:off x="1259625" y="1243175"/>
            <a:ext cx="6685199" cy="337499"/>
          </a:xfrm>
          <a:prstGeom prst="rect">
            <a:avLst/>
          </a:prstGeom>
          <a:noFill/>
          <a:ln>
            <a:noFill/>
          </a:ln>
        </p:spPr>
        <p:txBody>
          <a:bodyPr lIns="91425" tIns="91425" rIns="91425" bIns="91425" anchor="t" anchorCtr="0">
            <a:noAutofit/>
          </a:bodyPr>
          <a:lstStyle/>
          <a:p>
            <a:pPr algn="ctr">
              <a:spcBef>
                <a:spcPts val="0"/>
              </a:spcBef>
              <a:buNone/>
            </a:pPr>
            <a:r>
              <a:rPr lang="en-US" b="1"/>
              <a:t>Alpha CubeSat Programmatic Risk Matrix</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Cost Factors</a:t>
            </a:r>
          </a:p>
        </p:txBody>
      </p:sp>
      <p:sp>
        <p:nvSpPr>
          <p:cNvPr id="229" name="Shape 229"/>
          <p:cNvSpPr txBox="1"/>
          <p:nvPr/>
        </p:nvSpPr>
        <p:spPr>
          <a:xfrm>
            <a:off x="207817" y="1006720"/>
            <a:ext cx="741992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Provide CubeSat costs, including materials, labor, tests, test facilities</a:t>
            </a:r>
          </a:p>
        </p:txBody>
      </p:sp>
      <p:sp>
        <p:nvSpPr>
          <p:cNvPr id="230" name="Shape 230"/>
          <p:cNvSpPr txBox="1"/>
          <p:nvPr/>
        </p:nvSpPr>
        <p:spPr>
          <a:xfrm>
            <a:off x="502725" y="1314522"/>
            <a:ext cx="8229600" cy="2802000"/>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Burn Rate Actuals Start-to-GT1 ~2048 hours, ~1 FTE / ~$225,000 In-kind &amp; Cash Expenses</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Burn Rate Projected Start-to-End ~ 8 FTE, ~ $1,000,000 Unmitigatable Labor &amp; Other Running Costs </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Value of donated hardware/software/tests/test facilities/tools/services projected to be between $1,000,000 to $5,000,000.  Budget closure pending completion of design trades and buyoff by sponsors.</a:t>
            </a:r>
          </a:p>
          <a:p>
            <a:pPr marL="457200" lvl="0" indent="-330200"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Use of the NASA DSN ground stations, aperture time, ground support equipment, data pass through, ground data systems, operations facilities, and labor is included in the above estimates.  Low end costs assume parsimonious use of “just-right” sized DSN services and in general tag along, time available access to resources.  Access on demand will drive costs towards the higher end.</a:t>
            </a:r>
          </a:p>
        </p:txBody>
      </p:sp>
      <p:sp>
        <p:nvSpPr>
          <p:cNvPr id="231" name="Shape 231"/>
          <p:cNvSpPr txBox="1"/>
          <p:nvPr/>
        </p:nvSpPr>
        <p:spPr>
          <a:xfrm>
            <a:off x="255317" y="4216214"/>
            <a:ext cx="74198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Describe how team plans to cover costs, including contingencies</a:t>
            </a:r>
          </a:p>
        </p:txBody>
      </p:sp>
      <p:sp>
        <p:nvSpPr>
          <p:cNvPr id="232" name="Shape 232"/>
          <p:cNvSpPr txBox="1"/>
          <p:nvPr/>
        </p:nvSpPr>
        <p:spPr>
          <a:xfrm>
            <a:off x="502722" y="4524016"/>
            <a:ext cx="8229600" cy="33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Budget will be under corporate management.  Sponsors will be briefed on an ongoing basis.  An aggressive social media outreach campaign to provide financial margin and provide opportunities for broader public and commercial engagement will be orchestrated by a reformed Public Affairs Team. </a:t>
            </a:r>
          </a:p>
        </p:txBody>
      </p:sp>
      <p:sp>
        <p:nvSpPr>
          <p:cNvPr id="233" name="Shape 233"/>
          <p:cNvSpPr txBox="1"/>
          <p:nvPr/>
        </p:nvSpPr>
        <p:spPr>
          <a:xfrm>
            <a:off x="255317" y="5605170"/>
            <a:ext cx="8524500"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Outline how costs are phased, by quarter, from registration date until competition end and CubeSat disposal</a:t>
            </a:r>
          </a:p>
        </p:txBody>
      </p:sp>
      <p:sp>
        <p:nvSpPr>
          <p:cNvPr id="234" name="Shape 234"/>
          <p:cNvSpPr txBox="1"/>
          <p:nvPr/>
        </p:nvSpPr>
        <p:spPr>
          <a:xfrm>
            <a:off x="550224" y="6020385"/>
            <a:ext cx="8229600" cy="33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Running costs ~$125,000 1st QTR 2015 - 1st QTR 2017, ~$18,000 QTR thereafter until EOL.</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0" y="-233226"/>
            <a:ext cx="7398327" cy="979081"/>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GT-1 Presentation Outline</a:t>
            </a:r>
          </a:p>
        </p:txBody>
      </p:sp>
      <p:graphicFrame>
        <p:nvGraphicFramePr>
          <p:cNvPr id="89" name="Shape 89"/>
          <p:cNvGraphicFramePr/>
          <p:nvPr/>
        </p:nvGraphicFramePr>
        <p:xfrm>
          <a:off x="148440" y="1176255"/>
          <a:ext cx="8936175" cy="5481420"/>
        </p:xfrm>
        <a:graphic>
          <a:graphicData uri="http://schemas.openxmlformats.org/drawingml/2006/table">
            <a:tbl>
              <a:tblPr firstRow="1" bandRow="1">
                <a:noFill/>
                <a:tableStyleId>{9234C9C3-4818-4DD4-B08A-D1BB7831A8C6}</a:tableStyleId>
              </a:tblPr>
              <a:tblGrid>
                <a:gridCol w="1806900"/>
                <a:gridCol w="960050"/>
                <a:gridCol w="6169225"/>
              </a:tblGrid>
              <a:tr h="370850">
                <a:tc>
                  <a:txBody>
                    <a:bodyPr/>
                    <a:lstStyle/>
                    <a:p>
                      <a:pPr marL="0" marR="0" lvl="0" indent="0" algn="l" rtl="0">
                        <a:spcBef>
                          <a:spcPts val="0"/>
                        </a:spcBef>
                        <a:buSzPct val="25000"/>
                        <a:buNone/>
                      </a:pPr>
                      <a:r>
                        <a:rPr lang="en-US" sz="1600" u="none" strike="noStrike" cap="none" baseline="0"/>
                        <a:t>Section</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Calibri"/>
                        <a:buNone/>
                      </a:pPr>
                      <a:r>
                        <a:rPr lang="en-US" sz="1600" u="none" strike="noStrike" cap="none" baseline="0"/>
                        <a:t>Allotted</a:t>
                      </a:r>
                    </a:p>
                    <a:p>
                      <a:pPr marL="0" marR="0" lvl="0" indent="0" algn="ctr" rtl="0">
                        <a:spcBef>
                          <a:spcPts val="0"/>
                        </a:spcBef>
                        <a:buSzPct val="25000"/>
                        <a:buNone/>
                      </a:pPr>
                      <a:r>
                        <a:rPr lang="en-US" sz="1600" u="none" strike="noStrike" cap="none" baseline="0"/>
                        <a:t>Time</a:t>
                      </a:r>
                      <a:br>
                        <a:rPr lang="en-US" sz="1600" u="none" strike="noStrike" cap="none" baseline="0"/>
                      </a:br>
                      <a:r>
                        <a:rPr lang="en-US" sz="1600" u="none" strike="noStrike" cap="none" baseline="0"/>
                        <a:t> </a:t>
                      </a:r>
                      <a:r>
                        <a:rPr lang="en-US" sz="1000" u="none" strike="noStrike" cap="none" baseline="0"/>
                        <a:t>in minutes</a:t>
                      </a:r>
                    </a:p>
                  </a:txBody>
                  <a:tcPr marL="91450" marR="91450" marT="45725" marB="45725"/>
                </a:tc>
                <a:tc>
                  <a:txBody>
                    <a:bodyPr/>
                    <a:lstStyle/>
                    <a:p>
                      <a:pPr marL="0" marR="0" lvl="0" indent="0" algn="l" rtl="0">
                        <a:spcBef>
                          <a:spcPts val="0"/>
                        </a:spcBef>
                        <a:buSzPct val="25000"/>
                        <a:buNone/>
                      </a:pPr>
                      <a:r>
                        <a:rPr lang="en-US" sz="1600" u="none" strike="noStrike" cap="none" baseline="0"/>
                        <a:t>Team Presentation - Outline</a:t>
                      </a:r>
                    </a:p>
                  </a:txBody>
                  <a:tcPr marL="91450" marR="91450" marT="45725" marB="45725"/>
                </a:tc>
              </a:tr>
              <a:tr h="370850">
                <a:tc>
                  <a:txBody>
                    <a:bodyPr/>
                    <a:lstStyle/>
                    <a:p>
                      <a:pPr marL="0" marR="0" lvl="0" indent="0" algn="l" rtl="0">
                        <a:spcBef>
                          <a:spcPts val="0"/>
                        </a:spcBef>
                        <a:buSzPct val="25000"/>
                        <a:buNone/>
                      </a:pPr>
                      <a:r>
                        <a:rPr lang="en-US" sz="1600" u="none" strike="noStrike" cap="none" baseline="0"/>
                        <a:t>Introduction</a:t>
                      </a:r>
                    </a:p>
                    <a:p>
                      <a:pPr marL="0" marR="0" lvl="0" indent="0" algn="l" rtl="0">
                        <a:spcBef>
                          <a:spcPts val="0"/>
                        </a:spcBef>
                        <a:buSzPct val="25000"/>
                        <a:buNone/>
                      </a:pPr>
                      <a:r>
                        <a:rPr lang="en-US" sz="1600" u="none" strike="noStrike" cap="none" baseline="0"/>
                        <a:t>5 minutes</a:t>
                      </a:r>
                    </a:p>
                    <a:p>
                      <a:pPr marL="0" marR="0" lvl="0" indent="0" algn="l" rtl="0">
                        <a:spcBef>
                          <a:spcPts val="0"/>
                        </a:spcBef>
                        <a:buSzPct val="25000"/>
                        <a:buNone/>
                      </a:pPr>
                      <a:r>
                        <a:rPr lang="en-US" sz="1600" u="none" strike="noStrike" cap="none" baseline="0">
                          <a:solidFill>
                            <a:schemeClr val="dk1"/>
                          </a:solidFill>
                        </a:rPr>
                        <a:t>2-3 Slides</a:t>
                      </a:r>
                    </a:p>
                  </a:txBody>
                  <a:tcPr marL="91450" marR="91450" marT="45725" marB="45725"/>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600" u="none" strike="noStrike" cap="none" baseline="0"/>
                        <a:t>Team photo; Team member roles; Currently vacant team functions; Plan to fill gaps; Prize-winning characteristics of your team </a:t>
                      </a:r>
                    </a:p>
                  </a:txBody>
                  <a:tcPr marL="91450" marR="91450" marT="45725" marB="45725"/>
                </a:tc>
              </a:tr>
              <a:tr h="370850">
                <a:tc rowSpan="2">
                  <a:txBody>
                    <a:bodyPr/>
                    <a:lstStyle/>
                    <a:p>
                      <a:pPr marL="0" marR="0" lvl="0" indent="0" algn="l" rtl="0">
                        <a:spcBef>
                          <a:spcPts val="0"/>
                        </a:spcBef>
                        <a:buSzPct val="25000"/>
                        <a:buNone/>
                      </a:pPr>
                      <a:r>
                        <a:rPr lang="en-US" sz="1600" u="none" strike="noStrike" cap="none" baseline="0"/>
                        <a:t>Winning Plans</a:t>
                      </a:r>
                    </a:p>
                    <a:p>
                      <a:pPr marL="0" marR="0" lvl="0" indent="0" algn="l" rtl="0">
                        <a:spcBef>
                          <a:spcPts val="0"/>
                        </a:spcBef>
                        <a:buSzPct val="25000"/>
                        <a:buNone/>
                      </a:pPr>
                      <a:r>
                        <a:rPr lang="en-US" sz="1600" u="none" strike="noStrike" cap="none" baseline="0"/>
                        <a:t>25 minutes</a:t>
                      </a:r>
                    </a:p>
                    <a:p>
                      <a:pPr marL="0" marR="0" lvl="0" indent="0" algn="l" rtl="0">
                        <a:spcBef>
                          <a:spcPts val="0"/>
                        </a:spcBef>
                        <a:buSzPct val="25000"/>
                        <a:buNone/>
                      </a:pPr>
                      <a:r>
                        <a:rPr lang="en-US" sz="1600" u="none" strike="noStrike" cap="none" baseline="0">
                          <a:solidFill>
                            <a:schemeClr val="dk1"/>
                          </a:solidFill>
                        </a:rPr>
                        <a:t>2-8 Slides </a:t>
                      </a:r>
                    </a:p>
                  </a:txBody>
                  <a:tcPr marL="91450" marR="91450" marT="45725" marB="45725"/>
                </a:tc>
                <a:tc>
                  <a:txBody>
                    <a:bodyPr/>
                    <a:lstStyle/>
                    <a:p>
                      <a:pPr marL="0" marR="0" lvl="0" indent="0" algn="ctr" rtl="0">
                        <a:spcBef>
                          <a:spcPts val="0"/>
                        </a:spcBef>
                        <a:buSzPct val="25000"/>
                        <a:buNone/>
                      </a:pPr>
                      <a:r>
                        <a:rPr lang="en-US" sz="1600" u="none" strike="noStrike" cap="none" baseline="0"/>
                        <a:t>15</a:t>
                      </a:r>
                    </a:p>
                  </a:txBody>
                  <a:tcPr marL="91450" marR="91450" marT="45725" marB="45725"/>
                </a:tc>
                <a:tc>
                  <a:txBody>
                    <a:bodyPr/>
                    <a:lstStyle/>
                    <a:p>
                      <a:pPr marL="0" marR="0" lvl="0" indent="0" algn="l" rtl="0">
                        <a:spcBef>
                          <a:spcPts val="0"/>
                        </a:spcBef>
                        <a:buSzPct val="25000"/>
                        <a:buNone/>
                      </a:pPr>
                      <a:r>
                        <a:rPr lang="en-US" sz="1600" u="none" strike="noStrike" cap="none" baseline="0"/>
                        <a:t>ConOps walkthrough; CubeSat block diagram</a:t>
                      </a:r>
                    </a:p>
                  </a:txBody>
                  <a:tcPr marL="91450" marR="91450" marT="45725" marB="45725"/>
                </a:tc>
              </a:tr>
              <a:tr h="370850">
                <a:tc vMerge="1">
                  <a:txBody>
                    <a:bodyPr/>
                    <a:lstStyle/>
                    <a:p>
                      <a:endParaRPr lang="en-US"/>
                    </a:p>
                  </a:txBody>
                  <a:tcPr/>
                </a:tc>
                <a:tc>
                  <a:txBody>
                    <a:bodyPr/>
                    <a:lstStyle/>
                    <a:p>
                      <a:pPr marL="0" marR="0" lvl="0" indent="0" algn="ctr" rtl="0">
                        <a:spcBef>
                          <a:spcPts val="0"/>
                        </a:spcBef>
                        <a:buSzPct val="25000"/>
                        <a:buNone/>
                      </a:pPr>
                      <a:r>
                        <a:rPr lang="en-US" sz="1600" u="none" strike="noStrike" cap="none" baseline="0"/>
                        <a:t>10</a:t>
                      </a:r>
                    </a:p>
                  </a:txBody>
                  <a:tcPr marL="91450" marR="91450" marT="45725" marB="45725"/>
                </a:tc>
                <a:tc>
                  <a:txBody>
                    <a:bodyPr/>
                    <a:lstStyle/>
                    <a:p>
                      <a:pPr marL="0" marR="0" lvl="0" indent="0" algn="l" rtl="0">
                        <a:spcBef>
                          <a:spcPts val="0"/>
                        </a:spcBef>
                        <a:buSzPct val="25000"/>
                        <a:buNone/>
                      </a:pPr>
                      <a:r>
                        <a:rPr lang="en-US" sz="1600" u="none" strike="noStrike" cap="none" baseline="0"/>
                        <a:t>List of in-space prizes your team will win; Why and how your team will win in-space prizes</a:t>
                      </a:r>
                    </a:p>
                  </a:txBody>
                  <a:tcPr marL="91450" marR="91450" marT="45725" marB="45725"/>
                </a:tc>
              </a:tr>
              <a:tr h="370850">
                <a:tc rowSpan="4">
                  <a:txBody>
                    <a:bodyPr/>
                    <a:lstStyle/>
                    <a:p>
                      <a:pPr marL="0" marR="0" lvl="0" indent="0" algn="l" rtl="0">
                        <a:spcBef>
                          <a:spcPts val="0"/>
                        </a:spcBef>
                        <a:buSzPct val="25000"/>
                        <a:buNone/>
                      </a:pPr>
                      <a:r>
                        <a:rPr lang="en-US" sz="1600" u="none" strike="noStrike" cap="none" baseline="0"/>
                        <a:t>Development Plan</a:t>
                      </a:r>
                    </a:p>
                    <a:p>
                      <a:pPr marL="0" marR="0" lvl="0" indent="0" algn="l" rtl="0">
                        <a:spcBef>
                          <a:spcPts val="0"/>
                        </a:spcBef>
                        <a:buSzPct val="25000"/>
                        <a:buNone/>
                      </a:pPr>
                      <a:r>
                        <a:rPr lang="en-US" sz="1600" u="none" strike="noStrike" cap="none" baseline="0"/>
                        <a:t>20 minutes</a:t>
                      </a:r>
                    </a:p>
                    <a:p>
                      <a:pPr marL="0" marR="0" lvl="0" indent="0" algn="l" rtl="0">
                        <a:lnSpc>
                          <a:spcPct val="100000"/>
                        </a:lnSpc>
                        <a:spcBef>
                          <a:spcPts val="0"/>
                        </a:spcBef>
                        <a:spcAft>
                          <a:spcPts val="0"/>
                        </a:spcAft>
                        <a:buClr>
                          <a:srgbClr val="000000"/>
                        </a:buClr>
                        <a:buSzPct val="25000"/>
                        <a:buFont typeface="Calibri"/>
                        <a:buNone/>
                      </a:pPr>
                      <a:r>
                        <a:rPr lang="en-US" sz="1600" u="none" strike="noStrike" cap="none" baseline="0">
                          <a:solidFill>
                            <a:srgbClr val="000000"/>
                          </a:solidFill>
                        </a:rPr>
                        <a:t>4-11 Slides</a:t>
                      </a:r>
                    </a:p>
                  </a:txBody>
                  <a:tcPr marL="91450" marR="91450" marT="45725" marB="45725"/>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spcBef>
                          <a:spcPts val="0"/>
                        </a:spcBef>
                        <a:buSzPct val="25000"/>
                        <a:buNone/>
                      </a:pPr>
                      <a:r>
                        <a:rPr lang="en-US" sz="1600" u="none" strike="noStrike" cap="none" baseline="0"/>
                        <a:t>Schedule – Details to GT-2; Milestones to launch</a:t>
                      </a:r>
                    </a:p>
                  </a:txBody>
                  <a:tcPr marL="91450" marR="91450" marT="45725" marB="45725"/>
                </a:tc>
              </a:tr>
              <a:tr h="370850">
                <a:tc vMerge="1">
                  <a:txBody>
                    <a:bodyPr/>
                    <a:lstStyle/>
                    <a:p>
                      <a:endParaRPr lang="en-US"/>
                    </a:p>
                  </a:txBody>
                  <a:tcPr/>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spcBef>
                          <a:spcPts val="0"/>
                        </a:spcBef>
                        <a:buSzPct val="25000"/>
                        <a:buNone/>
                      </a:pPr>
                      <a:r>
                        <a:rPr lang="en-US" sz="1600" u="none" strike="noStrike" cap="none" baseline="0"/>
                        <a:t>Programmatic Risks –– Cost, Schedule, skill mix; 5x5; mitigation plan</a:t>
                      </a:r>
                    </a:p>
                  </a:txBody>
                  <a:tcPr marL="91450" marR="91450" marT="45725" marB="45725"/>
                </a:tc>
              </a:tr>
              <a:tr h="370850">
                <a:tc vMerge="1">
                  <a:txBody>
                    <a:bodyPr/>
                    <a:lstStyle/>
                    <a:p>
                      <a:endParaRPr lang="en-US"/>
                    </a:p>
                  </a:txBody>
                  <a:tcPr/>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spcBef>
                          <a:spcPts val="0"/>
                        </a:spcBef>
                        <a:buSzPct val="25000"/>
                        <a:buNone/>
                      </a:pPr>
                      <a:r>
                        <a:rPr lang="en-US" sz="1600" u="none" strike="noStrike" cap="none" baseline="0"/>
                        <a:t>Cost Factors - Cost to complete; Fundraising plan</a:t>
                      </a:r>
                    </a:p>
                  </a:txBody>
                  <a:tcPr marL="91450" marR="91450" marT="45725" marB="45725"/>
                </a:tc>
              </a:tr>
              <a:tr h="370850">
                <a:tc vMerge="1">
                  <a:txBody>
                    <a:bodyPr/>
                    <a:lstStyle/>
                    <a:p>
                      <a:endParaRPr lang="en-US"/>
                    </a:p>
                  </a:txBody>
                  <a:tcPr/>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spcBef>
                          <a:spcPts val="0"/>
                        </a:spcBef>
                        <a:buSzPct val="25000"/>
                        <a:buNone/>
                      </a:pPr>
                      <a:r>
                        <a:rPr lang="en-US" sz="1600" u="none" strike="noStrike" cap="none" baseline="0"/>
                        <a:t>Technical Risks –– Comm link, propulsion &amp; navigation, longevity; 5x5; mitigation plan</a:t>
                      </a:r>
                    </a:p>
                  </a:txBody>
                  <a:tcPr marL="91450" marR="91450" marT="45725" marB="45725"/>
                </a:tc>
              </a:tr>
              <a:tr h="370850">
                <a:tc>
                  <a:txBody>
                    <a:bodyPr/>
                    <a:lstStyle/>
                    <a:p>
                      <a:pPr marL="0" marR="0" lvl="0" indent="0" algn="l" rtl="0">
                        <a:spcBef>
                          <a:spcPts val="0"/>
                        </a:spcBef>
                        <a:buSzPct val="25000"/>
                        <a:buNone/>
                      </a:pPr>
                      <a:r>
                        <a:rPr lang="en-US" sz="1600" u="none" strike="noStrike" cap="none" baseline="0"/>
                        <a:t>Contingency Time  5 minutes</a:t>
                      </a:r>
                    </a:p>
                    <a:p>
                      <a:pPr marL="0" marR="0" lvl="0" indent="0" algn="l" rtl="0">
                        <a:spcBef>
                          <a:spcPts val="0"/>
                        </a:spcBef>
                        <a:buSzPct val="25000"/>
                        <a:buNone/>
                      </a:pPr>
                      <a:r>
                        <a:rPr lang="en-US" sz="1600" u="none" strike="noStrike" cap="none" baseline="0"/>
                        <a:t>1 Slide</a:t>
                      </a:r>
                    </a:p>
                  </a:txBody>
                  <a:tcPr marL="91450" marR="91450" marT="45725" marB="45725"/>
                </a:tc>
                <a:tc>
                  <a:txBody>
                    <a:bodyPr/>
                    <a:lstStyle/>
                    <a:p>
                      <a:pPr marL="0" marR="0" lvl="0" indent="0" algn="ctr" rtl="0">
                        <a:spcBef>
                          <a:spcPts val="0"/>
                        </a:spcBef>
                        <a:buSzPct val="25000"/>
                        <a:buNone/>
                      </a:pPr>
                      <a:r>
                        <a:rPr lang="en-US" sz="1600" u="none" strike="noStrike" cap="none" baseline="0"/>
                        <a:t>5</a:t>
                      </a:r>
                    </a:p>
                  </a:txBody>
                  <a:tcPr marL="91450" marR="91450" marT="45725" marB="45725"/>
                </a:tc>
                <a:tc>
                  <a:txBody>
                    <a:bodyPr/>
                    <a:lstStyle/>
                    <a:p>
                      <a:pPr marL="0" marR="0" lvl="0" indent="0" algn="l" rtl="0">
                        <a:spcBef>
                          <a:spcPts val="0"/>
                        </a:spcBef>
                        <a:buSzPct val="25000"/>
                        <a:buNone/>
                      </a:pPr>
                      <a:r>
                        <a:rPr lang="en-US" sz="1600" u="none" strike="noStrike" cap="none" baseline="0"/>
                        <a:t>Contingency – if any topics above exceed time budget</a:t>
                      </a:r>
                    </a:p>
                  </a:txBody>
                  <a:tcPr marL="91450" marR="91450" marT="45725" marB="45725"/>
                </a:tc>
              </a:tr>
              <a:tr h="370850">
                <a:tc>
                  <a:txBody>
                    <a:bodyPr/>
                    <a:lstStyle/>
                    <a:p>
                      <a:pPr marL="0" marR="0" lvl="0" indent="0" algn="l" rtl="0">
                        <a:spcBef>
                          <a:spcPts val="0"/>
                        </a:spcBef>
                        <a:buSzPct val="25000"/>
                        <a:buNone/>
                      </a:pPr>
                      <a:r>
                        <a:rPr lang="en-US" sz="1600" b="1" u="none" strike="noStrike" cap="none" baseline="0"/>
                        <a:t>Total Duration </a:t>
                      </a:r>
                    </a:p>
                  </a:txBody>
                  <a:tcPr marL="91450" marR="91450" marT="45725" marB="45725"/>
                </a:tc>
                <a:tc>
                  <a:txBody>
                    <a:bodyPr/>
                    <a:lstStyle/>
                    <a:p>
                      <a:pPr marL="0" marR="0" lvl="0" indent="0" algn="ctr" rtl="0">
                        <a:spcBef>
                          <a:spcPts val="0"/>
                        </a:spcBef>
                        <a:buSzPct val="25000"/>
                        <a:buNone/>
                      </a:pPr>
                      <a:r>
                        <a:rPr lang="en-US" sz="1600" b="1" u="none" strike="noStrike" cap="none" baseline="0"/>
                        <a:t>55</a:t>
                      </a:r>
                    </a:p>
                  </a:txBody>
                  <a:tcPr marL="91450" marR="91450" marT="45725" marB="45725"/>
                </a:tc>
                <a:tc>
                  <a:txBody>
                    <a:bodyPr/>
                    <a:lstStyle/>
                    <a:p>
                      <a:pPr marL="0" marR="0" lvl="0" indent="0" algn="l" rtl="0">
                        <a:spcBef>
                          <a:spcPts val="0"/>
                        </a:spcBef>
                        <a:buSzPct val="25000"/>
                        <a:buNone/>
                      </a:pPr>
                      <a:r>
                        <a:rPr lang="en-US" sz="1600" b="1" u="sng" strike="noStrike" cap="none" baseline="0"/>
                        <a:t>55 minute total time limit, strictly enforced</a:t>
                      </a:r>
                    </a:p>
                  </a:txBody>
                  <a:tcPr marL="91450" marR="91450" marT="45725" marB="45725"/>
                </a:tc>
              </a:tr>
            </a:tbl>
          </a:graphicData>
        </a:graphic>
      </p:graphicFrame>
      <p:sp>
        <p:nvSpPr>
          <p:cNvPr id="90" name="Shape 90"/>
          <p:cNvSpPr txBox="1"/>
          <p:nvPr/>
        </p:nvSpPr>
        <p:spPr>
          <a:xfrm>
            <a:off x="65314" y="806924"/>
            <a:ext cx="869867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Total Presentation Time is 55 minutes and will be strictly enforced.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Cost Factors</a:t>
            </a:r>
          </a:p>
        </p:txBody>
      </p:sp>
      <p:pic>
        <p:nvPicPr>
          <p:cNvPr id="240" name="Shape 240"/>
          <p:cNvPicPr preferRelativeResize="0"/>
          <p:nvPr/>
        </p:nvPicPr>
        <p:blipFill>
          <a:blip r:embed="rId3">
            <a:alphaModFix/>
          </a:blip>
          <a:stretch>
            <a:fillRect/>
          </a:stretch>
        </p:blipFill>
        <p:spPr>
          <a:xfrm>
            <a:off x="128400" y="1169250"/>
            <a:ext cx="4455550" cy="2756074"/>
          </a:xfrm>
          <a:prstGeom prst="rect">
            <a:avLst/>
          </a:prstGeom>
          <a:noFill/>
          <a:ln>
            <a:noFill/>
          </a:ln>
        </p:spPr>
      </p:pic>
      <p:pic>
        <p:nvPicPr>
          <p:cNvPr id="241" name="Shape 241"/>
          <p:cNvPicPr preferRelativeResize="0"/>
          <p:nvPr/>
        </p:nvPicPr>
        <p:blipFill>
          <a:blip r:embed="rId4">
            <a:alphaModFix/>
          </a:blip>
          <a:stretch>
            <a:fillRect/>
          </a:stretch>
        </p:blipFill>
        <p:spPr>
          <a:xfrm>
            <a:off x="4583950" y="1169249"/>
            <a:ext cx="4455518" cy="2756074"/>
          </a:xfrm>
          <a:prstGeom prst="rect">
            <a:avLst/>
          </a:prstGeom>
          <a:noFill/>
          <a:ln>
            <a:noFill/>
          </a:ln>
        </p:spPr>
      </p:pic>
      <p:pic>
        <p:nvPicPr>
          <p:cNvPr id="242" name="Shape 242"/>
          <p:cNvPicPr preferRelativeResize="0"/>
          <p:nvPr/>
        </p:nvPicPr>
        <p:blipFill>
          <a:blip r:embed="rId5">
            <a:alphaModFix/>
          </a:blip>
          <a:stretch>
            <a:fillRect/>
          </a:stretch>
        </p:blipFill>
        <p:spPr>
          <a:xfrm>
            <a:off x="2392187" y="4018925"/>
            <a:ext cx="4359625" cy="27084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Technical Risks</a:t>
            </a:r>
          </a:p>
        </p:txBody>
      </p:sp>
      <p:sp>
        <p:nvSpPr>
          <p:cNvPr id="248" name="Shape 248"/>
          <p:cNvSpPr txBox="1"/>
          <p:nvPr/>
        </p:nvSpPr>
        <p:spPr>
          <a:xfrm>
            <a:off x="118753" y="1111325"/>
            <a:ext cx="7419925"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List of identified technical risks, included CubeSat and ground support equipment and functions</a:t>
            </a:r>
          </a:p>
        </p:txBody>
      </p:sp>
      <p:sp>
        <p:nvSpPr>
          <p:cNvPr id="249" name="Shape 249"/>
          <p:cNvSpPr txBox="1"/>
          <p:nvPr/>
        </p:nvSpPr>
        <p:spPr>
          <a:xfrm>
            <a:off x="413650" y="1419095"/>
            <a:ext cx="8229600" cy="11495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Ka Radio</a:t>
            </a:r>
            <a:r>
              <a:rPr lang="en-US" sz="1600">
                <a:solidFill>
                  <a:schemeClr val="dk1"/>
                </a:solidFill>
                <a:latin typeface="Calibri"/>
                <a:ea typeface="Calibri"/>
                <a:cs typeface="Calibri"/>
                <a:sym typeface="Calibri"/>
              </a:rPr>
              <a:t>: Timely availability of suitable Ka Band Transceiver</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Volume</a:t>
            </a:r>
            <a:r>
              <a:rPr lang="en-US" sz="1600">
                <a:solidFill>
                  <a:schemeClr val="dk1"/>
                </a:solidFill>
                <a:latin typeface="Calibri"/>
                <a:ea typeface="Calibri"/>
                <a:cs typeface="Calibri"/>
                <a:sym typeface="Calibri"/>
              </a:rPr>
              <a:t>: Loss of volume margin due to system trade results</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Heat</a:t>
            </a:r>
            <a:r>
              <a:rPr lang="en-US" sz="1600">
                <a:solidFill>
                  <a:schemeClr val="dk1"/>
                </a:solidFill>
                <a:latin typeface="Calibri"/>
                <a:ea typeface="Calibri"/>
                <a:cs typeface="Calibri"/>
                <a:sym typeface="Calibri"/>
              </a:rPr>
              <a:t>: Thermal disconnect under competition loading</a:t>
            </a:r>
          </a:p>
          <a:p>
            <a:pPr marL="457200" marR="0" lvl="0" indent="-330200" algn="l"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Radiation</a:t>
            </a:r>
            <a:r>
              <a:rPr lang="en-US" sz="1600">
                <a:solidFill>
                  <a:schemeClr val="dk1"/>
                </a:solidFill>
                <a:latin typeface="Calibri"/>
                <a:ea typeface="Calibri"/>
                <a:cs typeface="Calibri"/>
                <a:sym typeface="Calibri"/>
              </a:rPr>
              <a:t>: Due to changes in trajectory radiation environment is materially increased</a:t>
            </a:r>
          </a:p>
        </p:txBody>
      </p:sp>
      <p:sp>
        <p:nvSpPr>
          <p:cNvPr id="250" name="Shape 250"/>
          <p:cNvSpPr txBox="1"/>
          <p:nvPr/>
        </p:nvSpPr>
        <p:spPr>
          <a:xfrm>
            <a:off x="277342" y="3075419"/>
            <a:ext cx="7419899" cy="307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For each risk identified, show appropriate plans to mitigate</a:t>
            </a:r>
          </a:p>
        </p:txBody>
      </p:sp>
      <p:sp>
        <p:nvSpPr>
          <p:cNvPr id="251" name="Shape 251"/>
          <p:cNvSpPr txBox="1"/>
          <p:nvPr/>
        </p:nvSpPr>
        <p:spPr>
          <a:xfrm>
            <a:off x="457200" y="3478850"/>
            <a:ext cx="8229600" cy="19286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KA Radio: </a:t>
            </a:r>
            <a:r>
              <a:rPr lang="en-US" sz="1600">
                <a:solidFill>
                  <a:schemeClr val="dk1"/>
                </a:solidFill>
                <a:latin typeface="Calibri"/>
                <a:ea typeface="Calibri"/>
                <a:cs typeface="Calibri"/>
                <a:sym typeface="Calibri"/>
              </a:rPr>
              <a:t>We are actively seeking multiple suitable Ka Band transceiver options.</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Volume:</a:t>
            </a:r>
            <a:r>
              <a:rPr lang="en-US" sz="1600">
                <a:solidFill>
                  <a:schemeClr val="dk1"/>
                </a:solidFill>
                <a:latin typeface="Calibri"/>
                <a:ea typeface="Calibri"/>
                <a:cs typeface="Calibri"/>
                <a:sym typeface="Calibri"/>
              </a:rPr>
              <a:t> The propulsion system components remain an active trade to address volume margin.</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Heat:</a:t>
            </a:r>
            <a:r>
              <a:rPr lang="en-US" sz="1600">
                <a:solidFill>
                  <a:schemeClr val="dk1"/>
                </a:solidFill>
                <a:latin typeface="Calibri"/>
                <a:ea typeface="Calibri"/>
                <a:cs typeface="Calibri"/>
                <a:sym typeface="Calibri"/>
              </a:rPr>
              <a:t> All available thermal management tools will be traded to provide thermal margin under loading.</a:t>
            </a:r>
          </a:p>
          <a:p>
            <a:pPr marL="457200" lvl="0" indent="-330200" rtl="0">
              <a:spcBef>
                <a:spcPts val="0"/>
              </a:spcBef>
              <a:buClr>
                <a:schemeClr val="dk1"/>
              </a:buClr>
              <a:buSzPct val="100000"/>
              <a:buFont typeface="Calibri"/>
              <a:buChar char="●"/>
            </a:pPr>
            <a:r>
              <a:rPr lang="en-US" sz="1600" b="1">
                <a:solidFill>
                  <a:schemeClr val="dk1"/>
                </a:solidFill>
                <a:latin typeface="Calibri"/>
                <a:ea typeface="Calibri"/>
                <a:cs typeface="Calibri"/>
                <a:sym typeface="Calibri"/>
              </a:rPr>
              <a:t>Radiation:</a:t>
            </a:r>
            <a:r>
              <a:rPr lang="en-US" sz="1600">
                <a:solidFill>
                  <a:schemeClr val="dk1"/>
                </a:solidFill>
                <a:latin typeface="Calibri"/>
                <a:ea typeface="Calibri"/>
                <a:cs typeface="Calibri"/>
                <a:sym typeface="Calibri"/>
              </a:rPr>
              <a:t> The radiation environment impact is being traded with propulsion, shielding, and other systems.</a:t>
            </a:r>
          </a:p>
          <a:p>
            <a:pPr marL="0" marR="0" lvl="0" indent="0" algn="l" rtl="0">
              <a:spcBef>
                <a:spcPts val="0"/>
              </a:spcBef>
              <a:buNone/>
            </a:pPr>
            <a:endParaRPr sz="1600" b="1">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Development Plan - Technical Risks</a:t>
            </a:r>
          </a:p>
        </p:txBody>
      </p:sp>
      <p:sp>
        <p:nvSpPr>
          <p:cNvPr id="257" name="Shape 257"/>
          <p:cNvSpPr txBox="1"/>
          <p:nvPr/>
        </p:nvSpPr>
        <p:spPr>
          <a:xfrm>
            <a:off x="1259625" y="1243175"/>
            <a:ext cx="6685199" cy="337499"/>
          </a:xfrm>
          <a:prstGeom prst="rect">
            <a:avLst/>
          </a:prstGeom>
          <a:noFill/>
          <a:ln>
            <a:noFill/>
          </a:ln>
        </p:spPr>
        <p:txBody>
          <a:bodyPr lIns="91425" tIns="91425" rIns="91425" bIns="91425" anchor="t" anchorCtr="0">
            <a:noAutofit/>
          </a:bodyPr>
          <a:lstStyle/>
          <a:p>
            <a:pPr lvl="0" algn="ctr" rtl="0">
              <a:spcBef>
                <a:spcPts val="0"/>
              </a:spcBef>
              <a:buNone/>
            </a:pPr>
            <a:r>
              <a:rPr lang="en-US" b="1"/>
              <a:t>Alpha CubeSat Technical Risk Matrix</a:t>
            </a:r>
          </a:p>
        </p:txBody>
      </p:sp>
      <p:graphicFrame>
        <p:nvGraphicFramePr>
          <p:cNvPr id="258" name="Shape 258"/>
          <p:cNvGraphicFramePr/>
          <p:nvPr/>
        </p:nvGraphicFramePr>
        <p:xfrm>
          <a:off x="400875" y="2095500"/>
          <a:ext cx="8321600" cy="3169680"/>
        </p:xfrm>
        <a:graphic>
          <a:graphicData uri="http://schemas.openxmlformats.org/drawingml/2006/table">
            <a:tbl>
              <a:tblPr>
                <a:noFill/>
                <a:tableStyleId>{1B9434E5-ECEE-4232-A822-A378F994FAF6}</a:tableStyleId>
              </a:tblPr>
              <a:tblGrid>
                <a:gridCol w="1114275"/>
                <a:gridCol w="966125"/>
                <a:gridCol w="587400"/>
                <a:gridCol w="1015500"/>
                <a:gridCol w="1106075"/>
                <a:gridCol w="1180125"/>
                <a:gridCol w="1155475"/>
                <a:gridCol w="1196625"/>
              </a:tblGrid>
              <a:tr h="381000">
                <a:tc rowSpan="5">
                  <a:txBody>
                    <a:bodyPr/>
                    <a:lstStyle/>
                    <a:p>
                      <a:pPr lvl="0" algn="ctr" rtl="0">
                        <a:spcBef>
                          <a:spcPts val="0"/>
                        </a:spcBef>
                        <a:buNone/>
                      </a:pPr>
                      <a:r>
                        <a:rPr lang="en-US"/>
                        <a:t>Likelihood of Occurrence</a:t>
                      </a:r>
                    </a:p>
                  </a:txBody>
                  <a:tcPr marL="91425" marR="91425" marT="91425" marB="91425" anchor="ctr"/>
                </a:tc>
                <a:tc>
                  <a:txBody>
                    <a:bodyPr/>
                    <a:lstStyle/>
                    <a:p>
                      <a:pPr lvl="0" rtl="0">
                        <a:spcBef>
                          <a:spcPts val="0"/>
                        </a:spcBef>
                        <a:buNone/>
                      </a:pPr>
                      <a:r>
                        <a:rPr lang="en-US"/>
                        <a:t>Highest</a:t>
                      </a:r>
                    </a:p>
                  </a:txBody>
                  <a:tcPr marL="91425" marR="91425" marT="91425" marB="91425"/>
                </a:tc>
                <a:tc>
                  <a:txBody>
                    <a:bodyPr/>
                    <a:lstStyle/>
                    <a:p>
                      <a:pPr lvl="0" algn="ctr" rtl="0">
                        <a:spcBef>
                          <a:spcPts val="0"/>
                        </a:spcBef>
                        <a:buNone/>
                      </a:pPr>
                      <a:r>
                        <a:rPr lang="en-US"/>
                        <a:t>5</a:t>
                      </a: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r>
                        <a:rPr lang="en-US"/>
                        <a:t>Volume</a:t>
                      </a: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r>
              <a:tr h="396200">
                <a:tc vMerge="1">
                  <a:txBody>
                    <a:bodyPr/>
                    <a:lstStyle/>
                    <a:p>
                      <a:endParaRPr lang="en-US"/>
                    </a:p>
                  </a:txBody>
                  <a:tcPr/>
                </a:tc>
                <a:tc>
                  <a:txBody>
                    <a:bodyPr/>
                    <a:lstStyle/>
                    <a:p>
                      <a:pPr lvl="0" rtl="0">
                        <a:spcBef>
                          <a:spcPts val="0"/>
                        </a:spcBef>
                        <a:buNone/>
                      </a:pPr>
                      <a:endParaRPr/>
                    </a:p>
                  </a:txBody>
                  <a:tcPr marL="91425" marR="91425" marT="91425" marB="91425"/>
                </a:tc>
                <a:tc>
                  <a:txBody>
                    <a:bodyPr/>
                    <a:lstStyle/>
                    <a:p>
                      <a:pPr lvl="0" algn="ctr" rtl="0">
                        <a:spcBef>
                          <a:spcPts val="0"/>
                        </a:spcBef>
                        <a:buNone/>
                      </a:pPr>
                      <a:r>
                        <a:rPr lang="en-US"/>
                        <a:t>4</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a:spcBef>
                          <a:spcPts val="0"/>
                        </a:spcBef>
                        <a:buNone/>
                      </a:pPr>
                      <a:endParaRPr/>
                    </a:p>
                  </a:txBody>
                  <a:tcPr marL="91425" marR="91425" marT="91425" marB="91425"/>
                </a:tc>
              </a:tr>
              <a:tr h="396200">
                <a:tc vMerge="1">
                  <a:txBody>
                    <a:bodyPr/>
                    <a:lstStyle/>
                    <a:p>
                      <a:endParaRPr lang="en-US"/>
                    </a:p>
                  </a:txBody>
                  <a:tcPr/>
                </a:tc>
                <a:tc>
                  <a:txBody>
                    <a:bodyPr/>
                    <a:lstStyle/>
                    <a:p>
                      <a:pPr lvl="0" rtl="0">
                        <a:spcBef>
                          <a:spcPts val="0"/>
                        </a:spcBef>
                        <a:buNone/>
                      </a:pPr>
                      <a:endParaRPr/>
                    </a:p>
                  </a:txBody>
                  <a:tcPr marL="91425" marR="91425" marT="91425" marB="91425"/>
                </a:tc>
                <a:tc>
                  <a:txBody>
                    <a:bodyPr/>
                    <a:lstStyle/>
                    <a:p>
                      <a:pPr lvl="0" algn="ctr" rtl="0">
                        <a:spcBef>
                          <a:spcPts val="0"/>
                        </a:spcBef>
                        <a:buNone/>
                      </a:pPr>
                      <a:r>
                        <a:rPr lang="en-US"/>
                        <a:t>3</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lvl="0" rtl="0">
                        <a:spcBef>
                          <a:spcPts val="0"/>
                        </a:spcBef>
                        <a:buNone/>
                      </a:pPr>
                      <a:r>
                        <a:rPr lang="en-US"/>
                        <a:t>Ka Radio</a:t>
                      </a:r>
                    </a:p>
                  </a:txBody>
                  <a:tcPr marL="91425" marR="91425" marT="91425" marB="91425"/>
                </a:tc>
                <a:tc>
                  <a:txBody>
                    <a:bodyPr/>
                    <a:lstStyle/>
                    <a:p>
                      <a:pPr>
                        <a:spcBef>
                          <a:spcPts val="0"/>
                        </a:spcBef>
                        <a:buNone/>
                      </a:pPr>
                      <a:endParaRPr/>
                    </a:p>
                  </a:txBody>
                  <a:tcPr marL="91425" marR="91425" marT="91425" marB="91425"/>
                </a:tc>
                <a:tc>
                  <a:txBody>
                    <a:bodyPr/>
                    <a:lstStyle/>
                    <a:p>
                      <a:pPr lvl="0" rtl="0">
                        <a:spcBef>
                          <a:spcPts val="0"/>
                        </a:spcBef>
                        <a:buNone/>
                      </a:pPr>
                      <a:r>
                        <a:rPr lang="en-US"/>
                        <a:t>Thermal</a:t>
                      </a:r>
                    </a:p>
                  </a:txBody>
                  <a:tcPr marL="91425" marR="91425" marT="91425" marB="91425"/>
                </a:tc>
              </a:tr>
              <a:tr h="396200">
                <a:tc vMerge="1">
                  <a:txBody>
                    <a:bodyPr/>
                    <a:lstStyle/>
                    <a:p>
                      <a:endParaRPr lang="en-US"/>
                    </a:p>
                  </a:txBody>
                  <a:tcPr/>
                </a:tc>
                <a:tc>
                  <a:txBody>
                    <a:bodyPr/>
                    <a:lstStyle/>
                    <a:p>
                      <a:pPr lvl="0" rtl="0">
                        <a:spcBef>
                          <a:spcPts val="0"/>
                        </a:spcBef>
                        <a:buNone/>
                      </a:pPr>
                      <a:endParaRPr/>
                    </a:p>
                  </a:txBody>
                  <a:tcPr marL="91425" marR="91425" marT="91425" marB="91425"/>
                </a:tc>
                <a:tc>
                  <a:txBody>
                    <a:bodyPr/>
                    <a:lstStyle/>
                    <a:p>
                      <a:pPr lvl="0" algn="ctr" rtl="0">
                        <a:spcBef>
                          <a:spcPts val="0"/>
                        </a:spcBef>
                        <a:buNone/>
                      </a:pPr>
                      <a:r>
                        <a:rPr lang="en-US"/>
                        <a:t>2</a:t>
                      </a: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lvl="0">
                        <a:spcBef>
                          <a:spcPts val="0"/>
                        </a:spcBef>
                        <a:buClr>
                          <a:schemeClr val="dk1"/>
                        </a:buClr>
                        <a:buSzPct val="78571"/>
                        <a:buFont typeface="Arial"/>
                        <a:buNone/>
                      </a:pPr>
                      <a:r>
                        <a:rPr lang="en-US">
                          <a:solidFill>
                            <a:schemeClr val="dk1"/>
                          </a:solidFill>
                        </a:rPr>
                        <a:t>Radiation</a:t>
                      </a:r>
                    </a:p>
                  </a:txBody>
                  <a:tcPr marL="91425" marR="91425" marT="91425" marB="91425"/>
                </a:tc>
                <a:tc>
                  <a:txBody>
                    <a:bodyPr/>
                    <a:lstStyle/>
                    <a:p>
                      <a:pPr>
                        <a:spcBef>
                          <a:spcPts val="0"/>
                        </a:spcBef>
                        <a:buNone/>
                      </a:pPr>
                      <a:endParaRPr/>
                    </a:p>
                  </a:txBody>
                  <a:tcPr marL="91425" marR="91425" marT="91425" marB="91425"/>
                </a:tc>
              </a:tr>
              <a:tr h="381000">
                <a:tc vMerge="1">
                  <a:txBody>
                    <a:bodyPr/>
                    <a:lstStyle/>
                    <a:p>
                      <a:endParaRPr lang="en-US"/>
                    </a:p>
                  </a:txBody>
                  <a:tcPr/>
                </a:tc>
                <a:tc>
                  <a:txBody>
                    <a:bodyPr/>
                    <a:lstStyle/>
                    <a:p>
                      <a:pPr lvl="0" rtl="0">
                        <a:spcBef>
                          <a:spcPts val="0"/>
                        </a:spcBef>
                        <a:buNone/>
                      </a:pPr>
                      <a:r>
                        <a:rPr lang="en-US"/>
                        <a:t>Lowest</a:t>
                      </a:r>
                    </a:p>
                  </a:txBody>
                  <a:tcPr marL="91425" marR="91425" marT="91425" marB="91425"/>
                </a:tc>
                <a:tc>
                  <a:txBody>
                    <a:bodyPr/>
                    <a:lstStyle/>
                    <a:p>
                      <a:pPr lvl="0" algn="ctr" rtl="0">
                        <a:spcBef>
                          <a:spcPts val="0"/>
                        </a:spcBef>
                        <a:buNone/>
                      </a:pPr>
                      <a:r>
                        <a:rPr lang="en-US"/>
                        <a:t>1</a:t>
                      </a:r>
                    </a:p>
                  </a:txBody>
                  <a:tcPr marL="91425" marR="91425" marT="91425" marB="91425"/>
                </a:tc>
                <a:tc>
                  <a:txBody>
                    <a:bodyPr/>
                    <a:lstStyle/>
                    <a:p>
                      <a:pPr>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a:spcBef>
                          <a:spcPts val="0"/>
                        </a:spcBef>
                        <a:buNone/>
                      </a:pPr>
                      <a:endParaRPr/>
                    </a:p>
                  </a:txBody>
                  <a:tcPr marL="91425" marR="91425" marT="91425" marB="91425"/>
                </a:tc>
              </a:tr>
              <a:tr h="396200">
                <a:tc>
                  <a:txBody>
                    <a:bodyPr/>
                    <a:lstStyle/>
                    <a:p>
                      <a:pPr lvl="0" rtl="0">
                        <a:spcBef>
                          <a:spcPts val="0"/>
                        </a:spcBef>
                        <a:buNone/>
                      </a:pPr>
                      <a:endParaRPr>
                        <a:solidFill>
                          <a:schemeClr val="dk1"/>
                        </a:solidFill>
                      </a:endParaRPr>
                    </a:p>
                  </a:txBody>
                  <a:tcPr marL="91425" marR="91425" marT="91425" marB="91425"/>
                </a:tc>
                <a:tc>
                  <a:txBody>
                    <a:bodyPr/>
                    <a:lstStyle/>
                    <a:p>
                      <a:pPr lvl="0" rtl="0">
                        <a:spcBef>
                          <a:spcPts val="0"/>
                        </a:spcBef>
                        <a:buNone/>
                      </a:pPr>
                      <a:endParaRPr/>
                    </a:p>
                  </a:txBody>
                  <a:tcPr marL="91425" marR="91425" marT="91425" marB="91425"/>
                </a:tc>
                <a:tc>
                  <a:txBody>
                    <a:bodyPr/>
                    <a:lstStyle/>
                    <a:p>
                      <a:pPr>
                        <a:spcBef>
                          <a:spcPts val="0"/>
                        </a:spcBef>
                        <a:buNone/>
                      </a:pPr>
                      <a:endParaRPr/>
                    </a:p>
                  </a:txBody>
                  <a:tcPr marL="91425" marR="91425" marT="91425" marB="91425"/>
                </a:tc>
                <a:tc>
                  <a:txBody>
                    <a:bodyPr/>
                    <a:lstStyle/>
                    <a:p>
                      <a:pPr lvl="0" algn="ctr" rtl="0">
                        <a:spcBef>
                          <a:spcPts val="0"/>
                        </a:spcBef>
                        <a:buNone/>
                      </a:pPr>
                      <a:r>
                        <a:rPr lang="en-US"/>
                        <a:t>1</a:t>
                      </a:r>
                    </a:p>
                  </a:txBody>
                  <a:tcPr marL="91425" marR="91425" marT="91425" marB="91425"/>
                </a:tc>
                <a:tc>
                  <a:txBody>
                    <a:bodyPr/>
                    <a:lstStyle/>
                    <a:p>
                      <a:pPr lvl="0" algn="ctr" rtl="0">
                        <a:spcBef>
                          <a:spcPts val="0"/>
                        </a:spcBef>
                        <a:buNone/>
                      </a:pPr>
                      <a:r>
                        <a:rPr lang="en-US"/>
                        <a:t>2</a:t>
                      </a:r>
                    </a:p>
                  </a:txBody>
                  <a:tcPr marL="91425" marR="91425" marT="91425" marB="91425"/>
                </a:tc>
                <a:tc>
                  <a:txBody>
                    <a:bodyPr/>
                    <a:lstStyle/>
                    <a:p>
                      <a:pPr lvl="0" algn="ctr" rtl="0">
                        <a:spcBef>
                          <a:spcPts val="0"/>
                        </a:spcBef>
                        <a:buNone/>
                      </a:pPr>
                      <a:r>
                        <a:rPr lang="en-US"/>
                        <a:t>3</a:t>
                      </a:r>
                    </a:p>
                  </a:txBody>
                  <a:tcPr marL="91425" marR="91425" marT="91425" marB="91425"/>
                </a:tc>
                <a:tc>
                  <a:txBody>
                    <a:bodyPr/>
                    <a:lstStyle/>
                    <a:p>
                      <a:pPr lvl="0" algn="ctr" rtl="0">
                        <a:spcBef>
                          <a:spcPts val="0"/>
                        </a:spcBef>
                        <a:buNone/>
                      </a:pPr>
                      <a:r>
                        <a:rPr lang="en-US"/>
                        <a:t>4</a:t>
                      </a:r>
                    </a:p>
                  </a:txBody>
                  <a:tcPr marL="91425" marR="91425" marT="91425" marB="91425"/>
                </a:tc>
                <a:tc>
                  <a:txBody>
                    <a:bodyPr/>
                    <a:lstStyle/>
                    <a:p>
                      <a:pPr lvl="0" algn="ctr" rtl="0">
                        <a:spcBef>
                          <a:spcPts val="0"/>
                        </a:spcBef>
                        <a:buNone/>
                      </a:pPr>
                      <a:r>
                        <a:rPr lang="en-US"/>
                        <a:t>5</a:t>
                      </a: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algn="ctr" rtl="0">
                        <a:spcBef>
                          <a:spcPts val="0"/>
                        </a:spcBef>
                        <a:buNone/>
                      </a:pPr>
                      <a:r>
                        <a:rPr lang="en-US"/>
                        <a:t>Lowest</a:t>
                      </a:r>
                    </a:p>
                  </a:txBody>
                  <a:tcPr marL="91425" marR="91425" marT="91425" marB="91425"/>
                </a:tc>
                <a:tc>
                  <a:txBody>
                    <a:bodyPr/>
                    <a:lstStyle/>
                    <a:p>
                      <a:pPr lvl="0" algn="ctr" rtl="0">
                        <a:spcBef>
                          <a:spcPts val="0"/>
                        </a:spcBef>
                        <a:buNone/>
                      </a:pPr>
                      <a:endParaRPr/>
                    </a:p>
                  </a:txBody>
                  <a:tcPr marL="91425" marR="91425" marT="91425" marB="91425"/>
                </a:tc>
                <a:tc>
                  <a:txBody>
                    <a:bodyPr/>
                    <a:lstStyle/>
                    <a:p>
                      <a:pPr lvl="0" algn="ctr" rtl="0">
                        <a:spcBef>
                          <a:spcPts val="0"/>
                        </a:spcBef>
                        <a:buNone/>
                      </a:pPr>
                      <a:endParaRPr/>
                    </a:p>
                  </a:txBody>
                  <a:tcPr marL="91425" marR="91425" marT="91425" marB="91425"/>
                </a:tc>
                <a:tc>
                  <a:txBody>
                    <a:bodyPr/>
                    <a:lstStyle/>
                    <a:p>
                      <a:pPr lvl="0" algn="ctr" rtl="0">
                        <a:spcBef>
                          <a:spcPts val="0"/>
                        </a:spcBef>
                        <a:buNone/>
                      </a:pPr>
                      <a:endParaRPr/>
                    </a:p>
                  </a:txBody>
                  <a:tcPr marL="91425" marR="91425" marT="91425" marB="91425"/>
                </a:tc>
                <a:tc>
                  <a:txBody>
                    <a:bodyPr/>
                    <a:lstStyle/>
                    <a:p>
                      <a:pPr lvl="0" algn="ctr" rtl="0">
                        <a:spcBef>
                          <a:spcPts val="0"/>
                        </a:spcBef>
                        <a:buNone/>
                      </a:pPr>
                      <a:r>
                        <a:rPr lang="en-US"/>
                        <a:t>Highest</a:t>
                      </a:r>
                    </a:p>
                  </a:txBody>
                  <a:tcPr marL="91425" marR="91425" marT="91425" marB="91425"/>
                </a:tc>
              </a:tr>
              <a:tr h="396200">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gridSpan="5">
                  <a:txBody>
                    <a:bodyPr/>
                    <a:lstStyle/>
                    <a:p>
                      <a:pPr lvl="0" algn="ctr" rtl="0">
                        <a:spcBef>
                          <a:spcPts val="0"/>
                        </a:spcBef>
                        <a:buNone/>
                      </a:pPr>
                      <a:r>
                        <a:rPr lang="en-US">
                          <a:solidFill>
                            <a:schemeClr val="dk1"/>
                          </a:solidFill>
                        </a:rPr>
                        <a:t>Consequences of Occurrence</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0" y="0"/>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Con</a:t>
            </a:r>
            <a:r>
              <a:rPr lang="en-US" sz="3600">
                <a:solidFill>
                  <a:schemeClr val="lt1"/>
                </a:solidFill>
                <a:latin typeface="Calibri"/>
                <a:ea typeface="Calibri"/>
                <a:cs typeface="Calibri"/>
                <a:sym typeface="Calibri"/>
              </a:rPr>
              <a:t>clusion</a:t>
            </a:r>
          </a:p>
        </p:txBody>
      </p:sp>
      <p:sp>
        <p:nvSpPr>
          <p:cNvPr id="264" name="Shape 264"/>
          <p:cNvSpPr txBox="1">
            <a:spLocks noGrp="1"/>
          </p:cNvSpPr>
          <p:nvPr>
            <p:ph type="body" idx="1"/>
          </p:nvPr>
        </p:nvSpPr>
        <p:spPr>
          <a:xfrm>
            <a:off x="339212" y="1193257"/>
            <a:ext cx="8229600" cy="4525963"/>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a:solidFill>
                  <a:schemeClr val="dk1"/>
                </a:solidFill>
                <a:latin typeface="Calibri"/>
                <a:ea typeface="Calibri"/>
                <a:cs typeface="Calibri"/>
                <a:sym typeface="Calibri"/>
              </a:rPr>
              <a:t>Thank you for your consideration</a:t>
            </a:r>
          </a:p>
          <a:p>
            <a:pPr marL="342900" marR="0" lvl="0" indent="-342900" algn="l" rtl="0">
              <a:spcBef>
                <a:spcPts val="0"/>
              </a:spcBef>
              <a:buClr>
                <a:schemeClr val="dk1"/>
              </a:buClr>
              <a:buSzPct val="100000"/>
              <a:buFont typeface="Arial"/>
              <a:buChar char="•"/>
            </a:pPr>
            <a:r>
              <a:rPr lang="en-US" sz="3200">
                <a:solidFill>
                  <a:schemeClr val="dk1"/>
                </a:solidFill>
                <a:latin typeface="Calibri"/>
                <a:ea typeface="Calibri"/>
                <a:cs typeface="Calibri"/>
                <a:sym typeface="Calibri"/>
              </a:rPr>
              <a:t>Questions can be directed to our team lead </a:t>
            </a:r>
            <a:r>
              <a:rPr lang="en-US" sz="3200" u="sng">
                <a:solidFill>
                  <a:schemeClr val="hlink"/>
                </a:solidFill>
                <a:latin typeface="Calibri"/>
                <a:ea typeface="Calibri"/>
                <a:cs typeface="Calibri"/>
                <a:sym typeface="Calibri"/>
                <a:hlinkClick r:id="rId3"/>
              </a:rPr>
              <a:t>gary.barnhard@xisp-inc.com</a:t>
            </a:r>
          </a:p>
          <a:p>
            <a:pPr marL="342900" marR="0" lvl="0" indent="-342900" algn="l" rtl="0">
              <a:spcBef>
                <a:spcPts val="0"/>
              </a:spcBef>
              <a:buClr>
                <a:schemeClr val="dk1"/>
              </a:buClr>
              <a:buSzPct val="100000"/>
              <a:buFont typeface="Arial"/>
              <a:buChar char="•"/>
            </a:pPr>
            <a:r>
              <a:rPr lang="en-US" sz="3200">
                <a:solidFill>
                  <a:schemeClr val="dk1"/>
                </a:solidFill>
                <a:latin typeface="Calibri"/>
                <a:ea typeface="Calibri"/>
                <a:cs typeface="Calibri"/>
                <a:sym typeface="Calibri"/>
              </a:rPr>
              <a:t>Additional resources can be found via our website </a:t>
            </a:r>
            <a:r>
              <a:rPr lang="en-US" sz="3200" u="sng">
                <a:solidFill>
                  <a:schemeClr val="hlink"/>
                </a:solidFill>
                <a:latin typeface="Calibri"/>
                <a:ea typeface="Calibri"/>
                <a:cs typeface="Calibri"/>
                <a:sym typeface="Calibri"/>
                <a:hlinkClick r:id="rId4"/>
              </a:rPr>
              <a:t>www.alphacubesat.com</a:t>
            </a:r>
            <a:r>
              <a:rPr lang="en-US" sz="3200" b="0" i="0" u="none" strike="noStrike" cap="none" baseline="0">
                <a:solidFill>
                  <a:schemeClr val="dk1"/>
                </a:solidFill>
                <a:latin typeface="Calibri"/>
                <a:ea typeface="Calibri"/>
                <a:cs typeface="Calibri"/>
                <a:sym typeface="Calibri"/>
              </a:rPr>
              <a:t> </a:t>
            </a:r>
          </a:p>
          <a:p>
            <a:pPr marL="0" marR="0" indent="0" algn="l" rtl="0">
              <a:spcBef>
                <a:spcPts val="640"/>
              </a:spcBef>
              <a:buNone/>
            </a:pPr>
            <a:endParaRPr sz="3200">
              <a:solidFill>
                <a:schemeClr val="dk1"/>
              </a:solidFill>
              <a:latin typeface="Calibri"/>
              <a:ea typeface="Calibri"/>
              <a:cs typeface="Calibri"/>
              <a:sym typeface="Calibri"/>
            </a:endParaRPr>
          </a:p>
          <a:p>
            <a:pPr marL="0" marR="0" lvl="0" indent="0" algn="l" rtl="0">
              <a:spcBef>
                <a:spcPts val="640"/>
              </a:spcBef>
              <a:buNone/>
            </a:pPr>
            <a:r>
              <a:rPr lang="en-US" sz="3200">
                <a:solidFill>
                  <a:schemeClr val="dk1"/>
                </a:solidFill>
                <a:latin typeface="Calibri"/>
                <a:ea typeface="Calibri"/>
                <a:cs typeface="Calibri"/>
                <a:sym typeface="Calibri"/>
              </a:rPr>
              <a:t>Team Alpha CubeSat is not waiting for the future we are building it!</a:t>
            </a:r>
            <a:r>
              <a:rPr lang="en-US" sz="3000"/>
              <a:t> </a:t>
            </a:r>
            <a:r>
              <a:rPr lang="en-US" sz="3000" i="1"/>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0" y="0"/>
            <a:ext cx="7856100"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Introduction - Team </a:t>
            </a:r>
            <a:r>
              <a:rPr lang="en-US" sz="3200">
                <a:solidFill>
                  <a:schemeClr val="lt1"/>
                </a:solidFill>
                <a:latin typeface="Calibri"/>
                <a:ea typeface="Calibri"/>
                <a:cs typeface="Calibri"/>
                <a:sym typeface="Calibri"/>
              </a:rPr>
              <a:t>Alpha CubeSat Photo</a:t>
            </a:r>
          </a:p>
        </p:txBody>
      </p:sp>
      <p:pic>
        <p:nvPicPr>
          <p:cNvPr id="97" name="Shape 97"/>
          <p:cNvPicPr preferRelativeResize="0"/>
          <p:nvPr/>
        </p:nvPicPr>
        <p:blipFill>
          <a:blip r:embed="rId3">
            <a:alphaModFix/>
          </a:blip>
          <a:stretch>
            <a:fillRect/>
          </a:stretch>
        </p:blipFill>
        <p:spPr>
          <a:xfrm>
            <a:off x="3575225" y="1396162"/>
            <a:ext cx="880925" cy="880951"/>
          </a:xfrm>
          <a:prstGeom prst="rect">
            <a:avLst/>
          </a:prstGeom>
          <a:noFill/>
          <a:ln>
            <a:noFill/>
          </a:ln>
        </p:spPr>
      </p:pic>
      <p:pic>
        <p:nvPicPr>
          <p:cNvPr id="98" name="Shape 98"/>
          <p:cNvPicPr preferRelativeResize="0"/>
          <p:nvPr/>
        </p:nvPicPr>
        <p:blipFill>
          <a:blip r:embed="rId4">
            <a:alphaModFix/>
          </a:blip>
          <a:stretch>
            <a:fillRect/>
          </a:stretch>
        </p:blipFill>
        <p:spPr>
          <a:xfrm>
            <a:off x="4646123" y="5460616"/>
            <a:ext cx="998201" cy="1013615"/>
          </a:xfrm>
          <a:prstGeom prst="rect">
            <a:avLst/>
          </a:prstGeom>
          <a:noFill/>
          <a:ln>
            <a:noFill/>
          </a:ln>
        </p:spPr>
      </p:pic>
      <p:pic>
        <p:nvPicPr>
          <p:cNvPr id="99" name="Shape 99"/>
          <p:cNvPicPr preferRelativeResize="0"/>
          <p:nvPr/>
        </p:nvPicPr>
        <p:blipFill>
          <a:blip r:embed="rId5">
            <a:alphaModFix/>
          </a:blip>
          <a:stretch>
            <a:fillRect/>
          </a:stretch>
        </p:blipFill>
        <p:spPr>
          <a:xfrm>
            <a:off x="224347" y="2852711"/>
            <a:ext cx="918300" cy="918300"/>
          </a:xfrm>
          <a:prstGeom prst="rect">
            <a:avLst/>
          </a:prstGeom>
          <a:noFill/>
          <a:ln>
            <a:noFill/>
          </a:ln>
        </p:spPr>
      </p:pic>
      <p:pic>
        <p:nvPicPr>
          <p:cNvPr id="101" name="Shape 101"/>
          <p:cNvPicPr preferRelativeResize="0"/>
          <p:nvPr/>
        </p:nvPicPr>
        <p:blipFill>
          <a:blip r:embed="rId6">
            <a:alphaModFix/>
          </a:blip>
          <a:stretch>
            <a:fillRect/>
          </a:stretch>
        </p:blipFill>
        <p:spPr>
          <a:xfrm>
            <a:off x="3203848" y="5460616"/>
            <a:ext cx="1025999" cy="1026025"/>
          </a:xfrm>
          <a:prstGeom prst="rect">
            <a:avLst/>
          </a:prstGeom>
          <a:noFill/>
          <a:ln>
            <a:noFill/>
          </a:ln>
        </p:spPr>
      </p:pic>
      <p:pic>
        <p:nvPicPr>
          <p:cNvPr id="102" name="Shape 102"/>
          <p:cNvPicPr preferRelativeResize="0"/>
          <p:nvPr/>
        </p:nvPicPr>
        <p:blipFill>
          <a:blip r:embed="rId7">
            <a:alphaModFix/>
          </a:blip>
          <a:stretch>
            <a:fillRect/>
          </a:stretch>
        </p:blipFill>
        <p:spPr>
          <a:xfrm>
            <a:off x="1820673" y="5449978"/>
            <a:ext cx="1025999" cy="1025999"/>
          </a:xfrm>
          <a:prstGeom prst="rect">
            <a:avLst/>
          </a:prstGeom>
          <a:noFill/>
          <a:ln>
            <a:noFill/>
          </a:ln>
        </p:spPr>
      </p:pic>
      <p:pic>
        <p:nvPicPr>
          <p:cNvPr id="103" name="Shape 103"/>
          <p:cNvPicPr preferRelativeResize="0"/>
          <p:nvPr/>
        </p:nvPicPr>
        <p:blipFill>
          <a:blip r:embed="rId8">
            <a:alphaModFix/>
          </a:blip>
          <a:stretch>
            <a:fillRect/>
          </a:stretch>
        </p:blipFill>
        <p:spPr>
          <a:xfrm>
            <a:off x="7589520" y="2767175"/>
            <a:ext cx="936554" cy="1003836"/>
          </a:xfrm>
          <a:prstGeom prst="rect">
            <a:avLst/>
          </a:prstGeom>
          <a:noFill/>
          <a:ln>
            <a:noFill/>
          </a:ln>
        </p:spPr>
      </p:pic>
      <p:pic>
        <p:nvPicPr>
          <p:cNvPr id="104" name="Shape 104"/>
          <p:cNvPicPr preferRelativeResize="0"/>
          <p:nvPr/>
        </p:nvPicPr>
        <p:blipFill>
          <a:blip r:embed="rId9">
            <a:alphaModFix/>
          </a:blip>
          <a:stretch>
            <a:fillRect/>
          </a:stretch>
        </p:blipFill>
        <p:spPr>
          <a:xfrm>
            <a:off x="402933" y="5451724"/>
            <a:ext cx="977183" cy="1026013"/>
          </a:xfrm>
          <a:prstGeom prst="rect">
            <a:avLst/>
          </a:prstGeom>
          <a:noFill/>
          <a:ln>
            <a:noFill/>
          </a:ln>
        </p:spPr>
      </p:pic>
      <p:pic>
        <p:nvPicPr>
          <p:cNvPr id="105" name="Shape 105"/>
          <p:cNvPicPr preferRelativeResize="0"/>
          <p:nvPr/>
        </p:nvPicPr>
        <p:blipFill>
          <a:blip r:embed="rId10">
            <a:alphaModFix/>
          </a:blip>
          <a:stretch>
            <a:fillRect/>
          </a:stretch>
        </p:blipFill>
        <p:spPr>
          <a:xfrm>
            <a:off x="5011474" y="1396149"/>
            <a:ext cx="790374" cy="971767"/>
          </a:xfrm>
          <a:prstGeom prst="rect">
            <a:avLst/>
          </a:prstGeom>
          <a:noFill/>
          <a:ln>
            <a:noFill/>
          </a:ln>
        </p:spPr>
      </p:pic>
      <p:pic>
        <p:nvPicPr>
          <p:cNvPr id="106" name="Shape 106"/>
          <p:cNvPicPr preferRelativeResize="0"/>
          <p:nvPr/>
        </p:nvPicPr>
        <p:blipFill>
          <a:blip r:embed="rId11">
            <a:alphaModFix/>
          </a:blip>
          <a:stretch>
            <a:fillRect/>
          </a:stretch>
        </p:blipFill>
        <p:spPr>
          <a:xfrm>
            <a:off x="1474232" y="2852711"/>
            <a:ext cx="918300" cy="918300"/>
          </a:xfrm>
          <a:prstGeom prst="rect">
            <a:avLst/>
          </a:prstGeom>
          <a:noFill/>
          <a:ln>
            <a:noFill/>
          </a:ln>
        </p:spPr>
      </p:pic>
      <p:pic>
        <p:nvPicPr>
          <p:cNvPr id="107" name="Shape 107"/>
          <p:cNvPicPr preferRelativeResize="0"/>
          <p:nvPr/>
        </p:nvPicPr>
        <p:blipFill>
          <a:blip r:embed="rId12">
            <a:alphaModFix/>
          </a:blip>
          <a:stretch>
            <a:fillRect/>
          </a:stretch>
        </p:blipFill>
        <p:spPr>
          <a:xfrm>
            <a:off x="510240" y="1391242"/>
            <a:ext cx="843924" cy="843924"/>
          </a:xfrm>
          <a:prstGeom prst="rect">
            <a:avLst/>
          </a:prstGeom>
          <a:noFill/>
          <a:ln>
            <a:noFill/>
          </a:ln>
        </p:spPr>
      </p:pic>
      <p:pic>
        <p:nvPicPr>
          <p:cNvPr id="108" name="Shape 108"/>
          <p:cNvPicPr preferRelativeResize="0"/>
          <p:nvPr/>
        </p:nvPicPr>
        <p:blipFill>
          <a:blip r:embed="rId13">
            <a:alphaModFix/>
          </a:blip>
          <a:stretch>
            <a:fillRect/>
          </a:stretch>
        </p:blipFill>
        <p:spPr>
          <a:xfrm>
            <a:off x="2587274" y="4146662"/>
            <a:ext cx="952500" cy="952474"/>
          </a:xfrm>
          <a:prstGeom prst="rect">
            <a:avLst/>
          </a:prstGeom>
          <a:noFill/>
          <a:ln>
            <a:noFill/>
          </a:ln>
        </p:spPr>
      </p:pic>
      <p:pic>
        <p:nvPicPr>
          <p:cNvPr id="109" name="Shape 109"/>
          <p:cNvPicPr preferRelativeResize="0"/>
          <p:nvPr/>
        </p:nvPicPr>
        <p:blipFill>
          <a:blip r:embed="rId14">
            <a:alphaModFix/>
          </a:blip>
          <a:stretch>
            <a:fillRect/>
          </a:stretch>
        </p:blipFill>
        <p:spPr>
          <a:xfrm>
            <a:off x="2002748" y="1391242"/>
            <a:ext cx="843924" cy="843924"/>
          </a:xfrm>
          <a:prstGeom prst="rect">
            <a:avLst/>
          </a:prstGeom>
          <a:noFill/>
          <a:ln>
            <a:noFill/>
          </a:ln>
        </p:spPr>
      </p:pic>
      <p:pic>
        <p:nvPicPr>
          <p:cNvPr id="110" name="Shape 110"/>
          <p:cNvPicPr preferRelativeResize="0"/>
          <p:nvPr/>
        </p:nvPicPr>
        <p:blipFill>
          <a:blip r:embed="rId15">
            <a:alphaModFix/>
          </a:blip>
          <a:stretch>
            <a:fillRect/>
          </a:stretch>
        </p:blipFill>
        <p:spPr>
          <a:xfrm>
            <a:off x="6120925" y="1404225"/>
            <a:ext cx="918300" cy="918300"/>
          </a:xfrm>
          <a:prstGeom prst="rect">
            <a:avLst/>
          </a:prstGeom>
          <a:noFill/>
          <a:ln>
            <a:noFill/>
          </a:ln>
        </p:spPr>
      </p:pic>
      <p:pic>
        <p:nvPicPr>
          <p:cNvPr id="111" name="Shape 111"/>
          <p:cNvPicPr preferRelativeResize="0"/>
          <p:nvPr/>
        </p:nvPicPr>
        <p:blipFill>
          <a:blip r:embed="rId16">
            <a:alphaModFix/>
          </a:blip>
          <a:stretch>
            <a:fillRect/>
          </a:stretch>
        </p:blipFill>
        <p:spPr>
          <a:xfrm>
            <a:off x="1415374" y="4132891"/>
            <a:ext cx="918299" cy="979997"/>
          </a:xfrm>
          <a:prstGeom prst="rect">
            <a:avLst/>
          </a:prstGeom>
          <a:noFill/>
          <a:ln>
            <a:noFill/>
          </a:ln>
        </p:spPr>
      </p:pic>
      <p:pic>
        <p:nvPicPr>
          <p:cNvPr id="112" name="Shape 112"/>
          <p:cNvPicPr preferRelativeResize="0"/>
          <p:nvPr/>
        </p:nvPicPr>
        <p:blipFill>
          <a:blip r:embed="rId17">
            <a:alphaModFix/>
          </a:blip>
          <a:stretch>
            <a:fillRect/>
          </a:stretch>
        </p:blipFill>
        <p:spPr>
          <a:xfrm>
            <a:off x="7730369" y="5460616"/>
            <a:ext cx="996506" cy="1004724"/>
          </a:xfrm>
          <a:prstGeom prst="rect">
            <a:avLst/>
          </a:prstGeom>
          <a:noFill/>
          <a:ln>
            <a:noFill/>
          </a:ln>
        </p:spPr>
      </p:pic>
      <p:pic>
        <p:nvPicPr>
          <p:cNvPr id="113" name="Shape 113"/>
          <p:cNvPicPr preferRelativeResize="0"/>
          <p:nvPr/>
        </p:nvPicPr>
        <p:blipFill>
          <a:blip r:embed="rId18">
            <a:alphaModFix/>
          </a:blip>
          <a:stretch>
            <a:fillRect/>
          </a:stretch>
        </p:blipFill>
        <p:spPr>
          <a:xfrm>
            <a:off x="7500075" y="1352261"/>
            <a:ext cx="1026000" cy="1022238"/>
          </a:xfrm>
          <a:prstGeom prst="rect">
            <a:avLst/>
          </a:prstGeom>
          <a:noFill/>
          <a:ln>
            <a:noFill/>
          </a:ln>
        </p:spPr>
      </p:pic>
      <p:pic>
        <p:nvPicPr>
          <p:cNvPr id="114" name="Shape 114"/>
          <p:cNvPicPr preferRelativeResize="0"/>
          <p:nvPr/>
        </p:nvPicPr>
        <p:blipFill>
          <a:blip r:embed="rId19">
            <a:alphaModFix/>
          </a:blip>
          <a:stretch>
            <a:fillRect/>
          </a:stretch>
        </p:blipFill>
        <p:spPr>
          <a:xfrm>
            <a:off x="7808575" y="3905550"/>
            <a:ext cx="918300" cy="1122374"/>
          </a:xfrm>
          <a:prstGeom prst="rect">
            <a:avLst/>
          </a:prstGeom>
          <a:noFill/>
          <a:ln>
            <a:noFill/>
          </a:ln>
        </p:spPr>
      </p:pic>
      <p:pic>
        <p:nvPicPr>
          <p:cNvPr id="115" name="Shape 115"/>
          <p:cNvPicPr preferRelativeResize="0"/>
          <p:nvPr/>
        </p:nvPicPr>
        <p:blipFill>
          <a:blip r:embed="rId20">
            <a:alphaModFix/>
          </a:blip>
          <a:stretch>
            <a:fillRect/>
          </a:stretch>
        </p:blipFill>
        <p:spPr>
          <a:xfrm>
            <a:off x="6103823" y="4022048"/>
            <a:ext cx="1025999" cy="1025999"/>
          </a:xfrm>
          <a:prstGeom prst="rect">
            <a:avLst/>
          </a:prstGeom>
          <a:noFill/>
          <a:ln>
            <a:noFill/>
          </a:ln>
        </p:spPr>
      </p:pic>
      <p:pic>
        <p:nvPicPr>
          <p:cNvPr id="116" name="Shape 116"/>
          <p:cNvPicPr preferRelativeResize="0"/>
          <p:nvPr/>
        </p:nvPicPr>
        <p:blipFill>
          <a:blip r:embed="rId21">
            <a:alphaModFix/>
          </a:blip>
          <a:stretch>
            <a:fillRect/>
          </a:stretch>
        </p:blipFill>
        <p:spPr>
          <a:xfrm>
            <a:off x="209275" y="4146650"/>
            <a:ext cx="952500" cy="952500"/>
          </a:xfrm>
          <a:prstGeom prst="rect">
            <a:avLst/>
          </a:prstGeom>
          <a:noFill/>
          <a:ln>
            <a:noFill/>
          </a:ln>
        </p:spPr>
      </p:pic>
      <p:pic>
        <p:nvPicPr>
          <p:cNvPr id="117" name="Shape 117"/>
          <p:cNvPicPr preferRelativeResize="0"/>
          <p:nvPr/>
        </p:nvPicPr>
        <p:blipFill>
          <a:blip r:embed="rId22">
            <a:alphaModFix/>
          </a:blip>
          <a:stretch>
            <a:fillRect/>
          </a:stretch>
        </p:blipFill>
        <p:spPr>
          <a:xfrm>
            <a:off x="6103820" y="2776578"/>
            <a:ext cx="952499" cy="994433"/>
          </a:xfrm>
          <a:prstGeom prst="rect">
            <a:avLst/>
          </a:prstGeom>
          <a:noFill/>
          <a:ln>
            <a:noFill/>
          </a:ln>
        </p:spPr>
      </p:pic>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38719" y="2865975"/>
            <a:ext cx="1919444" cy="2108607"/>
          </a:xfrm>
          <a:prstGeom prst="rect">
            <a:avLst/>
          </a:prstGeom>
        </p:spPr>
      </p:pic>
      <p:pic>
        <p:nvPicPr>
          <p:cNvPr id="3" name="Picture 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125098" y="5460616"/>
            <a:ext cx="1004724" cy="1004724"/>
          </a:xfrm>
          <a:prstGeom prst="rect">
            <a:avLst/>
          </a:prstGeom>
        </p:spPr>
      </p:pic>
      <p:pic>
        <p:nvPicPr>
          <p:cNvPr id="4" name="Picture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73518" y="2849714"/>
            <a:ext cx="866256" cy="934922"/>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0" y="0"/>
            <a:ext cx="7856100"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Introduction - Team </a:t>
            </a:r>
            <a:r>
              <a:rPr lang="en-US" sz="3200">
                <a:solidFill>
                  <a:schemeClr val="lt1"/>
                </a:solidFill>
                <a:latin typeface="Calibri"/>
                <a:ea typeface="Calibri"/>
                <a:cs typeface="Calibri"/>
                <a:sym typeface="Calibri"/>
              </a:rPr>
              <a:t>Alpha CubeSat Roster</a:t>
            </a:r>
          </a:p>
        </p:txBody>
      </p:sp>
      <p:pic>
        <p:nvPicPr>
          <p:cNvPr id="123" name="Shape 123"/>
          <p:cNvPicPr preferRelativeResize="0"/>
          <p:nvPr/>
        </p:nvPicPr>
        <p:blipFill>
          <a:blip r:embed="rId3">
            <a:alphaModFix/>
          </a:blip>
          <a:stretch>
            <a:fillRect/>
          </a:stretch>
        </p:blipFill>
        <p:spPr>
          <a:xfrm>
            <a:off x="232975" y="803825"/>
            <a:ext cx="8678050" cy="6054173"/>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75" y="3039947"/>
            <a:ext cx="450014" cy="485687"/>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0"/>
            <a:ext cx="7319699"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Introduction - Teammates/</a:t>
            </a:r>
            <a:r>
              <a:rPr lang="en-US" sz="3200">
                <a:solidFill>
                  <a:schemeClr val="lt1"/>
                </a:solidFill>
                <a:latin typeface="Calibri"/>
                <a:ea typeface="Calibri"/>
                <a:cs typeface="Calibri"/>
                <a:sym typeface="Calibri"/>
              </a:rPr>
              <a:t>Sponsors, et.al.</a:t>
            </a:r>
          </a:p>
        </p:txBody>
      </p:sp>
      <p:pic>
        <p:nvPicPr>
          <p:cNvPr id="129" name="Shape 129"/>
          <p:cNvPicPr preferRelativeResize="0"/>
          <p:nvPr/>
        </p:nvPicPr>
        <p:blipFill>
          <a:blip r:embed="rId3">
            <a:alphaModFix/>
          </a:blip>
          <a:stretch>
            <a:fillRect/>
          </a:stretch>
        </p:blipFill>
        <p:spPr>
          <a:xfrm>
            <a:off x="133350" y="1250400"/>
            <a:ext cx="8877300" cy="5200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53438" y="113821"/>
            <a:ext cx="6610537" cy="55612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2800" b="0" i="0" u="none" strike="noStrike" cap="none" baseline="0">
                <a:solidFill>
                  <a:schemeClr val="lt1"/>
                </a:solidFill>
                <a:latin typeface="Calibri"/>
                <a:ea typeface="Calibri"/>
                <a:cs typeface="Calibri"/>
                <a:sym typeface="Calibri"/>
              </a:rPr>
              <a:t>Introduction - Team Member Roles</a:t>
            </a:r>
            <a:br>
              <a:rPr lang="en-US" sz="2800" b="0" i="0" u="none" strike="noStrike" cap="none" baseline="0">
                <a:solidFill>
                  <a:schemeClr val="lt1"/>
                </a:solidFill>
                <a:latin typeface="Calibri"/>
                <a:ea typeface="Calibri"/>
                <a:cs typeface="Calibri"/>
                <a:sym typeface="Calibri"/>
              </a:rPr>
            </a:br>
            <a:endParaRPr lang="en-US" sz="2800" b="0" i="0" u="none" strike="noStrike" cap="none" baseline="0">
              <a:solidFill>
                <a:schemeClr val="lt1"/>
              </a:solidFill>
              <a:latin typeface="Calibri"/>
              <a:ea typeface="Calibri"/>
              <a:cs typeface="Calibri"/>
              <a:sym typeface="Calibri"/>
            </a:endParaRPr>
          </a:p>
        </p:txBody>
      </p:sp>
      <p:graphicFrame>
        <p:nvGraphicFramePr>
          <p:cNvPr id="135" name="Shape 135"/>
          <p:cNvGraphicFramePr/>
          <p:nvPr/>
        </p:nvGraphicFramePr>
        <p:xfrm>
          <a:off x="457212" y="1658094"/>
          <a:ext cx="8229600" cy="5089780"/>
        </p:xfrm>
        <a:graphic>
          <a:graphicData uri="http://schemas.openxmlformats.org/drawingml/2006/table">
            <a:tbl>
              <a:tblPr firstRow="1" bandRow="1">
                <a:noFill/>
                <a:tableStyleId>{C152D979-497E-466C-BAC0-6C7A23E033BF}</a:tableStyleId>
              </a:tblPr>
              <a:tblGrid>
                <a:gridCol w="4114800"/>
                <a:gridCol w="4114800"/>
              </a:tblGrid>
              <a:tr h="301075">
                <a:tc>
                  <a:txBody>
                    <a:bodyPr/>
                    <a:lstStyle/>
                    <a:p>
                      <a:pPr marL="0" marR="0" lvl="0" indent="0" algn="l" rtl="0">
                        <a:spcBef>
                          <a:spcPts val="0"/>
                        </a:spcBef>
                        <a:buSzPct val="25000"/>
                        <a:buNone/>
                      </a:pPr>
                      <a:r>
                        <a:rPr lang="en-US" sz="1600" u="none" strike="noStrike" cap="none" baseline="0"/>
                        <a:t>Team Member Name</a:t>
                      </a:r>
                    </a:p>
                  </a:txBody>
                  <a:tcPr marL="91450" marR="91450" marT="45725" marB="45725"/>
                </a:tc>
                <a:tc>
                  <a:txBody>
                    <a:bodyPr/>
                    <a:lstStyle/>
                    <a:p>
                      <a:pPr marL="0" marR="0" lvl="0" indent="0" algn="l" rtl="0">
                        <a:spcBef>
                          <a:spcPts val="0"/>
                        </a:spcBef>
                        <a:buSzPct val="25000"/>
                        <a:buNone/>
                      </a:pPr>
                      <a:r>
                        <a:rPr lang="en-US" sz="1600" u="none" strike="noStrike" cap="none" baseline="0"/>
                        <a:t>Role</a:t>
                      </a:r>
                    </a:p>
                  </a:txBody>
                  <a:tcPr marL="91450" marR="91450" marT="45725" marB="45725"/>
                </a:tc>
              </a:tr>
              <a:tr h="305250">
                <a:tc>
                  <a:txBody>
                    <a:bodyPr/>
                    <a:lstStyle/>
                    <a:p>
                      <a:pPr lvl="0" rtl="0">
                        <a:spcBef>
                          <a:spcPts val="0"/>
                        </a:spcBef>
                        <a:buNone/>
                      </a:pPr>
                      <a:r>
                        <a:rPr lang="en-US" sz="1200"/>
                        <a:t>Gary Barnhard</a:t>
                      </a:r>
                    </a:p>
                  </a:txBody>
                  <a:tcPr marL="91425" marR="91425" marT="91425" marB="91425"/>
                </a:tc>
                <a:tc>
                  <a:txBody>
                    <a:bodyPr/>
                    <a:lstStyle/>
                    <a:p>
                      <a:pPr lvl="0" rtl="0">
                        <a:spcBef>
                          <a:spcPts val="0"/>
                        </a:spcBef>
                        <a:buNone/>
                      </a:pPr>
                      <a:r>
                        <a:rPr lang="en-US" sz="1200"/>
                        <a:t>Team Leader, CEO/Systems Engineering Lead</a:t>
                      </a:r>
                    </a:p>
                  </a:txBody>
                  <a:tcPr marL="91425" marR="91425" marT="91425" marB="91425"/>
                </a:tc>
              </a:tr>
              <a:tr h="305250">
                <a:tc>
                  <a:txBody>
                    <a:bodyPr/>
                    <a:lstStyle/>
                    <a:p>
                      <a:pPr lvl="0" rtl="0">
                        <a:spcBef>
                          <a:spcPts val="0"/>
                        </a:spcBef>
                        <a:buNone/>
                      </a:pPr>
                      <a:r>
                        <a:rPr lang="en-US" sz="1200"/>
                        <a:t>Matteo K. Borri</a:t>
                      </a:r>
                    </a:p>
                  </a:txBody>
                  <a:tcPr marL="91425" marR="91425" marT="91425" marB="91425"/>
                </a:tc>
                <a:tc>
                  <a:txBody>
                    <a:bodyPr/>
                    <a:lstStyle/>
                    <a:p>
                      <a:pPr lvl="0" rtl="0">
                        <a:spcBef>
                          <a:spcPts val="0"/>
                        </a:spcBef>
                        <a:buNone/>
                      </a:pPr>
                      <a:r>
                        <a:rPr lang="en-US" sz="1200"/>
                        <a:t>Attitude Control System Lead</a:t>
                      </a:r>
                    </a:p>
                  </a:txBody>
                  <a:tcPr marL="91425" marR="91425" marT="91425" marB="91425"/>
                </a:tc>
              </a:tr>
              <a:tr h="305250">
                <a:tc>
                  <a:txBody>
                    <a:bodyPr/>
                    <a:lstStyle/>
                    <a:p>
                      <a:pPr lvl="0" rtl="0">
                        <a:spcBef>
                          <a:spcPts val="0"/>
                        </a:spcBef>
                        <a:buNone/>
                      </a:pPr>
                      <a:r>
                        <a:rPr lang="en-US" sz="1200"/>
                        <a:t>Ethan Shinen Chew</a:t>
                      </a:r>
                    </a:p>
                  </a:txBody>
                  <a:tcPr marL="91425" marR="91425" marT="91425" marB="91425"/>
                </a:tc>
                <a:tc>
                  <a:txBody>
                    <a:bodyPr/>
                    <a:lstStyle/>
                    <a:p>
                      <a:pPr lvl="0" rtl="0">
                        <a:spcBef>
                          <a:spcPts val="0"/>
                        </a:spcBef>
                        <a:buNone/>
                      </a:pPr>
                      <a:r>
                        <a:rPr lang="en-US" sz="1200"/>
                        <a:t>Propulsion System Lead, Systems Engineering Whip</a:t>
                      </a:r>
                    </a:p>
                  </a:txBody>
                  <a:tcPr marL="91425" marR="91425" marT="91425" marB="91425"/>
                </a:tc>
              </a:tr>
              <a:tr h="305250">
                <a:tc>
                  <a:txBody>
                    <a:bodyPr/>
                    <a:lstStyle/>
                    <a:p>
                      <a:pPr lvl="0" rtl="0">
                        <a:spcBef>
                          <a:spcPts val="0"/>
                        </a:spcBef>
                        <a:buNone/>
                      </a:pPr>
                      <a:r>
                        <a:rPr lang="en-US" sz="1200"/>
                        <a:t>Mike Doty</a:t>
                      </a:r>
                    </a:p>
                  </a:txBody>
                  <a:tcPr marL="91425" marR="91425" marT="91425" marB="91425"/>
                </a:tc>
                <a:tc>
                  <a:txBody>
                    <a:bodyPr/>
                    <a:lstStyle/>
                    <a:p>
                      <a:pPr lvl="0" rtl="0">
                        <a:spcBef>
                          <a:spcPts val="0"/>
                        </a:spcBef>
                        <a:buNone/>
                      </a:pPr>
                      <a:r>
                        <a:rPr lang="en-US" sz="1200"/>
                        <a:t>CAD/Systems Integration Lead</a:t>
                      </a:r>
                    </a:p>
                  </a:txBody>
                  <a:tcPr marL="91425" marR="91425" marT="91425" marB="91425"/>
                </a:tc>
              </a:tr>
              <a:tr h="305250">
                <a:tc>
                  <a:txBody>
                    <a:bodyPr/>
                    <a:lstStyle/>
                    <a:p>
                      <a:pPr lvl="0" rtl="0">
                        <a:spcBef>
                          <a:spcPts val="0"/>
                        </a:spcBef>
                        <a:buNone/>
                      </a:pPr>
                      <a:r>
                        <a:rPr lang="en-US" sz="1200"/>
                        <a:t>Anastasia Ford</a:t>
                      </a:r>
                    </a:p>
                  </a:txBody>
                  <a:tcPr marL="91425" marR="91425" marT="91425" marB="91425"/>
                </a:tc>
                <a:tc>
                  <a:txBody>
                    <a:bodyPr/>
                    <a:lstStyle/>
                    <a:p>
                      <a:pPr lvl="0" rtl="0">
                        <a:spcBef>
                          <a:spcPts val="0"/>
                        </a:spcBef>
                        <a:buNone/>
                      </a:pPr>
                      <a:r>
                        <a:rPr lang="en-US" sz="1200"/>
                        <a:t>Systems Engineering Intern</a:t>
                      </a:r>
                    </a:p>
                  </a:txBody>
                  <a:tcPr marL="91425" marR="91425" marT="91425" marB="91425"/>
                </a:tc>
              </a:tr>
              <a:tr h="305250">
                <a:tc>
                  <a:txBody>
                    <a:bodyPr/>
                    <a:lstStyle/>
                    <a:p>
                      <a:pPr lvl="0" rtl="0">
                        <a:spcBef>
                          <a:spcPts val="0"/>
                        </a:spcBef>
                        <a:buNone/>
                      </a:pPr>
                      <a:r>
                        <a:rPr lang="en-US" sz="1200"/>
                        <a:t>Adam Glickman</a:t>
                      </a:r>
                    </a:p>
                  </a:txBody>
                  <a:tcPr marL="91425" marR="91425" marT="91425" marB="91425"/>
                </a:tc>
                <a:tc>
                  <a:txBody>
                    <a:bodyPr/>
                    <a:lstStyle/>
                    <a:p>
                      <a:pPr lvl="0" rtl="0">
                        <a:spcBef>
                          <a:spcPts val="0"/>
                        </a:spcBef>
                        <a:buNone/>
                      </a:pPr>
                      <a:r>
                        <a:rPr lang="en-US" sz="1200"/>
                        <a:t>Safety &amp; Quality Assurance Lead</a:t>
                      </a:r>
                    </a:p>
                  </a:txBody>
                  <a:tcPr marL="91425" marR="91425" marT="91425" marB="91425"/>
                </a:tc>
              </a:tr>
              <a:tr h="305250">
                <a:tc>
                  <a:txBody>
                    <a:bodyPr/>
                    <a:lstStyle/>
                    <a:p>
                      <a:pPr lvl="0" rtl="0">
                        <a:spcBef>
                          <a:spcPts val="0"/>
                        </a:spcBef>
                        <a:buNone/>
                      </a:pPr>
                      <a:r>
                        <a:rPr lang="en-US" sz="1200"/>
                        <a:t>Eric Gustafson</a:t>
                      </a:r>
                    </a:p>
                  </a:txBody>
                  <a:tcPr marL="91425" marR="91425" marT="91425" marB="91425"/>
                </a:tc>
                <a:tc>
                  <a:txBody>
                    <a:bodyPr/>
                    <a:lstStyle/>
                    <a:p>
                      <a:pPr lvl="0" rtl="0">
                        <a:spcBef>
                          <a:spcPts val="0"/>
                        </a:spcBef>
                        <a:buNone/>
                      </a:pPr>
                      <a:r>
                        <a:rPr lang="en-US" sz="1200"/>
                        <a:t>Thermal System Lead</a:t>
                      </a:r>
                    </a:p>
                  </a:txBody>
                  <a:tcPr marL="91425" marR="91425" marT="91425" marB="91425"/>
                </a:tc>
              </a:tr>
              <a:tr h="305250">
                <a:tc>
                  <a:txBody>
                    <a:bodyPr/>
                    <a:lstStyle/>
                    <a:p>
                      <a:pPr lvl="0" rtl="0">
                        <a:spcBef>
                          <a:spcPts val="0"/>
                        </a:spcBef>
                        <a:buNone/>
                      </a:pPr>
                      <a:r>
                        <a:rPr lang="en-US" sz="1200"/>
                        <a:t>Aaron Harper</a:t>
                      </a:r>
                    </a:p>
                  </a:txBody>
                  <a:tcPr marL="91425" marR="91425" marT="91425" marB="91425"/>
                </a:tc>
                <a:tc>
                  <a:txBody>
                    <a:bodyPr/>
                    <a:lstStyle/>
                    <a:p>
                      <a:pPr lvl="0" rtl="0">
                        <a:spcBef>
                          <a:spcPts val="0"/>
                        </a:spcBef>
                        <a:buNone/>
                      </a:pPr>
                      <a:r>
                        <a:rPr lang="en-US" sz="1200"/>
                        <a:t>Communications System Lead, Propulsion &amp; Power</a:t>
                      </a:r>
                    </a:p>
                  </a:txBody>
                  <a:tcPr marL="91425" marR="91425" marT="91425" marB="91425"/>
                </a:tc>
              </a:tr>
              <a:tr h="305250">
                <a:tc>
                  <a:txBody>
                    <a:bodyPr/>
                    <a:lstStyle/>
                    <a:p>
                      <a:pPr lvl="0" rtl="0">
                        <a:spcBef>
                          <a:spcPts val="0"/>
                        </a:spcBef>
                        <a:buNone/>
                      </a:pPr>
                      <a:r>
                        <a:rPr lang="en-US" sz="1200"/>
                        <a:t>Brian Martin</a:t>
                      </a:r>
                    </a:p>
                  </a:txBody>
                  <a:tcPr marL="91425" marR="91425" marT="91425" marB="91425"/>
                </a:tc>
                <a:tc>
                  <a:txBody>
                    <a:bodyPr/>
                    <a:lstStyle/>
                    <a:p>
                      <a:pPr lvl="0" rtl="0">
                        <a:spcBef>
                          <a:spcPts val="0"/>
                        </a:spcBef>
                        <a:buNone/>
                      </a:pPr>
                      <a:r>
                        <a:rPr lang="en-US" sz="1200"/>
                        <a:t>Guidance, Navigation &amp; Control Lead</a:t>
                      </a:r>
                    </a:p>
                  </a:txBody>
                  <a:tcPr marL="91425" marR="91425" marT="91425" marB="91425"/>
                </a:tc>
              </a:tr>
              <a:tr h="305250">
                <a:tc>
                  <a:txBody>
                    <a:bodyPr/>
                    <a:lstStyle/>
                    <a:p>
                      <a:pPr lvl="0" rtl="0">
                        <a:spcBef>
                          <a:spcPts val="0"/>
                        </a:spcBef>
                        <a:buNone/>
                      </a:pPr>
                      <a:r>
                        <a:rPr lang="en-US" sz="1200"/>
                        <a:t>TJ McKinney</a:t>
                      </a:r>
                    </a:p>
                  </a:txBody>
                  <a:tcPr marL="91425" marR="91425" marT="91425" marB="91425"/>
                </a:tc>
                <a:tc>
                  <a:txBody>
                    <a:bodyPr/>
                    <a:lstStyle/>
                    <a:p>
                      <a:pPr lvl="0" rtl="0">
                        <a:spcBef>
                          <a:spcPts val="0"/>
                        </a:spcBef>
                        <a:buNone/>
                      </a:pPr>
                      <a:r>
                        <a:rPr lang="en-US" sz="1200"/>
                        <a:t>Radiation &amp; Shielding</a:t>
                      </a:r>
                    </a:p>
                  </a:txBody>
                  <a:tcPr marL="91425" marR="91425" marT="91425" marB="91425"/>
                </a:tc>
              </a:tr>
              <a:tr h="305250">
                <a:tc>
                  <a:txBody>
                    <a:bodyPr/>
                    <a:lstStyle/>
                    <a:p>
                      <a:pPr lvl="0" rtl="0">
                        <a:spcBef>
                          <a:spcPts val="0"/>
                        </a:spcBef>
                        <a:buNone/>
                      </a:pPr>
                      <a:r>
                        <a:rPr lang="en-US" sz="1200"/>
                        <a:t>Joseph Rauscher</a:t>
                      </a:r>
                    </a:p>
                  </a:txBody>
                  <a:tcPr marL="91425" marR="91425" marT="91425" marB="91425"/>
                </a:tc>
                <a:tc>
                  <a:txBody>
                    <a:bodyPr/>
                    <a:lstStyle/>
                    <a:p>
                      <a:pPr lvl="0" rtl="0">
                        <a:spcBef>
                          <a:spcPts val="0"/>
                        </a:spcBef>
                        <a:buNone/>
                      </a:pPr>
                      <a:r>
                        <a:rPr lang="en-US" sz="1200"/>
                        <a:t>Contract Specialist/Documentation</a:t>
                      </a:r>
                    </a:p>
                  </a:txBody>
                  <a:tcPr marL="91425" marR="91425" marT="91425" marB="91425"/>
                </a:tc>
              </a:tr>
              <a:tr h="305250">
                <a:tc>
                  <a:txBody>
                    <a:bodyPr/>
                    <a:lstStyle/>
                    <a:p>
                      <a:pPr lvl="0" rtl="0">
                        <a:spcBef>
                          <a:spcPts val="0"/>
                        </a:spcBef>
                        <a:buNone/>
                      </a:pPr>
                      <a:r>
                        <a:rPr lang="en-US" sz="1200"/>
                        <a:t>Jephrey Rodriguez</a:t>
                      </a:r>
                    </a:p>
                  </a:txBody>
                  <a:tcPr marL="91425" marR="91425" marT="91425" marB="91425"/>
                </a:tc>
                <a:tc>
                  <a:txBody>
                    <a:bodyPr/>
                    <a:lstStyle/>
                    <a:p>
                      <a:pPr lvl="0" rtl="0">
                        <a:spcBef>
                          <a:spcPts val="0"/>
                        </a:spcBef>
                        <a:buNone/>
                      </a:pPr>
                      <a:r>
                        <a:rPr lang="en-US" sz="1200"/>
                        <a:t>CAD/CAE/Testing</a:t>
                      </a:r>
                    </a:p>
                  </a:txBody>
                  <a:tcPr marL="91425" marR="91425" marT="91425" marB="91425"/>
                </a:tc>
              </a:tr>
              <a:tr h="305250">
                <a:tc>
                  <a:txBody>
                    <a:bodyPr/>
                    <a:lstStyle/>
                    <a:p>
                      <a:pPr lvl="0" rtl="0">
                        <a:spcBef>
                          <a:spcPts val="0"/>
                        </a:spcBef>
                        <a:buNone/>
                      </a:pPr>
                      <a:r>
                        <a:rPr lang="en-US" sz="1200"/>
                        <a:t>John Tascione</a:t>
                      </a:r>
                    </a:p>
                  </a:txBody>
                  <a:tcPr marL="91425" marR="91425" marT="91425" marB="91425"/>
                </a:tc>
                <a:tc>
                  <a:txBody>
                    <a:bodyPr/>
                    <a:lstStyle/>
                    <a:p>
                      <a:pPr lvl="0" rtl="0">
                        <a:spcBef>
                          <a:spcPts val="0"/>
                        </a:spcBef>
                        <a:buNone/>
                      </a:pPr>
                      <a:r>
                        <a:rPr lang="en-US" sz="1200"/>
                        <a:t>Structures &amp; Mechanisms</a:t>
                      </a:r>
                    </a:p>
                  </a:txBody>
                  <a:tcPr marL="91425" marR="91425" marT="91425" marB="91425"/>
                </a:tc>
              </a:tr>
            </a:tbl>
          </a:graphicData>
        </a:graphic>
      </p:graphicFrame>
      <p:sp>
        <p:nvSpPr>
          <p:cNvPr id="136" name="Shape 136"/>
          <p:cNvSpPr txBox="1"/>
          <p:nvPr/>
        </p:nvSpPr>
        <p:spPr>
          <a:xfrm>
            <a:off x="106877" y="901920"/>
            <a:ext cx="895399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Describe some your team’s qualities, characteristics, experience, and capabilities that enables your team  to deliver a winning mission: </a:t>
            </a:r>
          </a:p>
        </p:txBody>
      </p:sp>
      <p:sp>
        <p:nvSpPr>
          <p:cNvPr id="137" name="Shape 137"/>
          <p:cNvSpPr txBox="1"/>
          <p:nvPr/>
        </p:nvSpPr>
        <p:spPr>
          <a:xfrm>
            <a:off x="415637" y="1150141"/>
            <a:ext cx="8229600" cy="338554"/>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Our team brings together an extraordinary combination of proven systems engineering talent, specialized discipline skills, and a shared commitment to build a mission of enduring value. </a:t>
            </a:r>
          </a:p>
          <a:p>
            <a:pPr marL="0" marR="0" lvl="0" indent="0" algn="l" rtl="0">
              <a:spcBef>
                <a:spcPts val="0"/>
              </a:spcBef>
              <a:buNone/>
            </a:pPr>
            <a:endParaRPr sz="1600">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229555"/>
            <a:ext cx="6610500"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Plans - </a:t>
            </a:r>
            <a:r>
              <a:rPr lang="en-US" sz="3200">
                <a:solidFill>
                  <a:schemeClr val="lt1"/>
                </a:solidFill>
                <a:latin typeface="Calibri"/>
                <a:ea typeface="Calibri"/>
                <a:cs typeface="Calibri"/>
                <a:sym typeface="Calibri"/>
              </a:rPr>
              <a:t>Alpha CubeSat</a:t>
            </a:r>
            <a:r>
              <a:rPr lang="en-US" sz="3200" b="0" i="0" u="none" strike="noStrike" cap="none" baseline="0">
                <a:solidFill>
                  <a:schemeClr val="lt1"/>
                </a:solidFill>
                <a:latin typeface="Calibri"/>
                <a:ea typeface="Calibri"/>
                <a:cs typeface="Calibri"/>
                <a:sym typeface="Calibri"/>
              </a:rPr>
              <a:t> </a:t>
            </a:r>
            <a:br>
              <a:rPr lang="en-US" sz="3200" b="0" i="0" u="none" strike="noStrike" cap="none" baseline="0">
                <a:solidFill>
                  <a:schemeClr val="lt1"/>
                </a:solidFill>
                <a:latin typeface="Calibri"/>
                <a:ea typeface="Calibri"/>
                <a:cs typeface="Calibri"/>
                <a:sym typeface="Calibri"/>
              </a:rPr>
            </a:br>
            <a:endParaRPr lang="en-US" sz="3200" b="0" i="0" u="none" strike="noStrike" cap="none" baseline="0">
              <a:solidFill>
                <a:schemeClr val="lt1"/>
              </a:solidFill>
              <a:latin typeface="Calibri"/>
              <a:ea typeface="Calibri"/>
              <a:cs typeface="Calibri"/>
              <a:sym typeface="Calibri"/>
            </a:endParaRPr>
          </a:p>
        </p:txBody>
      </p:sp>
      <p:pic>
        <p:nvPicPr>
          <p:cNvPr id="143" name="Shape 143"/>
          <p:cNvPicPr preferRelativeResize="0"/>
          <p:nvPr/>
        </p:nvPicPr>
        <p:blipFill>
          <a:blip r:embed="rId3">
            <a:alphaModFix/>
          </a:blip>
          <a:stretch>
            <a:fillRect/>
          </a:stretch>
        </p:blipFill>
        <p:spPr>
          <a:xfrm>
            <a:off x="161600" y="1116462"/>
            <a:ext cx="4267200" cy="5476875"/>
          </a:xfrm>
          <a:prstGeom prst="rect">
            <a:avLst/>
          </a:prstGeom>
          <a:noFill/>
          <a:ln>
            <a:noFill/>
          </a:ln>
        </p:spPr>
      </p:pic>
      <p:pic>
        <p:nvPicPr>
          <p:cNvPr id="144" name="Shape 144"/>
          <p:cNvPicPr preferRelativeResize="0"/>
          <p:nvPr/>
        </p:nvPicPr>
        <p:blipFill>
          <a:blip r:embed="rId4">
            <a:alphaModFix/>
          </a:blip>
          <a:stretch>
            <a:fillRect/>
          </a:stretch>
        </p:blipFill>
        <p:spPr>
          <a:xfrm>
            <a:off x="4600198" y="1116475"/>
            <a:ext cx="4312175" cy="55808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264325"/>
            <a:ext cx="7605600"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Plans - </a:t>
            </a:r>
            <a:r>
              <a:rPr lang="en-US" sz="3200">
                <a:solidFill>
                  <a:schemeClr val="lt1"/>
                </a:solidFill>
                <a:latin typeface="Calibri"/>
                <a:ea typeface="Calibri"/>
                <a:cs typeface="Calibri"/>
                <a:sym typeface="Calibri"/>
              </a:rPr>
              <a:t>Alpha CubeSat</a:t>
            </a:r>
            <a:r>
              <a:rPr lang="en-US" sz="3200" b="0" i="0" u="none" strike="noStrike" cap="none" baseline="0">
                <a:solidFill>
                  <a:schemeClr val="lt1"/>
                </a:solidFill>
                <a:latin typeface="Calibri"/>
                <a:ea typeface="Calibri"/>
                <a:cs typeface="Calibri"/>
                <a:sym typeface="Calibri"/>
              </a:rPr>
              <a:t> EPS System</a:t>
            </a:r>
            <a:br>
              <a:rPr lang="en-US" sz="3200" b="0" i="0" u="none" strike="noStrike" cap="none" baseline="0">
                <a:solidFill>
                  <a:schemeClr val="lt1"/>
                </a:solidFill>
                <a:latin typeface="Calibri"/>
                <a:ea typeface="Calibri"/>
                <a:cs typeface="Calibri"/>
                <a:sym typeface="Calibri"/>
              </a:rPr>
            </a:br>
            <a:endParaRPr lang="en-US" sz="3200" b="0" i="0" u="none" strike="noStrike" cap="none" baseline="0">
              <a:solidFill>
                <a:schemeClr val="lt1"/>
              </a:solidFill>
              <a:latin typeface="Calibri"/>
              <a:ea typeface="Calibri"/>
              <a:cs typeface="Calibri"/>
              <a:sym typeface="Calibri"/>
            </a:endParaRPr>
          </a:p>
        </p:txBody>
      </p:sp>
      <p:pic>
        <p:nvPicPr>
          <p:cNvPr id="150" name="Shape 150"/>
          <p:cNvPicPr preferRelativeResize="0"/>
          <p:nvPr/>
        </p:nvPicPr>
        <p:blipFill>
          <a:blip r:embed="rId3">
            <a:alphaModFix/>
          </a:blip>
          <a:stretch>
            <a:fillRect/>
          </a:stretch>
        </p:blipFill>
        <p:spPr>
          <a:xfrm>
            <a:off x="538900" y="888975"/>
            <a:ext cx="7961874" cy="59045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229555"/>
            <a:ext cx="6610500" cy="556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libri"/>
              <a:buNone/>
            </a:pPr>
            <a:r>
              <a:rPr lang="en-US" sz="3200" b="0" i="0" u="none" strike="noStrike" cap="none" baseline="0">
                <a:solidFill>
                  <a:schemeClr val="lt1"/>
                </a:solidFill>
                <a:latin typeface="Calibri"/>
                <a:ea typeface="Calibri"/>
                <a:cs typeface="Calibri"/>
                <a:sym typeface="Calibri"/>
              </a:rPr>
              <a:t>Winning Plans - ConOps Walk Through </a:t>
            </a:r>
            <a:br>
              <a:rPr lang="en-US" sz="3200" b="0" i="0" u="none" strike="noStrike" cap="none" baseline="0">
                <a:solidFill>
                  <a:schemeClr val="lt1"/>
                </a:solidFill>
                <a:latin typeface="Calibri"/>
                <a:ea typeface="Calibri"/>
                <a:cs typeface="Calibri"/>
                <a:sym typeface="Calibri"/>
              </a:rPr>
            </a:br>
            <a:endParaRPr lang="en-US" sz="3200" b="0" i="0" u="none" strike="noStrike" cap="none" baseline="0">
              <a:solidFill>
                <a:schemeClr val="lt1"/>
              </a:solidFill>
              <a:latin typeface="Calibri"/>
              <a:ea typeface="Calibri"/>
              <a:cs typeface="Calibri"/>
              <a:sym typeface="Calibri"/>
            </a:endParaRPr>
          </a:p>
        </p:txBody>
      </p:sp>
      <p:sp>
        <p:nvSpPr>
          <p:cNvPr id="156" name="Shape 156"/>
          <p:cNvSpPr txBox="1"/>
          <p:nvPr/>
        </p:nvSpPr>
        <p:spPr>
          <a:xfrm>
            <a:off x="207817" y="911238"/>
            <a:ext cx="7419899"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Calibri"/>
                <a:ea typeface="Calibri"/>
                <a:cs typeface="Calibri"/>
                <a:sym typeface="Calibri"/>
              </a:rPr>
              <a:t>Completely describe ConOps, from delivery and integration with LV, to deployment, and through Deep Space Derby and/or Lunar Derby, until CubeSat disposal</a:t>
            </a:r>
          </a:p>
        </p:txBody>
      </p:sp>
      <p:sp>
        <p:nvSpPr>
          <p:cNvPr id="157" name="Shape 157"/>
          <p:cNvSpPr txBox="1"/>
          <p:nvPr/>
        </p:nvSpPr>
        <p:spPr>
          <a:xfrm>
            <a:off x="457200" y="1559937"/>
            <a:ext cx="8229600" cy="4855499"/>
          </a:xfrm>
          <a:prstGeom prst="rect">
            <a:avLst/>
          </a:prstGeom>
          <a:noFill/>
          <a:ln w="9525" cap="flat" cmpd="sng">
            <a:solidFill>
              <a:schemeClr val="accent1"/>
            </a:solidFill>
            <a:prstDash val="dot"/>
            <a:round/>
            <a:headEnd type="none" w="med" len="med"/>
            <a:tailEnd type="none" w="med" len="med"/>
          </a:ln>
        </p:spPr>
        <p:txBody>
          <a:bodyPr lIns="91425" tIns="45700" rIns="91425" bIns="45700" anchor="t" anchorCtr="0">
            <a:noAutofit/>
          </a:bodyPr>
          <a:lstStyle/>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The Alpha CubeSat baseline is the timely delivery of a SLS SPUG compliant payload for SLS EM-1 </a:t>
            </a:r>
            <a:r>
              <a:rPr lang="en-US" sz="1600" u="sng">
                <a:solidFill>
                  <a:schemeClr val="dk1"/>
                </a:solidFill>
                <a:latin typeface="Calibri"/>
                <a:ea typeface="Calibri"/>
                <a:cs typeface="Calibri"/>
                <a:sym typeface="Calibri"/>
              </a:rPr>
              <a:t>Integration</a:t>
            </a:r>
            <a:r>
              <a:rPr lang="en-US" sz="1600">
                <a:solidFill>
                  <a:schemeClr val="dk1"/>
                </a:solidFill>
                <a:latin typeface="Calibri"/>
                <a:ea typeface="Calibri"/>
                <a:cs typeface="Calibri"/>
                <a:sym typeface="Calibri"/>
              </a:rPr>
              <a:t> and </a:t>
            </a:r>
            <a:r>
              <a:rPr lang="en-US" sz="1600" u="sng">
                <a:solidFill>
                  <a:schemeClr val="dk1"/>
                </a:solidFill>
                <a:latin typeface="Calibri"/>
                <a:ea typeface="Calibri"/>
                <a:cs typeface="Calibri"/>
                <a:sym typeface="Calibri"/>
              </a:rPr>
              <a:t>Launch</a:t>
            </a:r>
            <a:r>
              <a:rPr lang="en-US" sz="1600">
                <a:solidFill>
                  <a:schemeClr val="dk1"/>
                </a:solidFill>
                <a:latin typeface="Calibri"/>
                <a:ea typeface="Calibri"/>
                <a:cs typeface="Calibri"/>
                <a:sym typeface="Calibri"/>
              </a:rPr>
              <a:t> operations.  </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The option of a commercial cargo launch with/ISS deployment is being maintained as a mission alternate.  If used </a:t>
            </a:r>
            <a:r>
              <a:rPr lang="en-US" sz="1600" u="sng">
                <a:solidFill>
                  <a:schemeClr val="dk1"/>
                </a:solidFill>
                <a:latin typeface="Calibri"/>
                <a:ea typeface="Calibri"/>
                <a:cs typeface="Calibri"/>
                <a:sym typeface="Calibri"/>
              </a:rPr>
              <a:t>Unpack</a:t>
            </a:r>
            <a:r>
              <a:rPr lang="en-US" sz="1600">
                <a:solidFill>
                  <a:schemeClr val="dk1"/>
                </a:solidFill>
                <a:latin typeface="Calibri"/>
                <a:ea typeface="Calibri"/>
                <a:cs typeface="Calibri"/>
                <a:sym typeface="Calibri"/>
              </a:rPr>
              <a:t>, </a:t>
            </a:r>
            <a:r>
              <a:rPr lang="en-US" sz="1600" u="sng">
                <a:solidFill>
                  <a:schemeClr val="dk1"/>
                </a:solidFill>
                <a:latin typeface="Calibri"/>
                <a:ea typeface="Calibri"/>
                <a:cs typeface="Calibri"/>
                <a:sym typeface="Calibri"/>
              </a:rPr>
              <a:t>Transition</a:t>
            </a:r>
            <a:r>
              <a:rPr lang="en-US" sz="1600">
                <a:solidFill>
                  <a:schemeClr val="dk1"/>
                </a:solidFill>
                <a:latin typeface="Calibri"/>
                <a:ea typeface="Calibri"/>
                <a:cs typeface="Calibri"/>
                <a:sym typeface="Calibri"/>
              </a:rPr>
              <a:t>, </a:t>
            </a:r>
            <a:r>
              <a:rPr lang="en-US" sz="1600" u="sng">
                <a:solidFill>
                  <a:schemeClr val="dk1"/>
                </a:solidFill>
                <a:latin typeface="Calibri"/>
                <a:ea typeface="Calibri"/>
                <a:cs typeface="Calibri"/>
                <a:sym typeface="Calibri"/>
              </a:rPr>
              <a:t>Relocate &amp; Position</a:t>
            </a:r>
            <a:r>
              <a:rPr lang="en-US" sz="1600">
                <a:solidFill>
                  <a:schemeClr val="dk1"/>
                </a:solidFill>
                <a:latin typeface="Calibri"/>
                <a:ea typeface="Calibri"/>
                <a:cs typeface="Calibri"/>
                <a:sym typeface="Calibri"/>
              </a:rPr>
              <a:t> operations are added.</a:t>
            </a:r>
          </a:p>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Deployment</a:t>
            </a:r>
            <a:r>
              <a:rPr lang="en-US" sz="1600">
                <a:solidFill>
                  <a:schemeClr val="dk1"/>
                </a:solidFill>
                <a:latin typeface="Calibri"/>
                <a:ea typeface="Calibri"/>
                <a:cs typeface="Calibri"/>
                <a:sym typeface="Calibri"/>
              </a:rPr>
              <a:t> is via a Planetary Resources Dispenser (in both cases).  Deployment timing will be requested to achieve a optimal transition to the desired alternate minimum energy deep space trajectory.  </a:t>
            </a:r>
          </a:p>
          <a:p>
            <a:pPr marL="457200" marR="0" lvl="0" indent="-330200" algn="l" rtl="0">
              <a:spcBef>
                <a:spcPts val="0"/>
              </a:spcBef>
              <a:buClr>
                <a:schemeClr val="dk1"/>
              </a:buClr>
              <a:buSzPct val="100000"/>
              <a:buFont typeface="Calibri"/>
              <a:buChar char="●"/>
            </a:pPr>
            <a:r>
              <a:rPr lang="en-US" sz="1600" u="sng">
                <a:solidFill>
                  <a:schemeClr val="dk1"/>
                </a:solidFill>
                <a:latin typeface="Calibri"/>
                <a:ea typeface="Calibri"/>
                <a:cs typeface="Calibri"/>
                <a:sym typeface="Calibri"/>
              </a:rPr>
              <a:t>Final Checkout</a:t>
            </a:r>
            <a:r>
              <a:rPr lang="en-US" sz="1600">
                <a:solidFill>
                  <a:schemeClr val="dk1"/>
                </a:solidFill>
                <a:latin typeface="Calibri"/>
                <a:ea typeface="Calibri"/>
                <a:cs typeface="Calibri"/>
                <a:sym typeface="Calibri"/>
              </a:rPr>
              <a:t> operations are planned prior to </a:t>
            </a:r>
            <a:r>
              <a:rPr lang="en-US" sz="1600" u="sng">
                <a:solidFill>
                  <a:schemeClr val="dk1"/>
                </a:solidFill>
                <a:latin typeface="Calibri"/>
                <a:ea typeface="Calibri"/>
                <a:cs typeface="Calibri"/>
                <a:sym typeface="Calibri"/>
              </a:rPr>
              <a:t>Trajectory Insertion</a:t>
            </a:r>
            <a:r>
              <a:rPr lang="en-US" sz="1600">
                <a:solidFill>
                  <a:schemeClr val="dk1"/>
                </a:solidFill>
                <a:latin typeface="Calibri"/>
                <a:ea typeface="Calibri"/>
                <a:cs typeface="Calibri"/>
                <a:sym typeface="Calibri"/>
              </a:rPr>
              <a:t> </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A combination of low thrust long duration, and high thrust short duration propulsion subsystems will be used to achieve trajectory insertion, and sequenced in-flight maneuvers.</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Initialization of </a:t>
            </a:r>
            <a:r>
              <a:rPr lang="en-US" sz="1600" u="sng">
                <a:solidFill>
                  <a:schemeClr val="dk1"/>
                </a:solidFill>
                <a:latin typeface="Calibri"/>
                <a:ea typeface="Calibri"/>
                <a:cs typeface="Calibri"/>
                <a:sym typeface="Calibri"/>
              </a:rPr>
              <a:t>Deep Space Derby</a:t>
            </a:r>
            <a:r>
              <a:rPr lang="en-US" sz="1600">
                <a:solidFill>
                  <a:schemeClr val="dk1"/>
                </a:solidFill>
                <a:latin typeface="Calibri"/>
                <a:ea typeface="Calibri"/>
                <a:cs typeface="Calibri"/>
                <a:sym typeface="Calibri"/>
              </a:rPr>
              <a:t> operations begins with stablization of attitude and  establishing actual trajectory, followed by optimizing trajectory &amp; test of all systems.  Competition transmissions will be initiated once navigation bits are verified.</a:t>
            </a:r>
          </a:p>
          <a:p>
            <a:pPr marL="457200" marR="0" lvl="0" indent="-330200" algn="l"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Initialization of </a:t>
            </a:r>
            <a:r>
              <a:rPr lang="en-US" sz="1600" u="sng">
                <a:solidFill>
                  <a:schemeClr val="dk1"/>
                </a:solidFill>
                <a:latin typeface="Calibri"/>
                <a:ea typeface="Calibri"/>
                <a:cs typeface="Calibri"/>
                <a:sym typeface="Calibri"/>
              </a:rPr>
              <a:t>Lunar Derby</a:t>
            </a:r>
            <a:r>
              <a:rPr lang="en-US" sz="1600">
                <a:solidFill>
                  <a:schemeClr val="dk1"/>
                </a:solidFill>
                <a:latin typeface="Calibri"/>
                <a:ea typeface="Calibri"/>
                <a:cs typeface="Calibri"/>
                <a:sym typeface="Calibri"/>
              </a:rPr>
              <a:t> operations begins with stablization of attitude and  establishing actual trajectory, followed by optimizing trajectory &amp; test of all systems.  Competition transmissions will be initiated once navigation bits are verified.</a:t>
            </a:r>
          </a:p>
          <a:p>
            <a:pPr marL="457200" lvl="0" indent="-330200" rtl="0">
              <a:spcBef>
                <a:spcPts val="0"/>
              </a:spcBef>
              <a:buClr>
                <a:schemeClr val="dk1"/>
              </a:buClr>
              <a:buSzPct val="100000"/>
              <a:buFont typeface="Calibri"/>
              <a:buChar char="●"/>
            </a:pPr>
            <a:r>
              <a:rPr lang="en-US" sz="1600">
                <a:solidFill>
                  <a:schemeClr val="dk1"/>
                </a:solidFill>
                <a:latin typeface="Calibri"/>
                <a:ea typeface="Calibri"/>
                <a:cs typeface="Calibri"/>
                <a:sym typeface="Calibri"/>
              </a:rPr>
              <a:t>Initialization of </a:t>
            </a:r>
            <a:r>
              <a:rPr lang="en-US" sz="1600" u="sng">
                <a:solidFill>
                  <a:schemeClr val="dk1"/>
                </a:solidFill>
                <a:latin typeface="Calibri"/>
                <a:ea typeface="Calibri"/>
                <a:cs typeface="Calibri"/>
                <a:sym typeface="Calibri"/>
              </a:rPr>
              <a:t>End 0f Life</a:t>
            </a:r>
            <a:r>
              <a:rPr lang="en-US" sz="1600">
                <a:solidFill>
                  <a:schemeClr val="dk1"/>
                </a:solidFill>
                <a:latin typeface="Calibri"/>
                <a:ea typeface="Calibri"/>
                <a:cs typeface="Calibri"/>
                <a:sym typeface="Calibri"/>
              </a:rPr>
              <a:t> operations begins with stablization of attitude and  establishing actual trajectory, followed by optimizing trajectory &amp; test of all systems in support of targeted lunar impact.  </a:t>
            </a:r>
          </a:p>
        </p:txBody>
      </p:sp>
    </p:spTree>
  </p:cSld>
  <p:clrMapOvr>
    <a:masterClrMapping/>
  </p:clrMapOvr>
  <p:transition spd="slow">
    <p:cut/>
  </p:transition>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2041</Words>
  <Application>Microsoft Office PowerPoint</Application>
  <PresentationFormat>On-screen Show (4:3)</PresentationFormat>
  <Paragraphs>219</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1_Office Theme</vt:lpstr>
      <vt:lpstr>PowerPoint Presentation</vt:lpstr>
      <vt:lpstr>GT-1 Presentation Outline</vt:lpstr>
      <vt:lpstr>Introduction - Team Alpha CubeSat Photo</vt:lpstr>
      <vt:lpstr>Introduction - Team Alpha CubeSat Roster</vt:lpstr>
      <vt:lpstr>Introduction - Teammates/Sponsors, et.al.</vt:lpstr>
      <vt:lpstr>Introduction - Team Member Roles </vt:lpstr>
      <vt:lpstr>Winning Plans - Alpha CubeSat  </vt:lpstr>
      <vt:lpstr>Winning Plans - Alpha CubeSat EPS System </vt:lpstr>
      <vt:lpstr>Winning Plans - ConOps Walk Through  </vt:lpstr>
      <vt:lpstr>Winning Plans - ConOps Walk Through  </vt:lpstr>
      <vt:lpstr>Winning Plans – CubeSat Block Diagram </vt:lpstr>
      <vt:lpstr>Winning Plan – In Space Prizes</vt:lpstr>
      <vt:lpstr>Winning Plan – In Space Prizes</vt:lpstr>
      <vt:lpstr>Winning Plan – Thanks to RWF, et.al.</vt:lpstr>
      <vt:lpstr>Development Plan - Schedule</vt:lpstr>
      <vt:lpstr>Development Plan - Schedule</vt:lpstr>
      <vt:lpstr>Development Plan - Programmatic Risks  </vt:lpstr>
      <vt:lpstr>Development Plan - Programmatic Risks  </vt:lpstr>
      <vt:lpstr>Development Plan - Cost Factors</vt:lpstr>
      <vt:lpstr>Development Plan - Cost Factors</vt:lpstr>
      <vt:lpstr>Development Plan - Technical Risks</vt:lpstr>
      <vt:lpstr>Development Plan - Technical Risks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barnhard</dc:creator>
  <cp:lastModifiedBy>barnhard</cp:lastModifiedBy>
  <cp:revision>3</cp:revision>
  <dcterms:modified xsi:type="dcterms:W3CDTF">2015-11-03T01:26:19Z</dcterms:modified>
</cp:coreProperties>
</file>