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0"/>
  </p:notesMasterIdLst>
  <p:handoutMasterIdLst>
    <p:handoutMasterId r:id="rId31"/>
  </p:handoutMasterIdLst>
  <p:sldIdLst>
    <p:sldId id="256" r:id="rId2"/>
    <p:sldId id="269" r:id="rId3"/>
    <p:sldId id="258" r:id="rId4"/>
    <p:sldId id="290" r:id="rId5"/>
    <p:sldId id="271" r:id="rId6"/>
    <p:sldId id="291" r:id="rId7"/>
    <p:sldId id="279" r:id="rId8"/>
    <p:sldId id="272" r:id="rId9"/>
    <p:sldId id="285" r:id="rId10"/>
    <p:sldId id="293" r:id="rId11"/>
    <p:sldId id="295" r:id="rId12"/>
    <p:sldId id="289" r:id="rId13"/>
    <p:sldId id="288" r:id="rId14"/>
    <p:sldId id="307" r:id="rId15"/>
    <p:sldId id="306" r:id="rId16"/>
    <p:sldId id="305" r:id="rId17"/>
    <p:sldId id="273" r:id="rId18"/>
    <p:sldId id="296" r:id="rId19"/>
    <p:sldId id="281" r:id="rId20"/>
    <p:sldId id="274" r:id="rId21"/>
    <p:sldId id="299" r:id="rId22"/>
    <p:sldId id="298" r:id="rId23"/>
    <p:sldId id="300" r:id="rId24"/>
    <p:sldId id="283" r:id="rId25"/>
    <p:sldId id="276" r:id="rId26"/>
    <p:sldId id="284" r:id="rId27"/>
    <p:sldId id="270" r:id="rId28"/>
    <p:sldId id="277" r:id="rId29"/>
  </p:sldIdLst>
  <p:sldSz cx="9144000" cy="6858000" type="screen4x3"/>
  <p:notesSz cx="6954838" cy="93091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avid Klumpar" initials="" lastIdx="5" clrIdx="0"/>
  <p:cmAuthor id="1" name="ODIN" initials="" lastIdx="0" clrIdx="1"/>
</p:cmAuthorLst>
</file>

<file path=ppt/presProps.xml><?xml version="1.0" encoding="utf-8"?>
<p:presentationPr xmlns:a="http://schemas.openxmlformats.org/drawingml/2006/main" xmlns:r="http://schemas.openxmlformats.org/officeDocument/2006/relationships" xmlns:p="http://schemas.openxmlformats.org/presentationml/2006/main">
  <p:prnPr/>
  <p:clrMru>
    <a:srgbClr val="FAD706"/>
    <a:srgbClr val="F4F18B"/>
    <a:srgbClr val="646778"/>
    <a:srgbClr val="616978"/>
    <a:srgbClr val="353941"/>
    <a:srgbClr val="FFDD6A"/>
    <a:srgbClr val="7E7698"/>
    <a:srgbClr val="444667"/>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599" autoAdjust="0"/>
    <p:restoredTop sz="99321" autoAdjust="0"/>
  </p:normalViewPr>
  <p:slideViewPr>
    <p:cSldViewPr snapToGrid="0" snapToObjects="1">
      <p:cViewPr varScale="1">
        <p:scale>
          <a:sx n="106" d="100"/>
          <a:sy n="106" d="100"/>
        </p:scale>
        <p:origin x="516" y="144"/>
      </p:cViewPr>
      <p:guideLst>
        <p:guide orient="horz" pos="2160"/>
        <p:guide pos="2880"/>
      </p:guideLst>
    </p:cSldViewPr>
  </p:slideViewPr>
  <p:notesTextViewPr>
    <p:cViewPr>
      <p:scale>
        <a:sx n="100" d="100"/>
        <a:sy n="100" d="100"/>
      </p:scale>
      <p:origin x="0" y="0"/>
    </p:cViewPr>
  </p:notesTextViewPr>
  <p:sorterViewPr>
    <p:cViewPr>
      <p:scale>
        <a:sx n="160" d="100"/>
        <a:sy n="160" d="100"/>
      </p:scale>
      <p:origin x="0" y="0"/>
    </p:cViewPr>
  </p:sorterViewPr>
  <p:notesViewPr>
    <p:cSldViewPr snapToGrid="0" snapToObjects="1">
      <p:cViewPr varScale="1">
        <p:scale>
          <a:sx n="120" d="100"/>
          <a:sy n="120" d="100"/>
        </p:scale>
        <p:origin x="4926" y="9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1"/>
            <a:ext cx="3014393" cy="46736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38872" y="1"/>
            <a:ext cx="3014393" cy="467363"/>
          </a:xfrm>
          <a:prstGeom prst="rect">
            <a:avLst/>
          </a:prstGeom>
        </p:spPr>
        <p:txBody>
          <a:bodyPr vert="horz" lIns="91440" tIns="45720" rIns="91440" bIns="45720" rtlCol="0"/>
          <a:lstStyle>
            <a:lvl1pPr algn="r">
              <a:defRPr sz="1200"/>
            </a:lvl1pPr>
          </a:lstStyle>
          <a:p>
            <a:fld id="{3A54C4F2-8367-48BD-85F0-A96DCD89168D}" type="datetimeFigureOut">
              <a:rPr lang="en-US" smtClean="0"/>
              <a:t>2/28/2016</a:t>
            </a:fld>
            <a:endParaRPr lang="en-US"/>
          </a:p>
        </p:txBody>
      </p:sp>
      <p:sp>
        <p:nvSpPr>
          <p:cNvPr id="4" name="Footer Placeholder 3"/>
          <p:cNvSpPr>
            <a:spLocks noGrp="1"/>
          </p:cNvSpPr>
          <p:nvPr>
            <p:ph type="ftr" sz="quarter" idx="2"/>
          </p:nvPr>
        </p:nvSpPr>
        <p:spPr>
          <a:xfrm>
            <a:off x="2" y="8841739"/>
            <a:ext cx="3014393" cy="467363"/>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38872" y="8841739"/>
            <a:ext cx="3014393" cy="467363"/>
          </a:xfrm>
          <a:prstGeom prst="rect">
            <a:avLst/>
          </a:prstGeom>
        </p:spPr>
        <p:txBody>
          <a:bodyPr vert="horz" lIns="91440" tIns="45720" rIns="91440" bIns="45720" rtlCol="0" anchor="b"/>
          <a:lstStyle>
            <a:lvl1pPr algn="r">
              <a:defRPr sz="1200"/>
            </a:lvl1pPr>
          </a:lstStyle>
          <a:p>
            <a:fld id="{A6C8CFE3-2CB8-4DAA-9716-0EF64D8DE8E5}" type="slidenum">
              <a:rPr lang="en-US" smtClean="0"/>
              <a:t>‹#›</a:t>
            </a:fld>
            <a:endParaRPr lang="en-US"/>
          </a:p>
        </p:txBody>
      </p:sp>
    </p:spTree>
    <p:extLst>
      <p:ext uri="{BB962C8B-B14F-4D97-AF65-F5344CB8AC3E}">
        <p14:creationId xmlns:p14="http://schemas.microsoft.com/office/powerpoint/2010/main" val="24338910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30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40175" y="0"/>
            <a:ext cx="3013075" cy="466725"/>
          </a:xfrm>
          <a:prstGeom prst="rect">
            <a:avLst/>
          </a:prstGeom>
        </p:spPr>
        <p:txBody>
          <a:bodyPr vert="horz" lIns="91440" tIns="45720" rIns="91440" bIns="45720" rtlCol="0"/>
          <a:lstStyle>
            <a:lvl1pPr algn="r">
              <a:defRPr sz="1200"/>
            </a:lvl1pPr>
          </a:lstStyle>
          <a:p>
            <a:fld id="{B2902A85-615E-458A-A8C9-464AC1D1A8CE}" type="datetimeFigureOut">
              <a:rPr lang="en-US" smtClean="0"/>
              <a:t>2/28/2016</a:t>
            </a:fld>
            <a:endParaRPr lang="en-US"/>
          </a:p>
        </p:txBody>
      </p:sp>
      <p:sp>
        <p:nvSpPr>
          <p:cNvPr id="4" name="Slide Image Placeholder 3"/>
          <p:cNvSpPr>
            <a:spLocks noGrp="1" noRot="1" noChangeAspect="1"/>
          </p:cNvSpPr>
          <p:nvPr>
            <p:ph type="sldImg" idx="2"/>
          </p:nvPr>
        </p:nvSpPr>
        <p:spPr>
          <a:xfrm>
            <a:off x="1382713" y="1163638"/>
            <a:ext cx="4189412" cy="3141662"/>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95325" y="4479925"/>
            <a:ext cx="5564188" cy="36655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42375"/>
            <a:ext cx="3013075" cy="46672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40175" y="8842375"/>
            <a:ext cx="3013075" cy="466725"/>
          </a:xfrm>
          <a:prstGeom prst="rect">
            <a:avLst/>
          </a:prstGeom>
        </p:spPr>
        <p:txBody>
          <a:bodyPr vert="horz" lIns="91440" tIns="45720" rIns="91440" bIns="45720" rtlCol="0" anchor="b"/>
          <a:lstStyle>
            <a:lvl1pPr algn="r">
              <a:defRPr sz="1200"/>
            </a:lvl1pPr>
          </a:lstStyle>
          <a:p>
            <a:fld id="{0809FCE2-EB1B-4F71-A294-8956E04A5A34}" type="slidenum">
              <a:rPr lang="en-US" smtClean="0"/>
              <a:t>‹#›</a:t>
            </a:fld>
            <a:endParaRPr lang="en-US"/>
          </a:p>
        </p:txBody>
      </p:sp>
    </p:spTree>
    <p:extLst>
      <p:ext uri="{BB962C8B-B14F-4D97-AF65-F5344CB8AC3E}">
        <p14:creationId xmlns:p14="http://schemas.microsoft.com/office/powerpoint/2010/main" val="8915499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809FCE2-EB1B-4F71-A294-8956E04A5A34}" type="slidenum">
              <a:rPr lang="en-US" smtClean="0"/>
              <a:t>1</a:t>
            </a:fld>
            <a:endParaRPr lang="en-US"/>
          </a:p>
        </p:txBody>
      </p:sp>
    </p:spTree>
    <p:extLst>
      <p:ext uri="{BB962C8B-B14F-4D97-AF65-F5344CB8AC3E}">
        <p14:creationId xmlns:p14="http://schemas.microsoft.com/office/powerpoint/2010/main" val="25841279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809FCE2-EB1B-4F71-A294-8956E04A5A34}" type="slidenum">
              <a:rPr lang="en-US" smtClean="0"/>
              <a:t>10</a:t>
            </a:fld>
            <a:endParaRPr lang="en-US"/>
          </a:p>
        </p:txBody>
      </p:sp>
    </p:spTree>
    <p:extLst>
      <p:ext uri="{BB962C8B-B14F-4D97-AF65-F5344CB8AC3E}">
        <p14:creationId xmlns:p14="http://schemas.microsoft.com/office/powerpoint/2010/main" val="33777871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809FCE2-EB1B-4F71-A294-8956E04A5A34}" type="slidenum">
              <a:rPr lang="en-US" smtClean="0"/>
              <a:t>11</a:t>
            </a:fld>
            <a:endParaRPr lang="en-US"/>
          </a:p>
        </p:txBody>
      </p:sp>
    </p:spTree>
    <p:extLst>
      <p:ext uri="{BB962C8B-B14F-4D97-AF65-F5344CB8AC3E}">
        <p14:creationId xmlns:p14="http://schemas.microsoft.com/office/powerpoint/2010/main" val="26437608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809FCE2-EB1B-4F71-A294-8956E04A5A34}" type="slidenum">
              <a:rPr lang="en-US" smtClean="0"/>
              <a:t>12</a:t>
            </a:fld>
            <a:endParaRPr lang="en-US"/>
          </a:p>
        </p:txBody>
      </p:sp>
    </p:spTree>
    <p:extLst>
      <p:ext uri="{BB962C8B-B14F-4D97-AF65-F5344CB8AC3E}">
        <p14:creationId xmlns:p14="http://schemas.microsoft.com/office/powerpoint/2010/main" val="35997795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809FCE2-EB1B-4F71-A294-8956E04A5A34}" type="slidenum">
              <a:rPr lang="en-US" smtClean="0"/>
              <a:t>13</a:t>
            </a:fld>
            <a:endParaRPr lang="en-US"/>
          </a:p>
        </p:txBody>
      </p:sp>
    </p:spTree>
    <p:extLst>
      <p:ext uri="{BB962C8B-B14F-4D97-AF65-F5344CB8AC3E}">
        <p14:creationId xmlns:p14="http://schemas.microsoft.com/office/powerpoint/2010/main" val="32691645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809FCE2-EB1B-4F71-A294-8956E04A5A34}" type="slidenum">
              <a:rPr lang="en-US" smtClean="0"/>
              <a:t>14</a:t>
            </a:fld>
            <a:endParaRPr lang="en-US"/>
          </a:p>
        </p:txBody>
      </p:sp>
    </p:spTree>
    <p:extLst>
      <p:ext uri="{BB962C8B-B14F-4D97-AF65-F5344CB8AC3E}">
        <p14:creationId xmlns:p14="http://schemas.microsoft.com/office/powerpoint/2010/main" val="17858159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809FCE2-EB1B-4F71-A294-8956E04A5A34}" type="slidenum">
              <a:rPr lang="en-US" smtClean="0"/>
              <a:t>15</a:t>
            </a:fld>
            <a:endParaRPr lang="en-US"/>
          </a:p>
        </p:txBody>
      </p:sp>
    </p:spTree>
    <p:extLst>
      <p:ext uri="{BB962C8B-B14F-4D97-AF65-F5344CB8AC3E}">
        <p14:creationId xmlns:p14="http://schemas.microsoft.com/office/powerpoint/2010/main" val="29245660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809FCE2-EB1B-4F71-A294-8956E04A5A34}" type="slidenum">
              <a:rPr lang="en-US" smtClean="0"/>
              <a:t>16</a:t>
            </a:fld>
            <a:endParaRPr lang="en-US"/>
          </a:p>
        </p:txBody>
      </p:sp>
    </p:spTree>
    <p:extLst>
      <p:ext uri="{BB962C8B-B14F-4D97-AF65-F5344CB8AC3E}">
        <p14:creationId xmlns:p14="http://schemas.microsoft.com/office/powerpoint/2010/main" val="34587705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809FCE2-EB1B-4F71-A294-8956E04A5A34}" type="slidenum">
              <a:rPr lang="en-US" smtClean="0"/>
              <a:t>17</a:t>
            </a:fld>
            <a:endParaRPr lang="en-US"/>
          </a:p>
        </p:txBody>
      </p:sp>
    </p:spTree>
    <p:extLst>
      <p:ext uri="{BB962C8B-B14F-4D97-AF65-F5344CB8AC3E}">
        <p14:creationId xmlns:p14="http://schemas.microsoft.com/office/powerpoint/2010/main" val="24564628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809FCE2-EB1B-4F71-A294-8956E04A5A34}" type="slidenum">
              <a:rPr lang="en-US" smtClean="0"/>
              <a:t>18</a:t>
            </a:fld>
            <a:endParaRPr lang="en-US"/>
          </a:p>
        </p:txBody>
      </p:sp>
    </p:spTree>
    <p:extLst>
      <p:ext uri="{BB962C8B-B14F-4D97-AF65-F5344CB8AC3E}">
        <p14:creationId xmlns:p14="http://schemas.microsoft.com/office/powerpoint/2010/main" val="24888342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809FCE2-EB1B-4F71-A294-8956E04A5A34}" type="slidenum">
              <a:rPr lang="en-US" smtClean="0"/>
              <a:t>19</a:t>
            </a:fld>
            <a:endParaRPr lang="en-US"/>
          </a:p>
        </p:txBody>
      </p:sp>
    </p:spTree>
    <p:extLst>
      <p:ext uri="{BB962C8B-B14F-4D97-AF65-F5344CB8AC3E}">
        <p14:creationId xmlns:p14="http://schemas.microsoft.com/office/powerpoint/2010/main" val="27078811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809FCE2-EB1B-4F71-A294-8956E04A5A34}" type="slidenum">
              <a:rPr lang="en-US" smtClean="0"/>
              <a:t>2</a:t>
            </a:fld>
            <a:endParaRPr lang="en-US"/>
          </a:p>
        </p:txBody>
      </p:sp>
    </p:spTree>
    <p:extLst>
      <p:ext uri="{BB962C8B-B14F-4D97-AF65-F5344CB8AC3E}">
        <p14:creationId xmlns:p14="http://schemas.microsoft.com/office/powerpoint/2010/main" val="17379200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809FCE2-EB1B-4F71-A294-8956E04A5A34}" type="slidenum">
              <a:rPr lang="en-US" smtClean="0"/>
              <a:t>20</a:t>
            </a:fld>
            <a:endParaRPr lang="en-US"/>
          </a:p>
        </p:txBody>
      </p:sp>
    </p:spTree>
    <p:extLst>
      <p:ext uri="{BB962C8B-B14F-4D97-AF65-F5344CB8AC3E}">
        <p14:creationId xmlns:p14="http://schemas.microsoft.com/office/powerpoint/2010/main" val="34808840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809FCE2-EB1B-4F71-A294-8956E04A5A34}" type="slidenum">
              <a:rPr lang="en-US" smtClean="0"/>
              <a:t>21</a:t>
            </a:fld>
            <a:endParaRPr lang="en-US"/>
          </a:p>
        </p:txBody>
      </p:sp>
    </p:spTree>
    <p:extLst>
      <p:ext uri="{BB962C8B-B14F-4D97-AF65-F5344CB8AC3E}">
        <p14:creationId xmlns:p14="http://schemas.microsoft.com/office/powerpoint/2010/main" val="4687875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809FCE2-EB1B-4F71-A294-8956E04A5A34}" type="slidenum">
              <a:rPr lang="en-US" smtClean="0"/>
              <a:t>22</a:t>
            </a:fld>
            <a:endParaRPr lang="en-US"/>
          </a:p>
        </p:txBody>
      </p:sp>
    </p:spTree>
    <p:extLst>
      <p:ext uri="{BB962C8B-B14F-4D97-AF65-F5344CB8AC3E}">
        <p14:creationId xmlns:p14="http://schemas.microsoft.com/office/powerpoint/2010/main" val="27240948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809FCE2-EB1B-4F71-A294-8956E04A5A34}" type="slidenum">
              <a:rPr lang="en-US" smtClean="0"/>
              <a:t>23</a:t>
            </a:fld>
            <a:endParaRPr lang="en-US"/>
          </a:p>
        </p:txBody>
      </p:sp>
    </p:spTree>
    <p:extLst>
      <p:ext uri="{BB962C8B-B14F-4D97-AF65-F5344CB8AC3E}">
        <p14:creationId xmlns:p14="http://schemas.microsoft.com/office/powerpoint/2010/main" val="32741785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809FCE2-EB1B-4F71-A294-8956E04A5A34}" type="slidenum">
              <a:rPr lang="en-US" smtClean="0"/>
              <a:t>24</a:t>
            </a:fld>
            <a:endParaRPr lang="en-US"/>
          </a:p>
        </p:txBody>
      </p:sp>
    </p:spTree>
    <p:extLst>
      <p:ext uri="{BB962C8B-B14F-4D97-AF65-F5344CB8AC3E}">
        <p14:creationId xmlns:p14="http://schemas.microsoft.com/office/powerpoint/2010/main" val="18678429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809FCE2-EB1B-4F71-A294-8956E04A5A34}" type="slidenum">
              <a:rPr lang="en-US" smtClean="0"/>
              <a:t>25</a:t>
            </a:fld>
            <a:endParaRPr lang="en-US"/>
          </a:p>
        </p:txBody>
      </p:sp>
    </p:spTree>
    <p:extLst>
      <p:ext uri="{BB962C8B-B14F-4D97-AF65-F5344CB8AC3E}">
        <p14:creationId xmlns:p14="http://schemas.microsoft.com/office/powerpoint/2010/main" val="9552247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809FCE2-EB1B-4F71-A294-8956E04A5A34}" type="slidenum">
              <a:rPr lang="en-US" smtClean="0"/>
              <a:t>26</a:t>
            </a:fld>
            <a:endParaRPr lang="en-US"/>
          </a:p>
        </p:txBody>
      </p:sp>
    </p:spTree>
    <p:extLst>
      <p:ext uri="{BB962C8B-B14F-4D97-AF65-F5344CB8AC3E}">
        <p14:creationId xmlns:p14="http://schemas.microsoft.com/office/powerpoint/2010/main" val="35612134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809FCE2-EB1B-4F71-A294-8956E04A5A34}" type="slidenum">
              <a:rPr lang="en-US" smtClean="0"/>
              <a:t>27</a:t>
            </a:fld>
            <a:endParaRPr lang="en-US"/>
          </a:p>
        </p:txBody>
      </p:sp>
    </p:spTree>
    <p:extLst>
      <p:ext uri="{BB962C8B-B14F-4D97-AF65-F5344CB8AC3E}">
        <p14:creationId xmlns:p14="http://schemas.microsoft.com/office/powerpoint/2010/main" val="137943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809FCE2-EB1B-4F71-A294-8956E04A5A34}" type="slidenum">
              <a:rPr lang="en-US" smtClean="0"/>
              <a:t>28</a:t>
            </a:fld>
            <a:endParaRPr lang="en-US"/>
          </a:p>
        </p:txBody>
      </p:sp>
    </p:spTree>
    <p:extLst>
      <p:ext uri="{BB962C8B-B14F-4D97-AF65-F5344CB8AC3E}">
        <p14:creationId xmlns:p14="http://schemas.microsoft.com/office/powerpoint/2010/main" val="37259203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809FCE2-EB1B-4F71-A294-8956E04A5A34}" type="slidenum">
              <a:rPr lang="en-US" smtClean="0"/>
              <a:t>3</a:t>
            </a:fld>
            <a:endParaRPr lang="en-US"/>
          </a:p>
        </p:txBody>
      </p:sp>
    </p:spTree>
    <p:extLst>
      <p:ext uri="{BB962C8B-B14F-4D97-AF65-F5344CB8AC3E}">
        <p14:creationId xmlns:p14="http://schemas.microsoft.com/office/powerpoint/2010/main" val="31170400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809FCE2-EB1B-4F71-A294-8956E04A5A34}" type="slidenum">
              <a:rPr lang="en-US" smtClean="0"/>
              <a:t>4</a:t>
            </a:fld>
            <a:endParaRPr lang="en-US"/>
          </a:p>
        </p:txBody>
      </p:sp>
    </p:spTree>
    <p:extLst>
      <p:ext uri="{BB962C8B-B14F-4D97-AF65-F5344CB8AC3E}">
        <p14:creationId xmlns:p14="http://schemas.microsoft.com/office/powerpoint/2010/main" val="40428748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809FCE2-EB1B-4F71-A294-8956E04A5A34}" type="slidenum">
              <a:rPr lang="en-US" smtClean="0"/>
              <a:t>5</a:t>
            </a:fld>
            <a:endParaRPr lang="en-US"/>
          </a:p>
        </p:txBody>
      </p:sp>
    </p:spTree>
    <p:extLst>
      <p:ext uri="{BB962C8B-B14F-4D97-AF65-F5344CB8AC3E}">
        <p14:creationId xmlns:p14="http://schemas.microsoft.com/office/powerpoint/2010/main" val="39858413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809FCE2-EB1B-4F71-A294-8956E04A5A34}" type="slidenum">
              <a:rPr lang="en-US" smtClean="0"/>
              <a:t>6</a:t>
            </a:fld>
            <a:endParaRPr lang="en-US"/>
          </a:p>
        </p:txBody>
      </p:sp>
    </p:spTree>
    <p:extLst>
      <p:ext uri="{BB962C8B-B14F-4D97-AF65-F5344CB8AC3E}">
        <p14:creationId xmlns:p14="http://schemas.microsoft.com/office/powerpoint/2010/main" val="35316279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809FCE2-EB1B-4F71-A294-8956E04A5A34}" type="slidenum">
              <a:rPr lang="en-US" smtClean="0"/>
              <a:t>7</a:t>
            </a:fld>
            <a:endParaRPr lang="en-US"/>
          </a:p>
        </p:txBody>
      </p:sp>
    </p:spTree>
    <p:extLst>
      <p:ext uri="{BB962C8B-B14F-4D97-AF65-F5344CB8AC3E}">
        <p14:creationId xmlns:p14="http://schemas.microsoft.com/office/powerpoint/2010/main" val="27973311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809FCE2-EB1B-4F71-A294-8956E04A5A34}" type="slidenum">
              <a:rPr lang="en-US" smtClean="0"/>
              <a:t>8</a:t>
            </a:fld>
            <a:endParaRPr lang="en-US"/>
          </a:p>
        </p:txBody>
      </p:sp>
    </p:spTree>
    <p:extLst>
      <p:ext uri="{BB962C8B-B14F-4D97-AF65-F5344CB8AC3E}">
        <p14:creationId xmlns:p14="http://schemas.microsoft.com/office/powerpoint/2010/main" val="4423254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809FCE2-EB1B-4F71-A294-8956E04A5A34}" type="slidenum">
              <a:rPr lang="en-US" smtClean="0"/>
              <a:t>9</a:t>
            </a:fld>
            <a:endParaRPr lang="en-US"/>
          </a:p>
        </p:txBody>
      </p:sp>
    </p:spTree>
    <p:extLst>
      <p:ext uri="{BB962C8B-B14F-4D97-AF65-F5344CB8AC3E}">
        <p14:creationId xmlns:p14="http://schemas.microsoft.com/office/powerpoint/2010/main" val="36965900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53445"/>
            <a:ext cx="7772400" cy="1470025"/>
          </a:xfrm>
        </p:spPr>
        <p:txBody>
          <a:bodyPr/>
          <a:lstStyle>
            <a:lvl1pPr>
              <a:defRPr b="0">
                <a:solidFill>
                  <a:schemeClr val="tx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D907395-219D-8C49-B345-87AB017CF54F}" type="datetimeFigureOut">
              <a:rPr lang="en-US" smtClean="0"/>
              <a:t>2/28/2016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57AEC8-E1A3-9E48-9E03-5E1CBA4D83B7}" type="slidenum">
              <a:rPr lang="en-US" smtClean="0"/>
              <a:t>‹#›</a:t>
            </a:fld>
            <a:endParaRPr lang="en-US"/>
          </a:p>
        </p:txBody>
      </p:sp>
    </p:spTree>
    <p:extLst>
      <p:ext uri="{BB962C8B-B14F-4D97-AF65-F5344CB8AC3E}">
        <p14:creationId xmlns:p14="http://schemas.microsoft.com/office/powerpoint/2010/main" val="2136090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n w="3175">
                  <a:solidFill>
                    <a:srgbClr val="8AC9DA"/>
                  </a:solidFill>
                  <a:prstDash val="solid"/>
                </a:ln>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D907395-219D-8C49-B345-87AB017CF54F}" type="datetimeFigureOut">
              <a:rPr lang="en-US" smtClean="0"/>
              <a:t>2/28/2016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57AEC8-E1A3-9E48-9E03-5E1CBA4D83B7}" type="slidenum">
              <a:rPr lang="en-US" smtClean="0"/>
              <a:t>‹#›</a:t>
            </a:fld>
            <a:endParaRPr lang="en-US"/>
          </a:p>
        </p:txBody>
      </p:sp>
    </p:spTree>
    <p:extLst>
      <p:ext uri="{BB962C8B-B14F-4D97-AF65-F5344CB8AC3E}">
        <p14:creationId xmlns:p14="http://schemas.microsoft.com/office/powerpoint/2010/main" val="19712262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lvl1pPr>
              <a:defRPr>
                <a:ln w="3175">
                  <a:solidFill>
                    <a:srgbClr val="8AC9DA"/>
                  </a:solidFill>
                  <a:prstDash val="solid"/>
                </a:ln>
              </a:defRPr>
            </a:lvl1p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D907395-219D-8C49-B345-87AB017CF54F}" type="datetimeFigureOut">
              <a:rPr lang="en-US" smtClean="0"/>
              <a:t>2/28/2016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57AEC8-E1A3-9E48-9E03-5E1CBA4D83B7}" type="slidenum">
              <a:rPr lang="en-US" smtClean="0"/>
              <a:t>‹#›</a:t>
            </a:fld>
            <a:endParaRPr lang="en-US"/>
          </a:p>
        </p:txBody>
      </p:sp>
    </p:spTree>
    <p:extLst>
      <p:ext uri="{BB962C8B-B14F-4D97-AF65-F5344CB8AC3E}">
        <p14:creationId xmlns:p14="http://schemas.microsoft.com/office/powerpoint/2010/main" val="13059612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6610537" cy="556127"/>
          </a:xfrm>
        </p:spPr>
        <p:txBody>
          <a:bodyPr/>
          <a:lstStyle/>
          <a:p>
            <a:r>
              <a:rPr lang="en-US" smtClean="0"/>
              <a:t>Click to edit Master title style</a:t>
            </a:r>
            <a:endParaRPr lang="en-US"/>
          </a:p>
        </p:txBody>
      </p:sp>
      <p:sp>
        <p:nvSpPr>
          <p:cNvPr id="3" name="Content Placeholder 2"/>
          <p:cNvSpPr>
            <a:spLocks noGrp="1"/>
          </p:cNvSpPr>
          <p:nvPr>
            <p:ph idx="1"/>
          </p:nvPr>
        </p:nvSpPr>
        <p:spPr>
          <a:xfrm>
            <a:off x="339213" y="1193257"/>
            <a:ext cx="8229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D907395-219D-8C49-B345-87AB017CF54F}" type="datetimeFigureOut">
              <a:rPr lang="en-US" smtClean="0"/>
              <a:t>2/28/2016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57AEC8-E1A3-9E48-9E03-5E1CBA4D83B7}" type="slidenum">
              <a:rPr lang="en-US" smtClean="0"/>
              <a:t>‹#›</a:t>
            </a:fld>
            <a:endParaRPr lang="en-US"/>
          </a:p>
        </p:txBody>
      </p:sp>
    </p:spTree>
    <p:extLst>
      <p:ext uri="{BB962C8B-B14F-4D97-AF65-F5344CB8AC3E}">
        <p14:creationId xmlns:p14="http://schemas.microsoft.com/office/powerpoint/2010/main" val="20153828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n w="3175">
                  <a:solidFill>
                    <a:srgbClr val="8AC9DA"/>
                  </a:solidFill>
                  <a:prstDash val="solid"/>
                </a:ln>
                <a:solidFill>
                  <a:schemeClr val="tx1"/>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D907395-219D-8C49-B345-87AB017CF54F}" type="datetimeFigureOut">
              <a:rPr lang="en-US" smtClean="0"/>
              <a:t>2/28/2016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57AEC8-E1A3-9E48-9E03-5E1CBA4D83B7}" type="slidenum">
              <a:rPr lang="en-US" smtClean="0"/>
              <a:t>‹#›</a:t>
            </a:fld>
            <a:endParaRPr lang="en-US"/>
          </a:p>
        </p:txBody>
      </p:sp>
    </p:spTree>
    <p:extLst>
      <p:ext uri="{BB962C8B-B14F-4D97-AF65-F5344CB8AC3E}">
        <p14:creationId xmlns:p14="http://schemas.microsoft.com/office/powerpoint/2010/main" val="40776391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0" y="5901"/>
            <a:ext cx="6740323" cy="471948"/>
          </a:xfrm>
        </p:spPr>
        <p:txBody>
          <a:bodyPr/>
          <a:lstStyle>
            <a:lvl1pPr algn="l">
              <a:defRPr>
                <a:ln w="3175">
                  <a:solidFill>
                    <a:srgbClr val="8AC9DA"/>
                  </a:solidFill>
                  <a:prstDash val="solid"/>
                </a:ln>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D907395-219D-8C49-B345-87AB017CF54F}" type="datetimeFigureOut">
              <a:rPr lang="en-US" smtClean="0"/>
              <a:t>2/28/2016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857AEC8-E1A3-9E48-9E03-5E1CBA4D83B7}" type="slidenum">
              <a:rPr lang="en-US" smtClean="0"/>
              <a:t>‹#›</a:t>
            </a:fld>
            <a:endParaRPr lang="en-US"/>
          </a:p>
        </p:txBody>
      </p:sp>
    </p:spTree>
    <p:extLst>
      <p:ext uri="{BB962C8B-B14F-4D97-AF65-F5344CB8AC3E}">
        <p14:creationId xmlns:p14="http://schemas.microsoft.com/office/powerpoint/2010/main" val="29611372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n w="3175">
                  <a:solidFill>
                    <a:srgbClr val="8AC9DA"/>
                  </a:solidFill>
                  <a:prstDash val="solid"/>
                </a:ln>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D907395-219D-8C49-B345-87AB017CF54F}" type="datetimeFigureOut">
              <a:rPr lang="en-US" smtClean="0"/>
              <a:t>2/28/2016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857AEC8-E1A3-9E48-9E03-5E1CBA4D83B7}" type="slidenum">
              <a:rPr lang="en-US" smtClean="0"/>
              <a:t>‹#›</a:t>
            </a:fld>
            <a:endParaRPr lang="en-US"/>
          </a:p>
        </p:txBody>
      </p:sp>
    </p:spTree>
    <p:extLst>
      <p:ext uri="{BB962C8B-B14F-4D97-AF65-F5344CB8AC3E}">
        <p14:creationId xmlns:p14="http://schemas.microsoft.com/office/powerpoint/2010/main" val="8955364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n w="3175">
                  <a:solidFill>
                    <a:srgbClr val="8AC9DA"/>
                  </a:solidFill>
                  <a:prstDash val="solid"/>
                </a:ln>
              </a:defRPr>
            </a:lvl1pPr>
          </a:lstStyle>
          <a:p>
            <a:r>
              <a:rPr lang="en-US" dirty="0" smtClean="0"/>
              <a:t>Click to edit Master title style</a:t>
            </a:r>
            <a:endParaRPr lang="en-US" dirty="0"/>
          </a:p>
        </p:txBody>
      </p:sp>
      <p:sp>
        <p:nvSpPr>
          <p:cNvPr id="3" name="Date Placeholder 2"/>
          <p:cNvSpPr>
            <a:spLocks noGrp="1"/>
          </p:cNvSpPr>
          <p:nvPr>
            <p:ph type="dt" sz="half" idx="10"/>
          </p:nvPr>
        </p:nvSpPr>
        <p:spPr/>
        <p:txBody>
          <a:bodyPr/>
          <a:lstStyle/>
          <a:p>
            <a:fld id="{AD907395-219D-8C49-B345-87AB017CF54F}" type="datetimeFigureOut">
              <a:rPr lang="en-US" smtClean="0"/>
              <a:t>2/28/2016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857AEC8-E1A3-9E48-9E03-5E1CBA4D83B7}" type="slidenum">
              <a:rPr lang="en-US" smtClean="0"/>
              <a:t>‹#›</a:t>
            </a:fld>
            <a:endParaRPr lang="en-US"/>
          </a:p>
        </p:txBody>
      </p:sp>
    </p:spTree>
    <p:extLst>
      <p:ext uri="{BB962C8B-B14F-4D97-AF65-F5344CB8AC3E}">
        <p14:creationId xmlns:p14="http://schemas.microsoft.com/office/powerpoint/2010/main" val="1410324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D907395-219D-8C49-B345-87AB017CF54F}" type="datetimeFigureOut">
              <a:rPr lang="en-US" smtClean="0"/>
              <a:t>2/28/2016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857AEC8-E1A3-9E48-9E03-5E1CBA4D83B7}" type="slidenum">
              <a:rPr lang="en-US" smtClean="0"/>
              <a:t>‹#›</a:t>
            </a:fld>
            <a:endParaRPr lang="en-US"/>
          </a:p>
        </p:txBody>
      </p:sp>
    </p:spTree>
    <p:extLst>
      <p:ext uri="{BB962C8B-B14F-4D97-AF65-F5344CB8AC3E}">
        <p14:creationId xmlns:p14="http://schemas.microsoft.com/office/powerpoint/2010/main" val="13788972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199" y="503237"/>
            <a:ext cx="3008313" cy="1162050"/>
          </a:xfrm>
        </p:spPr>
        <p:txBody>
          <a:bodyPr anchor="b"/>
          <a:lstStyle>
            <a:lvl1pPr algn="l">
              <a:defRPr sz="2000" b="1">
                <a:ln w="3175">
                  <a:solidFill>
                    <a:srgbClr val="8AC9DA"/>
                  </a:solidFill>
                  <a:prstDash val="solid"/>
                </a:ln>
              </a:defRPr>
            </a:lvl1pPr>
          </a:lstStyle>
          <a:p>
            <a:r>
              <a:rPr lang="en-US" dirty="0"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665287"/>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D907395-219D-8C49-B345-87AB017CF54F}" type="datetimeFigureOut">
              <a:rPr lang="en-US" smtClean="0"/>
              <a:t>2/28/2016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857AEC8-E1A3-9E48-9E03-5E1CBA4D83B7}" type="slidenum">
              <a:rPr lang="en-US" smtClean="0"/>
              <a:t>‹#›</a:t>
            </a:fld>
            <a:endParaRPr lang="en-US"/>
          </a:p>
        </p:txBody>
      </p:sp>
    </p:spTree>
    <p:extLst>
      <p:ext uri="{BB962C8B-B14F-4D97-AF65-F5344CB8AC3E}">
        <p14:creationId xmlns:p14="http://schemas.microsoft.com/office/powerpoint/2010/main" val="16677775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n w="3175">
                  <a:solidFill>
                    <a:srgbClr val="8AC9DA"/>
                  </a:solidFill>
                  <a:prstDash val="solid"/>
                </a:ln>
              </a:defRPr>
            </a:lvl1pPr>
          </a:lstStyle>
          <a:p>
            <a:r>
              <a:rPr lang="en-US" dirty="0"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D907395-219D-8C49-B345-87AB017CF54F}" type="datetimeFigureOut">
              <a:rPr lang="en-US" smtClean="0"/>
              <a:t>2/28/2016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857AEC8-E1A3-9E48-9E03-5E1CBA4D83B7}" type="slidenum">
              <a:rPr lang="en-US" smtClean="0"/>
              <a:t>‹#›</a:t>
            </a:fld>
            <a:endParaRPr lang="en-US"/>
          </a:p>
        </p:txBody>
      </p:sp>
    </p:spTree>
    <p:extLst>
      <p:ext uri="{BB962C8B-B14F-4D97-AF65-F5344CB8AC3E}">
        <p14:creationId xmlns:p14="http://schemas.microsoft.com/office/powerpoint/2010/main" val="12223871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830387"/>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D907395-219D-8C49-B345-87AB017CF54F}" type="datetimeFigureOut">
              <a:rPr lang="en-US" smtClean="0"/>
              <a:t>2/28/2016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857AEC8-E1A3-9E48-9E03-5E1CBA4D83B7}" type="slidenum">
              <a:rPr lang="en-US" smtClean="0"/>
              <a:t>‹#›</a:t>
            </a:fld>
            <a:endParaRPr lang="en-US"/>
          </a:p>
        </p:txBody>
      </p:sp>
      <p:pic>
        <p:nvPicPr>
          <p:cNvPr id="17" name="Picture 16"/>
          <p:cNvPicPr>
            <a:picLocks noChangeAspect="1"/>
          </p:cNvPicPr>
          <p:nvPr userDrawn="1"/>
        </p:nvPicPr>
        <p:blipFill>
          <a:blip r:embed="rId13"/>
          <a:stretch>
            <a:fillRect/>
          </a:stretch>
        </p:blipFill>
        <p:spPr>
          <a:xfrm>
            <a:off x="1" y="0"/>
            <a:ext cx="9144000" cy="833779"/>
          </a:xfrm>
          <a:prstGeom prst="rect">
            <a:avLst/>
          </a:prstGeom>
        </p:spPr>
      </p:pic>
      <p:sp>
        <p:nvSpPr>
          <p:cNvPr id="2" name="Title Placeholder 1"/>
          <p:cNvSpPr>
            <a:spLocks noGrp="1"/>
          </p:cNvSpPr>
          <p:nvPr>
            <p:ph type="title"/>
          </p:nvPr>
        </p:nvSpPr>
        <p:spPr>
          <a:xfrm>
            <a:off x="1" y="0"/>
            <a:ext cx="6740323" cy="466049"/>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Tree>
    <p:extLst>
      <p:ext uri="{BB962C8B-B14F-4D97-AF65-F5344CB8AC3E}">
        <p14:creationId xmlns:p14="http://schemas.microsoft.com/office/powerpoint/2010/main" val="349885812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457200" rtl="0" eaLnBrk="1" latinLnBrk="0" hangingPunct="1">
        <a:spcBef>
          <a:spcPct val="0"/>
        </a:spcBef>
        <a:buNone/>
        <a:defRPr sz="4000" b="0" kern="1200" cap="none" spc="0">
          <a:ln w="12700">
            <a:solidFill>
              <a:srgbClr val="8AC9DA"/>
            </a:solidFill>
            <a:prstDash val="solid"/>
          </a:ln>
          <a:solidFill>
            <a:schemeClr val="bg1"/>
          </a:solidFill>
          <a:effectLst>
            <a:outerShdw blurRad="38100" dist="38100" dir="2700000" algn="tl">
              <a:srgbClr val="000000">
                <a:alpha val="43137"/>
              </a:srgbClr>
            </a:outerShdw>
          </a:effectLst>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18" Type="http://schemas.openxmlformats.org/officeDocument/2006/relationships/image" Target="../media/image20.jpg"/><Relationship Id="rId26" Type="http://schemas.openxmlformats.org/officeDocument/2006/relationships/image" Target="../media/image28.emf"/><Relationship Id="rId3" Type="http://schemas.openxmlformats.org/officeDocument/2006/relationships/image" Target="../media/image5.jpg"/><Relationship Id="rId21" Type="http://schemas.openxmlformats.org/officeDocument/2006/relationships/image" Target="../media/image23.jpg"/><Relationship Id="rId7" Type="http://schemas.openxmlformats.org/officeDocument/2006/relationships/image" Target="../media/image9.png"/><Relationship Id="rId12" Type="http://schemas.openxmlformats.org/officeDocument/2006/relationships/image" Target="../media/image14.png"/><Relationship Id="rId17" Type="http://schemas.openxmlformats.org/officeDocument/2006/relationships/image" Target="../media/image19.jpg"/><Relationship Id="rId25" Type="http://schemas.openxmlformats.org/officeDocument/2006/relationships/image" Target="../media/image27.emf"/><Relationship Id="rId2" Type="http://schemas.openxmlformats.org/officeDocument/2006/relationships/notesSlide" Target="../notesSlides/notesSlide2.xml"/><Relationship Id="rId16" Type="http://schemas.openxmlformats.org/officeDocument/2006/relationships/image" Target="../media/image18.jpg"/><Relationship Id="rId20" Type="http://schemas.openxmlformats.org/officeDocument/2006/relationships/image" Target="../media/image22.jpg"/><Relationship Id="rId1" Type="http://schemas.openxmlformats.org/officeDocument/2006/relationships/slideLayout" Target="../slideLayouts/slideLayout2.xml"/><Relationship Id="rId6" Type="http://schemas.openxmlformats.org/officeDocument/2006/relationships/image" Target="../media/image8.jpg"/><Relationship Id="rId11" Type="http://schemas.openxmlformats.org/officeDocument/2006/relationships/image" Target="../media/image13.png"/><Relationship Id="rId24" Type="http://schemas.openxmlformats.org/officeDocument/2006/relationships/image" Target="../media/image26.emf"/><Relationship Id="rId5" Type="http://schemas.openxmlformats.org/officeDocument/2006/relationships/image" Target="../media/image7.jpg"/><Relationship Id="rId15" Type="http://schemas.openxmlformats.org/officeDocument/2006/relationships/image" Target="../media/image17.jpg"/><Relationship Id="rId23" Type="http://schemas.openxmlformats.org/officeDocument/2006/relationships/image" Target="../media/image25.emf"/><Relationship Id="rId10" Type="http://schemas.openxmlformats.org/officeDocument/2006/relationships/image" Target="../media/image12.png"/><Relationship Id="rId19" Type="http://schemas.openxmlformats.org/officeDocument/2006/relationships/image" Target="../media/image21.jpg"/><Relationship Id="rId4" Type="http://schemas.openxmlformats.org/officeDocument/2006/relationships/image" Target="../media/image6.jpg"/><Relationship Id="rId9" Type="http://schemas.openxmlformats.org/officeDocument/2006/relationships/image" Target="../media/image11.png"/><Relationship Id="rId14" Type="http://schemas.openxmlformats.org/officeDocument/2006/relationships/image" Target="../media/image16.jpg"/><Relationship Id="rId22" Type="http://schemas.openxmlformats.org/officeDocument/2006/relationships/image" Target="../media/image24.JPG"/><Relationship Id="rId27" Type="http://schemas.openxmlformats.org/officeDocument/2006/relationships/image" Target="../media/image29.emf"/></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44.jpg"/><Relationship Id="rId4" Type="http://schemas.openxmlformats.org/officeDocument/2006/relationships/image" Target="../media/image43.jp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36.emf"/><Relationship Id="rId3" Type="http://schemas.openxmlformats.org/officeDocument/2006/relationships/image" Target="../media/image31.emf"/><Relationship Id="rId7" Type="http://schemas.openxmlformats.org/officeDocument/2006/relationships/image" Target="../media/image35.emf"/><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4.emf"/><Relationship Id="rId5" Type="http://schemas.openxmlformats.org/officeDocument/2006/relationships/image" Target="../media/image33.emf"/><Relationship Id="rId4" Type="http://schemas.openxmlformats.org/officeDocument/2006/relationships/image" Target="../media/image32.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0"/>
            <a:ext cx="9143999" cy="6858000"/>
          </a:xfrm>
          <a:prstGeom prst="rect">
            <a:avLst/>
          </a:prstGeom>
          <a:solidFill>
            <a:schemeClr val="tx1"/>
          </a:solidFill>
          <a:ln w="12700" cmpd="sng">
            <a:noFill/>
          </a:ln>
        </p:spPr>
        <p:txBody>
          <a:bodyPr wrap="none" lIns="182880" rIns="182880" rtlCol="0" anchor="t" anchorCtr="0">
            <a:noAutofit/>
          </a:bodyPr>
          <a:lstStyle/>
          <a:p>
            <a:endParaRPr lang="en-US" sz="2400" dirty="0" smtClean="0">
              <a:solidFill>
                <a:schemeClr val="accent5">
                  <a:lumMod val="40000"/>
                  <a:lumOff val="60000"/>
                </a:schemeClr>
              </a:solidFill>
            </a:endParaRPr>
          </a:p>
          <a:p>
            <a:endParaRPr lang="en-US" sz="2400" dirty="0">
              <a:solidFill>
                <a:schemeClr val="accent5">
                  <a:lumMod val="40000"/>
                  <a:lumOff val="60000"/>
                </a:schemeClr>
              </a:solidFill>
            </a:endParaRPr>
          </a:p>
          <a:p>
            <a:endParaRPr lang="en-US" sz="2400" dirty="0" smtClean="0">
              <a:solidFill>
                <a:schemeClr val="accent5">
                  <a:lumMod val="40000"/>
                  <a:lumOff val="60000"/>
                </a:schemeClr>
              </a:solidFill>
            </a:endParaRPr>
          </a:p>
          <a:p>
            <a:endParaRPr lang="en-US" sz="2400" dirty="0">
              <a:solidFill>
                <a:schemeClr val="accent5">
                  <a:lumMod val="40000"/>
                  <a:lumOff val="60000"/>
                </a:schemeClr>
              </a:solidFill>
            </a:endParaRPr>
          </a:p>
          <a:p>
            <a:endParaRPr lang="en-US" sz="2400" dirty="0" smtClean="0">
              <a:solidFill>
                <a:schemeClr val="accent5">
                  <a:lumMod val="40000"/>
                  <a:lumOff val="60000"/>
                </a:schemeClr>
              </a:solidFill>
            </a:endParaRPr>
          </a:p>
          <a:p>
            <a:endParaRPr lang="en-US" sz="2400" dirty="0">
              <a:solidFill>
                <a:schemeClr val="accent5">
                  <a:lumMod val="40000"/>
                  <a:lumOff val="60000"/>
                </a:schemeClr>
              </a:solidFill>
            </a:endParaRPr>
          </a:p>
          <a:p>
            <a:endParaRPr lang="en-US" sz="2400" dirty="0" smtClean="0">
              <a:solidFill>
                <a:schemeClr val="accent5">
                  <a:lumMod val="40000"/>
                  <a:lumOff val="60000"/>
                </a:schemeClr>
              </a:solidFill>
            </a:endParaRPr>
          </a:p>
          <a:p>
            <a:endParaRPr lang="en-US" sz="2400" dirty="0" smtClean="0">
              <a:solidFill>
                <a:schemeClr val="accent5">
                  <a:lumMod val="40000"/>
                  <a:lumOff val="60000"/>
                </a:schemeClr>
              </a:solidFill>
            </a:endParaRPr>
          </a:p>
          <a:p>
            <a:endParaRPr lang="en-US" sz="2400" dirty="0">
              <a:solidFill>
                <a:schemeClr val="accent5">
                  <a:lumMod val="40000"/>
                  <a:lumOff val="60000"/>
                </a:schemeClr>
              </a:solidFill>
            </a:endParaRPr>
          </a:p>
          <a:p>
            <a:endParaRPr lang="en-US" sz="2400" dirty="0" smtClean="0">
              <a:solidFill>
                <a:schemeClr val="accent5">
                  <a:lumMod val="40000"/>
                  <a:lumOff val="60000"/>
                </a:schemeClr>
              </a:solidFill>
            </a:endParaRPr>
          </a:p>
          <a:p>
            <a:r>
              <a:rPr lang="en-US" sz="2400" dirty="0" smtClean="0">
                <a:solidFill>
                  <a:schemeClr val="accent4">
                    <a:lumMod val="20000"/>
                    <a:lumOff val="80000"/>
                  </a:schemeClr>
                </a:solidFill>
              </a:rPr>
              <a:t>Ground Tournament 2 </a:t>
            </a:r>
          </a:p>
          <a:p>
            <a:r>
              <a:rPr lang="en-US" sz="2400" dirty="0" smtClean="0">
                <a:solidFill>
                  <a:schemeClr val="accent4">
                    <a:lumMod val="20000"/>
                    <a:lumOff val="80000"/>
                  </a:schemeClr>
                </a:solidFill>
              </a:rPr>
              <a:t>Face-2-Face Presentation</a:t>
            </a:r>
          </a:p>
          <a:p>
            <a:endParaRPr lang="en-US" dirty="0" smtClean="0">
              <a:solidFill>
                <a:schemeClr val="accent4">
                  <a:lumMod val="20000"/>
                  <a:lumOff val="80000"/>
                </a:schemeClr>
              </a:solidFill>
            </a:endParaRPr>
          </a:p>
          <a:p>
            <a:pPr algn="ctr"/>
            <a:r>
              <a:rPr lang="en-US" sz="6000" dirty="0" smtClean="0">
                <a:solidFill>
                  <a:schemeClr val="accent4">
                    <a:lumMod val="20000"/>
                    <a:lumOff val="80000"/>
                  </a:schemeClr>
                </a:solidFill>
              </a:rPr>
              <a:t>Alpha CubeSat</a:t>
            </a:r>
          </a:p>
          <a:p>
            <a:pPr algn="ctr"/>
            <a:r>
              <a:rPr lang="en-US" sz="2400" i="1" dirty="0" smtClean="0">
                <a:solidFill>
                  <a:schemeClr val="accent4">
                    <a:lumMod val="20000"/>
                    <a:lumOff val="80000"/>
                  </a:schemeClr>
                </a:solidFill>
              </a:rPr>
              <a:t>Don’t </a:t>
            </a:r>
            <a:r>
              <a:rPr lang="en-US" sz="2400" i="1" dirty="0">
                <a:solidFill>
                  <a:schemeClr val="accent4">
                    <a:lumMod val="20000"/>
                    <a:lumOff val="80000"/>
                  </a:schemeClr>
                </a:solidFill>
              </a:rPr>
              <a:t>wait for the future, help us build it!</a:t>
            </a:r>
          </a:p>
        </p:txBody>
      </p:sp>
      <p:sp>
        <p:nvSpPr>
          <p:cNvPr id="3" name="Rectangle 2"/>
          <p:cNvSpPr/>
          <p:nvPr/>
        </p:nvSpPr>
        <p:spPr>
          <a:xfrm>
            <a:off x="3470564" y="1817960"/>
            <a:ext cx="2392877" cy="1763486"/>
          </a:xfrm>
          <a:prstGeom prst="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dirty="0" smtClean="0"/>
              <a:t>Team Logo </a:t>
            </a:r>
            <a:endParaRPr lang="en-US" dirty="0"/>
          </a:p>
        </p:txBody>
      </p:sp>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564795" y="219853"/>
            <a:ext cx="2367125" cy="2286000"/>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relaxedInset"/>
            <a:extrusionClr>
              <a:srgbClr val="000000"/>
            </a:extrusionClr>
          </a:sp3d>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7748" y="157980"/>
            <a:ext cx="2286000" cy="2286000"/>
          </a:xfrm>
          <a:prstGeom prst="rect">
            <a:avLst/>
          </a:prstGeom>
          <a:ln w="762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40157" y="1672858"/>
            <a:ext cx="2053689" cy="2053689"/>
          </a:xfrm>
          <a:prstGeom prst="rect">
            <a:avLst/>
          </a:prstGeom>
        </p:spPr>
      </p:pic>
    </p:spTree>
    <p:extLst>
      <p:ext uri="{BB962C8B-B14F-4D97-AF65-F5344CB8AC3E}">
        <p14:creationId xmlns:p14="http://schemas.microsoft.com/office/powerpoint/2010/main" val="325678471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1"/>
            <a:ext cx="9144001" cy="534390"/>
          </a:xfrm>
        </p:spPr>
        <p:txBody>
          <a:bodyPr>
            <a:noAutofit/>
          </a:bodyPr>
          <a:lstStyle/>
          <a:p>
            <a:r>
              <a:rPr lang="en-US" sz="2900" dirty="0" smtClean="0">
                <a:ln w="3175">
                  <a:solidFill>
                    <a:srgbClr val="7030A0"/>
                  </a:solidFill>
                  <a:prstDash val="solid"/>
                </a:ln>
              </a:rPr>
              <a:t>Technical Development Plan – Design changes since GT-1</a:t>
            </a:r>
            <a:endParaRPr lang="en-US" sz="2900" dirty="0">
              <a:ln w="3175">
                <a:solidFill>
                  <a:srgbClr val="7030A0"/>
                </a:solidFill>
                <a:prstDash val="solid"/>
              </a:ln>
            </a:endParaRPr>
          </a:p>
        </p:txBody>
      </p:sp>
      <p:sp>
        <p:nvSpPr>
          <p:cNvPr id="9" name="TextBox 8"/>
          <p:cNvSpPr txBox="1"/>
          <p:nvPr/>
        </p:nvSpPr>
        <p:spPr>
          <a:xfrm>
            <a:off x="457199" y="1914366"/>
            <a:ext cx="8229600" cy="3293209"/>
          </a:xfrm>
          <a:prstGeom prst="rect">
            <a:avLst/>
          </a:prstGeom>
          <a:noFill/>
          <a:ln>
            <a:noFill/>
            <a:prstDash val="sysDot"/>
          </a:ln>
        </p:spPr>
        <p:txBody>
          <a:bodyPr wrap="square" rtlCol="0">
            <a:spAutoFit/>
          </a:bodyPr>
          <a:lstStyle/>
          <a:p>
            <a:pPr marL="285750" indent="-285750">
              <a:buFont typeface="Arial" panose="020B0604020202020204" pitchFamily="34" charset="0"/>
              <a:buChar char="•"/>
            </a:pPr>
            <a:r>
              <a:rPr lang="en-US" sz="1600" dirty="0" smtClean="0"/>
              <a:t>Candidate propulsion system concepts were compared against the requirements for delta-V, specific impulse, mass, and volume for both propellant and hardware.   Performance was evaluated based on total impulse imparted, burn time required versus anticipated maximum system life, and trajectory leg periods.</a:t>
            </a:r>
          </a:p>
          <a:p>
            <a:pPr marL="285750" indent="-285750">
              <a:buFont typeface="Arial" panose="020B0604020202020204" pitchFamily="34" charset="0"/>
              <a:buChar char="•"/>
            </a:pPr>
            <a:r>
              <a:rPr lang="en-US" sz="1600" dirty="0" smtClean="0"/>
              <a:t>Communications system concepts were discussed in detail with NASA DSN representatives and it was determined that the only </a:t>
            </a:r>
            <a:r>
              <a:rPr lang="en-US" sz="1600" dirty="0" err="1" smtClean="0"/>
              <a:t>Ka</a:t>
            </a:r>
            <a:r>
              <a:rPr lang="en-US" sz="1600" dirty="0" smtClean="0"/>
              <a:t> Band uplink supported by the NASA DSN is currently carrier signal only.  Accordingly, </a:t>
            </a:r>
            <a:r>
              <a:rPr lang="en-US" sz="1600" dirty="0" err="1" smtClean="0"/>
              <a:t>Ka</a:t>
            </a:r>
            <a:r>
              <a:rPr lang="en-US" sz="1600" dirty="0" smtClean="0"/>
              <a:t> Band uplink could not be considered an available DSN service.  Further exploration of identified transceiver alternatives resulted in the selection of a Software Defined Radio solution which supports </a:t>
            </a:r>
            <a:r>
              <a:rPr lang="en-US" sz="1600" dirty="0" err="1" smtClean="0"/>
              <a:t>Ka</a:t>
            </a:r>
            <a:r>
              <a:rPr lang="en-US" sz="1600" dirty="0" smtClean="0"/>
              <a:t> Band downlink and X band uplink.</a:t>
            </a:r>
          </a:p>
          <a:p>
            <a:pPr marL="285750" indent="-285750">
              <a:buFont typeface="Arial" panose="020B0604020202020204" pitchFamily="34" charset="0"/>
              <a:buChar char="•"/>
            </a:pPr>
            <a:r>
              <a:rPr lang="en-US" sz="1600" dirty="0" smtClean="0"/>
              <a:t>Dr. </a:t>
            </a:r>
            <a:r>
              <a:rPr lang="en-US" sz="1600" dirty="0" err="1" smtClean="0"/>
              <a:t>Belbruno’s</a:t>
            </a:r>
            <a:r>
              <a:rPr lang="en-US" sz="1600" dirty="0" smtClean="0"/>
              <a:t> revised trajectory calculations have reduced the delta-V requirement for the mission by an order of magnitude.</a:t>
            </a:r>
          </a:p>
          <a:p>
            <a:pPr marL="285750" indent="-285750">
              <a:buFont typeface="Arial" panose="020B0604020202020204" pitchFamily="34" charset="0"/>
              <a:buChar char="•"/>
            </a:pPr>
            <a:r>
              <a:rPr lang="en-US" sz="1600" dirty="0" smtClean="0"/>
              <a:t>Maturation of our requirements and available commercial products have resulted in the selection of the Clydespace 6 U </a:t>
            </a:r>
            <a:r>
              <a:rPr lang="en-US" sz="1600" dirty="0" err="1" smtClean="0"/>
              <a:t>reflectarrays</a:t>
            </a:r>
            <a:r>
              <a:rPr lang="en-US" sz="1600" dirty="0" smtClean="0"/>
              <a:t>.</a:t>
            </a:r>
          </a:p>
        </p:txBody>
      </p:sp>
    </p:spTree>
    <p:extLst>
      <p:ext uri="{BB962C8B-B14F-4D97-AF65-F5344CB8AC3E}">
        <p14:creationId xmlns:p14="http://schemas.microsoft.com/office/powerpoint/2010/main" val="1485393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1"/>
            <a:ext cx="9144001" cy="534390"/>
          </a:xfrm>
        </p:spPr>
        <p:txBody>
          <a:bodyPr>
            <a:noAutofit/>
          </a:bodyPr>
          <a:lstStyle/>
          <a:p>
            <a:r>
              <a:rPr lang="en-US" sz="2400" dirty="0" smtClean="0">
                <a:ln w="3175">
                  <a:solidFill>
                    <a:srgbClr val="7030A0"/>
                  </a:solidFill>
                  <a:prstDash val="solid"/>
                </a:ln>
              </a:rPr>
              <a:t>Technical Development Plan – Technical Maturity</a:t>
            </a:r>
            <a:endParaRPr lang="en-US" sz="2400" dirty="0">
              <a:ln w="3175">
                <a:solidFill>
                  <a:srgbClr val="7030A0"/>
                </a:solidFill>
                <a:prstDash val="solid"/>
              </a:ln>
            </a:endParaRPr>
          </a:p>
        </p:txBody>
      </p:sp>
      <p:graphicFrame>
        <p:nvGraphicFramePr>
          <p:cNvPr id="5" name="Table 4"/>
          <p:cNvGraphicFramePr>
            <a:graphicFrameLocks noGrp="1"/>
          </p:cNvGraphicFramePr>
          <p:nvPr>
            <p:extLst>
              <p:ext uri="{D42A27DB-BD31-4B8C-83A1-F6EECF244321}">
                <p14:modId xmlns:p14="http://schemas.microsoft.com/office/powerpoint/2010/main" val="2645235702"/>
              </p:ext>
            </p:extLst>
          </p:nvPr>
        </p:nvGraphicFramePr>
        <p:xfrm>
          <a:off x="203702" y="873330"/>
          <a:ext cx="8736593" cy="5550161"/>
        </p:xfrm>
        <a:graphic>
          <a:graphicData uri="http://schemas.openxmlformats.org/drawingml/2006/table">
            <a:tbl>
              <a:tblPr firstRow="1" bandRow="1">
                <a:tableStyleId>{5C22544A-7EE6-4342-B048-85BDC9FD1C3A}</a:tableStyleId>
              </a:tblPr>
              <a:tblGrid>
                <a:gridCol w="1548143"/>
                <a:gridCol w="461727"/>
                <a:gridCol w="6726723"/>
              </a:tblGrid>
              <a:tr h="635063">
                <a:tc>
                  <a:txBody>
                    <a:bodyPr/>
                    <a:lstStyle/>
                    <a:p>
                      <a:r>
                        <a:rPr lang="en-US" sz="1200" dirty="0" smtClean="0"/>
                        <a:t>Development Item</a:t>
                      </a:r>
                      <a:endParaRPr lang="en-US" sz="1200" dirty="0"/>
                    </a:p>
                  </a:txBody>
                  <a:tcPr/>
                </a:tc>
                <a:tc>
                  <a:txBody>
                    <a:bodyPr/>
                    <a:lstStyle/>
                    <a:p>
                      <a:r>
                        <a:rPr lang="en-US" sz="600" dirty="0" smtClean="0"/>
                        <a:t>Current</a:t>
                      </a:r>
                      <a:r>
                        <a:rPr lang="en-US" sz="600" baseline="0" dirty="0" smtClean="0"/>
                        <a:t> </a:t>
                      </a:r>
                    </a:p>
                    <a:p>
                      <a:r>
                        <a:rPr lang="en-US" sz="1200" dirty="0" smtClean="0"/>
                        <a:t>TRL</a:t>
                      </a:r>
                      <a:endParaRPr lang="en-US" sz="1200" dirty="0"/>
                    </a:p>
                  </a:txBody>
                  <a:tcPr/>
                </a:tc>
                <a:tc>
                  <a:txBody>
                    <a:bodyPr/>
                    <a:lstStyle/>
                    <a:p>
                      <a:r>
                        <a:rPr lang="en-US" sz="1200" dirty="0" smtClean="0"/>
                        <a:t>Plan to Raise TRL</a:t>
                      </a:r>
                      <a:endParaRPr lang="en-US" sz="1200" dirty="0"/>
                    </a:p>
                  </a:txBody>
                  <a:tcPr/>
                </a:tc>
              </a:tr>
              <a:tr h="556458">
                <a:tc>
                  <a:txBody>
                    <a:bodyPr/>
                    <a:lstStyle/>
                    <a:p>
                      <a:r>
                        <a:rPr lang="en-US" sz="1400" dirty="0" smtClean="0"/>
                        <a:t>COMM</a:t>
                      </a:r>
                      <a:endParaRPr lang="en-US" sz="1400" dirty="0"/>
                    </a:p>
                  </a:txBody>
                  <a:tcPr/>
                </a:tc>
                <a:tc>
                  <a:txBody>
                    <a:bodyPr/>
                    <a:lstStyle/>
                    <a:p>
                      <a:r>
                        <a:rPr lang="en-US" sz="1400" dirty="0" smtClean="0"/>
                        <a:t>5</a:t>
                      </a:r>
                    </a:p>
                    <a:p>
                      <a:endParaRPr lang="en-US" sz="1400" dirty="0" smtClean="0"/>
                    </a:p>
                    <a:p>
                      <a:r>
                        <a:rPr lang="en-US" sz="1400" dirty="0" smtClean="0"/>
                        <a:t>7</a:t>
                      </a:r>
                    </a:p>
                    <a:p>
                      <a:r>
                        <a:rPr lang="en-US" sz="1400" dirty="0" smtClean="0"/>
                        <a:t>9</a:t>
                      </a:r>
                      <a:endParaRPr lang="en-US" sz="1400" dirty="0"/>
                    </a:p>
                  </a:txBody>
                  <a:tcPr/>
                </a:tc>
                <a:tc>
                  <a:txBody>
                    <a:bodyPr/>
                    <a:lstStyle/>
                    <a:p>
                      <a:r>
                        <a:rPr lang="en-US" sz="1400" dirty="0" smtClean="0"/>
                        <a:t>5 =&gt; 7 transceiver is to</a:t>
                      </a:r>
                      <a:r>
                        <a:rPr lang="en-US" sz="1400" baseline="0" dirty="0" smtClean="0"/>
                        <a:t> be flown as </a:t>
                      </a:r>
                      <a:r>
                        <a:rPr lang="en-US" sz="1400" dirty="0" smtClean="0"/>
                        <a:t>a technology demonstrator</a:t>
                      </a:r>
                      <a:r>
                        <a:rPr lang="en-US" sz="1400" baseline="0" dirty="0" smtClean="0"/>
                        <a:t> of Software Defined Radio</a:t>
                      </a:r>
                      <a:r>
                        <a:rPr lang="en-US" sz="1400" dirty="0" smtClean="0"/>
                        <a:t> </a:t>
                      </a:r>
                    </a:p>
                    <a:p>
                      <a:r>
                        <a:rPr lang="en-US" sz="1400" dirty="0" smtClean="0"/>
                        <a:t>COTS X=&gt;K band product is being upgraded by ve</a:t>
                      </a:r>
                      <a:r>
                        <a:rPr lang="en-US" sz="1400" baseline="0" dirty="0" smtClean="0"/>
                        <a:t>ndor to include </a:t>
                      </a:r>
                      <a:r>
                        <a:rPr lang="en-US" sz="1400" baseline="0" dirty="0" err="1" smtClean="0"/>
                        <a:t>Ka</a:t>
                      </a:r>
                      <a:r>
                        <a:rPr lang="en-US" sz="1400" baseline="0" dirty="0" smtClean="0"/>
                        <a:t> </a:t>
                      </a:r>
                    </a:p>
                    <a:p>
                      <a:r>
                        <a:rPr lang="en-US" sz="1400" baseline="0" dirty="0" smtClean="0"/>
                        <a:t>7 =&gt; 9 Clydespace Reflectarray antennas are a new COTS product scheduled for this year</a:t>
                      </a:r>
                    </a:p>
                    <a:p>
                      <a:r>
                        <a:rPr lang="en-US" sz="1400" baseline="0" dirty="0" smtClean="0"/>
                        <a:t>DSN </a:t>
                      </a:r>
                      <a:r>
                        <a:rPr lang="en-US" sz="1400" baseline="0" dirty="0" err="1" smtClean="0"/>
                        <a:t>Ka</a:t>
                      </a:r>
                      <a:r>
                        <a:rPr lang="en-US" sz="1400" baseline="0" dirty="0" smtClean="0"/>
                        <a:t> Band Downlink and X Band Uplink are standard services using 34m BWG dishes</a:t>
                      </a:r>
                      <a:endParaRPr lang="en-US" sz="1400" dirty="0"/>
                    </a:p>
                  </a:txBody>
                  <a:tcPr/>
                </a:tc>
              </a:tr>
              <a:tr h="556458">
                <a:tc>
                  <a:txBody>
                    <a:bodyPr/>
                    <a:lstStyle/>
                    <a:p>
                      <a:r>
                        <a:rPr lang="en-US" sz="1400" dirty="0" smtClean="0"/>
                        <a:t>EPS</a:t>
                      </a:r>
                      <a:endParaRPr lang="en-US" sz="1400" dirty="0"/>
                    </a:p>
                  </a:txBody>
                  <a:tcPr/>
                </a:tc>
                <a:tc>
                  <a:txBody>
                    <a:bodyPr/>
                    <a:lstStyle/>
                    <a:p>
                      <a:r>
                        <a:rPr lang="en-US" sz="1400" dirty="0" smtClean="0"/>
                        <a:t>7</a:t>
                      </a:r>
                    </a:p>
                    <a:p>
                      <a:r>
                        <a:rPr lang="en-US" sz="1400" dirty="0" smtClean="0"/>
                        <a:t>7</a:t>
                      </a:r>
                    </a:p>
                    <a:p>
                      <a:r>
                        <a:rPr lang="en-US" sz="1400" dirty="0" smtClean="0"/>
                        <a:t>7</a:t>
                      </a:r>
                      <a:endParaRPr lang="en-US" sz="1400" dirty="0"/>
                    </a:p>
                  </a:txBody>
                  <a:tcPr/>
                </a:tc>
                <a:tc>
                  <a:txBody>
                    <a:bodyPr/>
                    <a:lstStyle/>
                    <a:p>
                      <a:r>
                        <a:rPr lang="en-US" sz="1400" dirty="0" smtClean="0"/>
                        <a:t>7 =&gt; 9 Blue Canyon battery is a</a:t>
                      </a:r>
                      <a:r>
                        <a:rPr lang="en-US" sz="1400" baseline="0" dirty="0" smtClean="0"/>
                        <a:t> COTS product with multiple flights scheduled for this year</a:t>
                      </a:r>
                    </a:p>
                    <a:p>
                      <a:r>
                        <a:rPr lang="en-US" sz="1400" baseline="0" dirty="0" smtClean="0"/>
                        <a:t>7 =&gt; 9 Clydespace Reflectarray solar cells are a new COTS product scheduled for this year</a:t>
                      </a:r>
                    </a:p>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smtClean="0"/>
                        <a:t>7 =&gt; 9 Blue Canyon PMAD is a</a:t>
                      </a:r>
                      <a:r>
                        <a:rPr lang="en-US" sz="1400" baseline="0" dirty="0" smtClean="0"/>
                        <a:t> COTS product with multiple flights scheduled for this year</a:t>
                      </a:r>
                      <a:endParaRPr lang="en-US" sz="1400" dirty="0" smtClean="0"/>
                    </a:p>
                  </a:txBody>
                  <a:tcPr/>
                </a:tc>
              </a:tr>
              <a:tr h="300791">
                <a:tc>
                  <a:txBody>
                    <a:bodyPr/>
                    <a:lstStyle/>
                    <a:p>
                      <a:r>
                        <a:rPr lang="en-US" sz="1400" dirty="0" smtClean="0"/>
                        <a:t>DMS</a:t>
                      </a:r>
                    </a:p>
                  </a:txBody>
                  <a:tcPr/>
                </a:tc>
                <a:tc>
                  <a:txBody>
                    <a:bodyPr/>
                    <a:lstStyle/>
                    <a:p>
                      <a:r>
                        <a:rPr lang="en-US" sz="1400" dirty="0" smtClean="0"/>
                        <a:t>7</a:t>
                      </a:r>
                    </a:p>
                  </a:txBody>
                  <a:tcPr/>
                </a:tc>
                <a:tc>
                  <a:txBody>
                    <a:bodyPr/>
                    <a:lstStyle/>
                    <a:p>
                      <a:r>
                        <a:rPr lang="en-US" sz="1400" dirty="0" smtClean="0"/>
                        <a:t>7 =&gt; 9 Blue Canyon XB-1 is a COTS product with multiple flights scheduled for this year</a:t>
                      </a:r>
                    </a:p>
                  </a:txBody>
                  <a:tcPr/>
                </a:tc>
              </a:tr>
              <a:tr h="276649">
                <a:tc>
                  <a:txBody>
                    <a:bodyPr/>
                    <a:lstStyle/>
                    <a:p>
                      <a:r>
                        <a:rPr lang="en-US" sz="1400" dirty="0" smtClean="0"/>
                        <a:t>GN&amp;C</a:t>
                      </a:r>
                      <a:endParaRPr lang="en-US" sz="1400" dirty="0"/>
                    </a:p>
                  </a:txBody>
                  <a:tcPr/>
                </a:tc>
                <a:tc>
                  <a:txBody>
                    <a:bodyPr/>
                    <a:lstStyle/>
                    <a:p>
                      <a:r>
                        <a:rPr lang="en-US" sz="1400" dirty="0" smtClean="0"/>
                        <a:t>7</a:t>
                      </a:r>
                    </a:p>
                  </a:txBody>
                  <a:tcPr/>
                </a:tc>
                <a:tc>
                  <a:txBody>
                    <a:bodyPr/>
                    <a:lstStyle/>
                    <a:p>
                      <a:r>
                        <a:rPr lang="en-US" sz="1400" dirty="0" smtClean="0"/>
                        <a:t>7 =&gt; 9 Blue Canyon XB-1 is a COTS product with multiple flights scheduled for this year</a:t>
                      </a:r>
                    </a:p>
                  </a:txBody>
                  <a:tcPr/>
                </a:tc>
              </a:tr>
              <a:tr h="291738">
                <a:tc>
                  <a:txBody>
                    <a:bodyPr/>
                    <a:lstStyle/>
                    <a:p>
                      <a:r>
                        <a:rPr lang="en-US" sz="1400" dirty="0" err="1" smtClean="0"/>
                        <a:t>S&amp;Mech</a:t>
                      </a:r>
                      <a:endParaRPr lang="en-US" sz="1400" dirty="0"/>
                    </a:p>
                  </a:txBody>
                  <a:tcPr/>
                </a:tc>
                <a:tc>
                  <a:txBody>
                    <a:bodyPr/>
                    <a:lstStyle/>
                    <a:p>
                      <a:r>
                        <a:rPr lang="en-US" sz="1400" dirty="0" smtClean="0"/>
                        <a:t>7</a:t>
                      </a:r>
                      <a:endParaRPr lang="en-US" sz="1400" dirty="0"/>
                    </a:p>
                  </a:txBody>
                  <a:tcPr/>
                </a:tc>
                <a:tc>
                  <a:txBody>
                    <a:bodyPr/>
                    <a:lstStyle/>
                    <a:p>
                      <a:r>
                        <a:rPr lang="en-US" sz="1400" dirty="0" smtClean="0"/>
                        <a:t>7</a:t>
                      </a:r>
                      <a:r>
                        <a:rPr lang="en-US" sz="1400" baseline="0" dirty="0" smtClean="0"/>
                        <a:t> =&gt; 7 components will be flown as a technology demonstrator </a:t>
                      </a:r>
                      <a:endParaRPr lang="en-US" sz="1400" dirty="0"/>
                    </a:p>
                  </a:txBody>
                  <a:tcPr/>
                </a:tc>
              </a:tr>
              <a:tr h="556458">
                <a:tc>
                  <a:txBody>
                    <a:bodyPr/>
                    <a:lstStyle/>
                    <a:p>
                      <a:r>
                        <a:rPr lang="en-US" sz="1400" dirty="0" smtClean="0"/>
                        <a:t>PROP</a:t>
                      </a:r>
                      <a:endParaRPr lang="en-US" sz="1400" dirty="0"/>
                    </a:p>
                  </a:txBody>
                  <a:tcPr/>
                </a:tc>
                <a:tc>
                  <a:txBody>
                    <a:bodyPr/>
                    <a:lstStyle/>
                    <a:p>
                      <a:r>
                        <a:rPr lang="en-US" sz="1400" dirty="0" smtClean="0"/>
                        <a:t>5</a:t>
                      </a:r>
                    </a:p>
                    <a:p>
                      <a:endParaRPr lang="en-US" sz="1400" dirty="0" smtClean="0"/>
                    </a:p>
                    <a:p>
                      <a:r>
                        <a:rPr lang="en-US" sz="1400" dirty="0" smtClean="0"/>
                        <a:t>5</a:t>
                      </a:r>
                      <a:endParaRPr lang="en-US" sz="1400" dirty="0"/>
                    </a:p>
                  </a:txBody>
                  <a:tcPr/>
                </a:tc>
                <a:tc>
                  <a:txBody>
                    <a:bodyPr/>
                    <a:lstStyle/>
                    <a:p>
                      <a:r>
                        <a:rPr lang="en-US" sz="1400" dirty="0" smtClean="0"/>
                        <a:t>5 =&gt; 7 Hybrid Motor is to be flown as a technology demonstrator (if need is not obviated) multiple COTS vendor sources are being</a:t>
                      </a:r>
                      <a:r>
                        <a:rPr lang="en-US" sz="1400" baseline="0" dirty="0" smtClean="0"/>
                        <a:t> developed</a:t>
                      </a:r>
                      <a:r>
                        <a:rPr lang="en-US" sz="1400" dirty="0" smtClean="0"/>
                        <a:t>  </a:t>
                      </a:r>
                    </a:p>
                    <a:p>
                      <a:r>
                        <a:rPr lang="en-US" sz="1400" dirty="0" smtClean="0"/>
                        <a:t>5 =&gt; 7 Phase 4 CAT (P4-50) </a:t>
                      </a:r>
                      <a:r>
                        <a:rPr lang="en-US" sz="1400" dirty="0" err="1" smtClean="0"/>
                        <a:t>Ambipolar</a:t>
                      </a:r>
                      <a:r>
                        <a:rPr lang="en-US" sz="1400" dirty="0" smtClean="0"/>
                        <a:t> Thruster is to be flown as a technology demonstrator </a:t>
                      </a:r>
                      <a:endParaRPr lang="en-US" sz="1400" dirty="0"/>
                    </a:p>
                  </a:txBody>
                  <a:tcPr/>
                </a:tc>
              </a:tr>
              <a:tr h="275414">
                <a:tc>
                  <a:txBody>
                    <a:bodyPr/>
                    <a:lstStyle/>
                    <a:p>
                      <a:r>
                        <a:rPr lang="en-US" sz="1400" dirty="0" smtClean="0"/>
                        <a:t>TCS</a:t>
                      </a:r>
                      <a:endParaRPr lang="en-US" sz="1400" dirty="0"/>
                    </a:p>
                  </a:txBody>
                  <a:tcPr/>
                </a:tc>
                <a:tc>
                  <a:txBody>
                    <a:bodyPr/>
                    <a:lstStyle/>
                    <a:p>
                      <a:r>
                        <a:rPr lang="en-US" sz="1400" dirty="0" smtClean="0"/>
                        <a:t>5</a:t>
                      </a:r>
                      <a:endParaRPr lang="en-US" sz="1400" dirty="0"/>
                    </a:p>
                  </a:txBody>
                  <a:tcPr/>
                </a:tc>
                <a:tc>
                  <a:txBody>
                    <a:bodyPr/>
                    <a:lstStyle/>
                    <a:p>
                      <a:r>
                        <a:rPr lang="en-US" sz="1400" dirty="0" smtClean="0"/>
                        <a:t>5 =&gt; 7 components will be flown as a technology demonstrator </a:t>
                      </a:r>
                      <a:endParaRPr lang="en-US" sz="1400" dirty="0"/>
                    </a:p>
                  </a:txBody>
                  <a:tcPr/>
                </a:tc>
              </a:tr>
              <a:tr h="350858">
                <a:tc>
                  <a:txBody>
                    <a:bodyPr/>
                    <a:lstStyle/>
                    <a:p>
                      <a:r>
                        <a:rPr lang="en-US" sz="1400" dirty="0" smtClean="0"/>
                        <a:t>Ground Systems</a:t>
                      </a:r>
                      <a:endParaRPr lang="en-US" sz="1400" dirty="0"/>
                    </a:p>
                  </a:txBody>
                  <a:tcPr/>
                </a:tc>
                <a:tc>
                  <a:txBody>
                    <a:bodyPr/>
                    <a:lstStyle/>
                    <a:p>
                      <a:r>
                        <a:rPr lang="en-US" sz="1400" dirty="0" smtClean="0"/>
                        <a:t>5</a:t>
                      </a:r>
                      <a:endParaRPr lang="en-US" sz="1400" dirty="0"/>
                    </a:p>
                  </a:txBody>
                  <a:tcPr/>
                </a:tc>
                <a:tc>
                  <a:txBody>
                    <a:bodyPr/>
                    <a:lstStyle/>
                    <a:p>
                      <a:r>
                        <a:rPr lang="en-US" sz="1400" dirty="0" smtClean="0"/>
                        <a:t>5 =&gt; 7 control center will be a technology demonstrator web based console</a:t>
                      </a:r>
                    </a:p>
                    <a:p>
                      <a:r>
                        <a:rPr lang="en-US" sz="1400" dirty="0" smtClean="0"/>
                        <a:t>Leverage XISP-Inc</a:t>
                      </a:r>
                      <a:r>
                        <a:rPr lang="en-US" sz="1400" baseline="0" dirty="0" smtClean="0"/>
                        <a:t> Mission Control Technologies/WARP Extensions</a:t>
                      </a:r>
                      <a:r>
                        <a:rPr lang="en-US" sz="1400" dirty="0" smtClean="0"/>
                        <a:t> </a:t>
                      </a:r>
                    </a:p>
                  </a:txBody>
                  <a:tcPr/>
                </a:tc>
              </a:tr>
              <a:tr h="556458">
                <a:tc>
                  <a:txBody>
                    <a:bodyPr/>
                    <a:lstStyle/>
                    <a:p>
                      <a:r>
                        <a:rPr lang="en-US" sz="1400" dirty="0" smtClean="0"/>
                        <a:t>Launch Service Provider</a:t>
                      </a:r>
                      <a:endParaRPr lang="en-US" sz="1400" dirty="0"/>
                    </a:p>
                  </a:txBody>
                  <a:tcPr/>
                </a:tc>
                <a:tc>
                  <a:txBody>
                    <a:bodyPr/>
                    <a:lstStyle/>
                    <a:p>
                      <a:r>
                        <a:rPr lang="en-US" sz="1400" dirty="0" smtClean="0"/>
                        <a:t>5</a:t>
                      </a:r>
                      <a:endParaRPr lang="en-US" sz="1400" dirty="0"/>
                    </a:p>
                  </a:txBody>
                  <a:tcPr/>
                </a:tc>
                <a:tc>
                  <a:txBody>
                    <a:bodyPr/>
                    <a:lstStyle/>
                    <a:p>
                      <a:r>
                        <a:rPr lang="en-US" sz="1400" dirty="0" smtClean="0"/>
                        <a:t>5 =&gt; 7 components will be flown as a technology demonstrator </a:t>
                      </a:r>
                    </a:p>
                  </a:txBody>
                  <a:tcPr/>
                </a:tc>
              </a:tr>
            </a:tbl>
          </a:graphicData>
        </a:graphic>
      </p:graphicFrame>
    </p:spTree>
    <p:extLst>
      <p:ext uri="{BB962C8B-B14F-4D97-AF65-F5344CB8AC3E}">
        <p14:creationId xmlns:p14="http://schemas.microsoft.com/office/powerpoint/2010/main" val="170782238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1"/>
            <a:ext cx="9144001" cy="534390"/>
          </a:xfrm>
        </p:spPr>
        <p:txBody>
          <a:bodyPr>
            <a:noAutofit/>
          </a:bodyPr>
          <a:lstStyle/>
          <a:p>
            <a:r>
              <a:rPr lang="en-US" sz="2400" dirty="0" smtClean="0">
                <a:ln w="3175">
                  <a:solidFill>
                    <a:srgbClr val="7030A0"/>
                  </a:solidFill>
                  <a:prstDash val="solid"/>
                </a:ln>
              </a:rPr>
              <a:t>Technical Development Plan – Verification &amp; Validation Plan</a:t>
            </a:r>
            <a:endParaRPr lang="en-US" sz="2400" dirty="0">
              <a:ln w="3175">
                <a:solidFill>
                  <a:srgbClr val="7030A0"/>
                </a:solidFill>
                <a:prstDash val="solid"/>
              </a:ln>
            </a:endParaRPr>
          </a:p>
        </p:txBody>
      </p:sp>
      <p:sp>
        <p:nvSpPr>
          <p:cNvPr id="7" name="TextBox 6"/>
          <p:cNvSpPr txBox="1"/>
          <p:nvPr/>
        </p:nvSpPr>
        <p:spPr>
          <a:xfrm>
            <a:off x="457199" y="1015200"/>
            <a:ext cx="8229600" cy="3785652"/>
          </a:xfrm>
          <a:prstGeom prst="rect">
            <a:avLst/>
          </a:prstGeom>
          <a:noFill/>
          <a:ln>
            <a:noFill/>
            <a:prstDash val="sysDot"/>
          </a:ln>
        </p:spPr>
        <p:txBody>
          <a:bodyPr wrap="square" rtlCol="0">
            <a:spAutoFit/>
          </a:bodyPr>
          <a:lstStyle/>
          <a:p>
            <a:pPr marL="457200" lvl="0" indent="-330200">
              <a:buClr>
                <a:schemeClr val="dk1"/>
              </a:buClr>
              <a:buSzPct val="100000"/>
              <a:buFont typeface="Calibri"/>
              <a:buChar char="●"/>
            </a:pPr>
            <a:r>
              <a:rPr lang="en-US" sz="1600" b="1" dirty="0" smtClean="0"/>
              <a:t>Overall Spacecraft:  </a:t>
            </a:r>
            <a:r>
              <a:rPr lang="en-US" sz="1600" dirty="0" smtClean="0">
                <a:solidFill>
                  <a:schemeClr val="dk1"/>
                </a:solidFill>
                <a:ea typeface="Calibri"/>
                <a:cs typeface="Calibri"/>
                <a:sym typeface="Calibri"/>
              </a:rPr>
              <a:t>Transition </a:t>
            </a:r>
            <a:r>
              <a:rPr lang="en-US" sz="1600" dirty="0">
                <a:solidFill>
                  <a:schemeClr val="dk1"/>
                </a:solidFill>
                <a:ea typeface="Calibri"/>
                <a:cs typeface="Calibri"/>
                <a:sym typeface="Calibri"/>
              </a:rPr>
              <a:t>from simulation to </a:t>
            </a:r>
            <a:r>
              <a:rPr lang="en-US" sz="1600" dirty="0" smtClean="0">
                <a:solidFill>
                  <a:schemeClr val="dk1"/>
                </a:solidFill>
                <a:ea typeface="Calibri"/>
                <a:cs typeface="Calibri"/>
                <a:sym typeface="Calibri"/>
              </a:rPr>
              <a:t>mixed  mode bench </a:t>
            </a:r>
            <a:r>
              <a:rPr lang="en-US" sz="1600" dirty="0">
                <a:solidFill>
                  <a:schemeClr val="dk1"/>
                </a:solidFill>
                <a:ea typeface="Calibri"/>
                <a:cs typeface="Calibri"/>
                <a:sym typeface="Calibri"/>
              </a:rPr>
              <a:t>test </a:t>
            </a:r>
            <a:r>
              <a:rPr lang="en-US" sz="1600" dirty="0" smtClean="0">
                <a:solidFill>
                  <a:schemeClr val="dk1"/>
                </a:solidFill>
                <a:ea typeface="Calibri"/>
                <a:cs typeface="Calibri"/>
                <a:sym typeface="Calibri"/>
              </a:rPr>
              <a:t>Hardware/Software </a:t>
            </a:r>
            <a:r>
              <a:rPr lang="en-US" sz="1600" dirty="0">
                <a:solidFill>
                  <a:schemeClr val="dk1"/>
                </a:solidFill>
                <a:ea typeface="Calibri"/>
                <a:cs typeface="Calibri"/>
                <a:sym typeface="Calibri"/>
              </a:rPr>
              <a:t>performance synchronization achieved with positive margins for all integrated systems, trajectories, and other identified design </a:t>
            </a:r>
            <a:r>
              <a:rPr lang="en-US" sz="1600" dirty="0" smtClean="0">
                <a:solidFill>
                  <a:schemeClr val="dk1"/>
                </a:solidFill>
                <a:ea typeface="Calibri"/>
                <a:cs typeface="Calibri"/>
                <a:sym typeface="Calibri"/>
              </a:rPr>
              <a:t>considerations will be used for verification and validation</a:t>
            </a:r>
          </a:p>
          <a:p>
            <a:pPr marL="457200" lvl="0" indent="-330200">
              <a:buClr>
                <a:schemeClr val="dk1"/>
              </a:buClr>
              <a:buSzPct val="100000"/>
              <a:buFont typeface="Calibri"/>
              <a:buChar char="●"/>
            </a:pPr>
            <a:r>
              <a:rPr lang="en-US" sz="1600" dirty="0" smtClean="0">
                <a:solidFill>
                  <a:schemeClr val="dk1"/>
                </a:solidFill>
                <a:ea typeface="Calibri"/>
                <a:cs typeface="Calibri"/>
                <a:sym typeface="Calibri"/>
              </a:rPr>
              <a:t>Prior to the Flight Readiness Review:</a:t>
            </a:r>
          </a:p>
          <a:p>
            <a:pPr marL="914400" lvl="1" indent="-330200">
              <a:buClr>
                <a:schemeClr val="dk1"/>
              </a:buClr>
              <a:buSzPct val="100000"/>
              <a:buFont typeface="Calibri"/>
              <a:buChar char="●"/>
            </a:pPr>
            <a:r>
              <a:rPr lang="en-US" sz="1600" dirty="0" smtClean="0">
                <a:solidFill>
                  <a:schemeClr val="dk1"/>
                </a:solidFill>
                <a:ea typeface="Calibri"/>
                <a:cs typeface="Calibri"/>
                <a:sym typeface="Calibri"/>
              </a:rPr>
              <a:t>Environment Test (mechanical shock/ vibration, thermal, vacuum, solar irradiation for the overall spacecraft) will be performed along with </a:t>
            </a:r>
          </a:p>
          <a:p>
            <a:pPr marL="914400" lvl="1" indent="-330200">
              <a:buClr>
                <a:schemeClr val="dk1"/>
              </a:buClr>
              <a:buSzPct val="100000"/>
              <a:buFont typeface="Calibri"/>
              <a:buChar char="●"/>
            </a:pPr>
            <a:r>
              <a:rPr lang="en-US" sz="1600" dirty="0" smtClean="0">
                <a:solidFill>
                  <a:schemeClr val="dk1"/>
                </a:solidFill>
                <a:ea typeface="Calibri"/>
                <a:cs typeface="Calibri"/>
                <a:sym typeface="Calibri"/>
              </a:rPr>
              <a:t>Failure Mode and Effects Analysis</a:t>
            </a:r>
          </a:p>
          <a:p>
            <a:pPr marL="914400" lvl="1" indent="-330200">
              <a:buClr>
                <a:schemeClr val="dk1"/>
              </a:buClr>
              <a:buSzPct val="100000"/>
              <a:buFont typeface="Calibri"/>
              <a:buChar char="●"/>
            </a:pPr>
            <a:r>
              <a:rPr lang="en-US" sz="1600" dirty="0" smtClean="0">
                <a:solidFill>
                  <a:schemeClr val="dk1"/>
                </a:solidFill>
                <a:ea typeface="Calibri"/>
                <a:cs typeface="Calibri"/>
                <a:sym typeface="Calibri"/>
              </a:rPr>
              <a:t>Probabilistic Risk Assessment</a:t>
            </a:r>
          </a:p>
          <a:p>
            <a:pPr marL="914400" lvl="1" indent="-330200">
              <a:buClr>
                <a:schemeClr val="dk1"/>
              </a:buClr>
              <a:buSzPct val="100000"/>
              <a:buFont typeface="Calibri"/>
              <a:buChar char="●"/>
            </a:pPr>
            <a:r>
              <a:rPr lang="en-US" sz="1600" dirty="0" smtClean="0">
                <a:solidFill>
                  <a:schemeClr val="dk1"/>
                </a:solidFill>
                <a:ea typeface="Calibri"/>
                <a:cs typeface="Calibri"/>
                <a:sym typeface="Calibri"/>
              </a:rPr>
              <a:t>Launch Service Provider Safety Analysis</a:t>
            </a:r>
          </a:p>
          <a:p>
            <a:pPr marL="914400" lvl="1" indent="-330200">
              <a:buClr>
                <a:schemeClr val="dk1"/>
              </a:buClr>
              <a:buSzPct val="100000"/>
              <a:buFont typeface="Calibri"/>
              <a:buChar char="●"/>
            </a:pPr>
            <a:r>
              <a:rPr lang="en-US" sz="1600" dirty="0" smtClean="0">
                <a:solidFill>
                  <a:schemeClr val="dk1"/>
                </a:solidFill>
                <a:ea typeface="Calibri"/>
                <a:cs typeface="Calibri"/>
                <a:sym typeface="Calibri"/>
              </a:rPr>
              <a:t>Launch Service Provider Integration Assessment</a:t>
            </a:r>
          </a:p>
          <a:p>
            <a:pPr marL="457200" lvl="0" indent="-330200">
              <a:buClr>
                <a:schemeClr val="dk1"/>
              </a:buClr>
              <a:buSzPct val="100000"/>
              <a:buFont typeface="Calibri"/>
              <a:buChar char="●"/>
            </a:pPr>
            <a:r>
              <a:rPr lang="en-US" sz="1600" b="1" dirty="0" smtClean="0">
                <a:solidFill>
                  <a:schemeClr val="dk1"/>
                </a:solidFill>
                <a:ea typeface="Calibri"/>
                <a:cs typeface="Calibri"/>
                <a:sym typeface="Calibri"/>
              </a:rPr>
              <a:t>System Level:  </a:t>
            </a:r>
            <a:r>
              <a:rPr lang="en-US" sz="1600" dirty="0" smtClean="0">
                <a:solidFill>
                  <a:schemeClr val="dk1"/>
                </a:solidFill>
                <a:ea typeface="Calibri"/>
                <a:cs typeface="Calibri"/>
                <a:sym typeface="Calibri"/>
              </a:rPr>
              <a:t>All defined interfaces will be assessed for convergence between simulated flows/performance and bench test measured flows/performance.</a:t>
            </a:r>
          </a:p>
          <a:p>
            <a:pPr marL="457200" lvl="0" indent="-330200">
              <a:buClr>
                <a:schemeClr val="dk1"/>
              </a:buClr>
              <a:buSzPct val="100000"/>
              <a:buFont typeface="Calibri"/>
              <a:buChar char="●"/>
            </a:pPr>
            <a:r>
              <a:rPr lang="en-US" sz="1600" b="1" dirty="0" smtClean="0">
                <a:solidFill>
                  <a:schemeClr val="dk1"/>
                </a:solidFill>
                <a:ea typeface="Calibri"/>
                <a:cs typeface="Calibri"/>
                <a:sym typeface="Calibri"/>
              </a:rPr>
              <a:t>Subsystem Level:  </a:t>
            </a:r>
            <a:r>
              <a:rPr lang="en-US" sz="1600" dirty="0" smtClean="0">
                <a:solidFill>
                  <a:schemeClr val="dk1"/>
                </a:solidFill>
                <a:ea typeface="Calibri"/>
                <a:cs typeface="Calibri"/>
                <a:sym typeface="Calibri"/>
              </a:rPr>
              <a:t>Manufacturer’s testing will be used for verification and validation down to the subsystem level.</a:t>
            </a:r>
            <a:endParaRPr lang="en-US" sz="1600" dirty="0">
              <a:solidFill>
                <a:schemeClr val="dk1"/>
              </a:solidFill>
              <a:ea typeface="Calibri"/>
              <a:cs typeface="Calibri"/>
              <a:sym typeface="Calibri"/>
            </a:endParaRPr>
          </a:p>
        </p:txBody>
      </p:sp>
    </p:spTree>
    <p:extLst>
      <p:ext uri="{BB962C8B-B14F-4D97-AF65-F5344CB8AC3E}">
        <p14:creationId xmlns:p14="http://schemas.microsoft.com/office/powerpoint/2010/main" val="256496520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1" cy="534390"/>
          </a:xfrm>
        </p:spPr>
        <p:txBody>
          <a:bodyPr>
            <a:noAutofit/>
          </a:bodyPr>
          <a:lstStyle/>
          <a:p>
            <a:r>
              <a:rPr lang="en-US" sz="2400" dirty="0" smtClean="0">
                <a:ln w="3175">
                  <a:solidFill>
                    <a:srgbClr val="7030A0"/>
                  </a:solidFill>
                  <a:prstDash val="solid"/>
                </a:ln>
              </a:rPr>
              <a:t>Technical Development Plan – Verification &amp; Validation Plan</a:t>
            </a:r>
            <a:endParaRPr lang="en-US" sz="2400" dirty="0">
              <a:ln w="3175">
                <a:solidFill>
                  <a:srgbClr val="7030A0"/>
                </a:solidFill>
                <a:prstDash val="solid"/>
              </a:ln>
            </a:endParaRPr>
          </a:p>
        </p:txBody>
      </p:sp>
      <p:pic>
        <p:nvPicPr>
          <p:cNvPr id="3" name="Picture 2"/>
          <p:cNvPicPr>
            <a:picLocks noChangeAspect="1"/>
          </p:cNvPicPr>
          <p:nvPr/>
        </p:nvPicPr>
        <p:blipFill>
          <a:blip r:embed="rId3"/>
          <a:stretch>
            <a:fillRect/>
          </a:stretch>
        </p:blipFill>
        <p:spPr>
          <a:xfrm>
            <a:off x="1046555" y="1204815"/>
            <a:ext cx="7285351" cy="5511262"/>
          </a:xfrm>
          <a:prstGeom prst="rect">
            <a:avLst/>
          </a:prstGeom>
        </p:spPr>
      </p:pic>
    </p:spTree>
    <p:extLst>
      <p:ext uri="{BB962C8B-B14F-4D97-AF65-F5344CB8AC3E}">
        <p14:creationId xmlns:p14="http://schemas.microsoft.com/office/powerpoint/2010/main" val="86898119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1" cy="534390"/>
          </a:xfrm>
        </p:spPr>
        <p:txBody>
          <a:bodyPr>
            <a:noAutofit/>
          </a:bodyPr>
          <a:lstStyle/>
          <a:p>
            <a:r>
              <a:rPr lang="en-US" sz="2400" dirty="0" smtClean="0">
                <a:ln w="3175">
                  <a:solidFill>
                    <a:srgbClr val="7030A0"/>
                  </a:solidFill>
                  <a:prstDash val="solid"/>
                </a:ln>
              </a:rPr>
              <a:t>Technical Development Plan – ACS Propulsion</a:t>
            </a:r>
            <a:endParaRPr lang="en-US" sz="2400" dirty="0">
              <a:ln w="3175">
                <a:solidFill>
                  <a:srgbClr val="7030A0"/>
                </a:solidFill>
                <a:prstDash val="solid"/>
              </a:ln>
            </a:endParaRPr>
          </a:p>
        </p:txBody>
      </p:sp>
      <p:pic>
        <p:nvPicPr>
          <p:cNvPr id="4" name="Picture 3"/>
          <p:cNvPicPr>
            <a:picLocks noChangeAspect="1"/>
          </p:cNvPicPr>
          <p:nvPr/>
        </p:nvPicPr>
        <p:blipFill>
          <a:blip r:embed="rId3"/>
          <a:stretch>
            <a:fillRect/>
          </a:stretch>
        </p:blipFill>
        <p:spPr>
          <a:xfrm>
            <a:off x="903837" y="1163079"/>
            <a:ext cx="7492633" cy="5547841"/>
          </a:xfrm>
          <a:prstGeom prst="rect">
            <a:avLst/>
          </a:prstGeom>
        </p:spPr>
      </p:pic>
    </p:spTree>
    <p:extLst>
      <p:ext uri="{BB962C8B-B14F-4D97-AF65-F5344CB8AC3E}">
        <p14:creationId xmlns:p14="http://schemas.microsoft.com/office/powerpoint/2010/main" val="329400095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1" cy="534390"/>
          </a:xfrm>
        </p:spPr>
        <p:txBody>
          <a:bodyPr>
            <a:noAutofit/>
          </a:bodyPr>
          <a:lstStyle/>
          <a:p>
            <a:r>
              <a:rPr lang="en-US" sz="2400" dirty="0" smtClean="0">
                <a:ln w="3175">
                  <a:solidFill>
                    <a:srgbClr val="7030A0"/>
                  </a:solidFill>
                  <a:prstDash val="solid"/>
                </a:ln>
              </a:rPr>
              <a:t>Technical Development Plan – ACS Communications</a:t>
            </a:r>
            <a:endParaRPr lang="en-US" sz="2400" dirty="0">
              <a:ln w="3175">
                <a:solidFill>
                  <a:srgbClr val="7030A0"/>
                </a:solidFill>
                <a:prstDash val="solid"/>
              </a:ln>
            </a:endParaRPr>
          </a:p>
        </p:txBody>
      </p:sp>
      <p:pic>
        <p:nvPicPr>
          <p:cNvPr id="4" name="Picture 3"/>
          <p:cNvPicPr>
            <a:picLocks noChangeAspect="1"/>
          </p:cNvPicPr>
          <p:nvPr/>
        </p:nvPicPr>
        <p:blipFill>
          <a:blip r:embed="rId3"/>
          <a:stretch>
            <a:fillRect/>
          </a:stretch>
        </p:blipFill>
        <p:spPr>
          <a:xfrm>
            <a:off x="892745" y="944088"/>
            <a:ext cx="7358510" cy="5657578"/>
          </a:xfrm>
          <a:prstGeom prst="rect">
            <a:avLst/>
          </a:prstGeom>
        </p:spPr>
      </p:pic>
    </p:spTree>
    <p:extLst>
      <p:ext uri="{BB962C8B-B14F-4D97-AF65-F5344CB8AC3E}">
        <p14:creationId xmlns:p14="http://schemas.microsoft.com/office/powerpoint/2010/main" val="172999608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1" cy="534390"/>
          </a:xfrm>
        </p:spPr>
        <p:txBody>
          <a:bodyPr>
            <a:noAutofit/>
          </a:bodyPr>
          <a:lstStyle/>
          <a:p>
            <a:r>
              <a:rPr lang="en-US" sz="2400" dirty="0" smtClean="0">
                <a:ln w="3175">
                  <a:solidFill>
                    <a:srgbClr val="7030A0"/>
                  </a:solidFill>
                  <a:prstDash val="solid"/>
                </a:ln>
              </a:rPr>
              <a:t>Technical Development Plan – ACS Structures &amp; Mechanisms</a:t>
            </a:r>
            <a:endParaRPr lang="en-US" sz="2400" dirty="0">
              <a:ln w="3175">
                <a:solidFill>
                  <a:srgbClr val="7030A0"/>
                </a:solidFill>
                <a:prstDash val="solid"/>
              </a:ln>
            </a:endParaRPr>
          </a:p>
        </p:txBody>
      </p:sp>
      <p:pic>
        <p:nvPicPr>
          <p:cNvPr id="4" name="Picture 3"/>
          <p:cNvPicPr>
            <a:picLocks noChangeAspect="1"/>
          </p:cNvPicPr>
          <p:nvPr/>
        </p:nvPicPr>
        <p:blipFill>
          <a:blip r:embed="rId3"/>
          <a:stretch>
            <a:fillRect/>
          </a:stretch>
        </p:blipFill>
        <p:spPr>
          <a:xfrm>
            <a:off x="876791" y="912933"/>
            <a:ext cx="7577985" cy="5791702"/>
          </a:xfrm>
          <a:prstGeom prst="rect">
            <a:avLst/>
          </a:prstGeom>
        </p:spPr>
      </p:pic>
    </p:spTree>
    <p:extLst>
      <p:ext uri="{BB962C8B-B14F-4D97-AF65-F5344CB8AC3E}">
        <p14:creationId xmlns:p14="http://schemas.microsoft.com/office/powerpoint/2010/main" val="337626500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6610537" cy="556127"/>
          </a:xfrm>
        </p:spPr>
        <p:txBody>
          <a:bodyPr>
            <a:noAutofit/>
          </a:bodyPr>
          <a:lstStyle/>
          <a:p>
            <a:r>
              <a:rPr lang="en-US" sz="2800" dirty="0" smtClean="0">
                <a:ln w="3175">
                  <a:solidFill>
                    <a:srgbClr val="7030A0"/>
                  </a:solidFill>
                  <a:prstDash val="solid"/>
                </a:ln>
              </a:rPr>
              <a:t>Programmatic Development Plan - Schedule</a:t>
            </a:r>
            <a:endParaRPr lang="en-US" sz="2800" dirty="0">
              <a:ln w="3175">
                <a:solidFill>
                  <a:srgbClr val="7030A0"/>
                </a:solidFill>
                <a:prstDash val="solid"/>
              </a:ln>
            </a:endParaRPr>
          </a:p>
        </p:txBody>
      </p:sp>
      <p:sp>
        <p:nvSpPr>
          <p:cNvPr id="9" name="TextBox 8"/>
          <p:cNvSpPr txBox="1"/>
          <p:nvPr/>
        </p:nvSpPr>
        <p:spPr>
          <a:xfrm>
            <a:off x="203064" y="955200"/>
            <a:ext cx="7419926" cy="307777"/>
          </a:xfrm>
          <a:prstGeom prst="rect">
            <a:avLst/>
          </a:prstGeom>
          <a:noFill/>
        </p:spPr>
        <p:txBody>
          <a:bodyPr wrap="square" rtlCol="0">
            <a:spAutoFit/>
          </a:bodyPr>
          <a:lstStyle/>
          <a:p>
            <a:r>
              <a:rPr lang="en-US" sz="1400" b="1" dirty="0" smtClean="0"/>
              <a:t>Major </a:t>
            </a:r>
            <a:r>
              <a:rPr lang="en-US" sz="1400" b="1" dirty="0"/>
              <a:t>and </a:t>
            </a:r>
            <a:r>
              <a:rPr lang="en-US" sz="1400" b="1" dirty="0" smtClean="0"/>
              <a:t>Minor Milestones </a:t>
            </a:r>
            <a:r>
              <a:rPr lang="en-US" sz="1400" b="1" dirty="0"/>
              <a:t>between </a:t>
            </a:r>
            <a:r>
              <a:rPr lang="en-US" sz="1400" b="1" dirty="0" smtClean="0"/>
              <a:t>GT-2 </a:t>
            </a:r>
            <a:r>
              <a:rPr lang="en-US" sz="1400" b="1" dirty="0" smtClean="0"/>
              <a:t>and Launch Date:</a:t>
            </a:r>
            <a:endParaRPr lang="en-US" sz="1400" b="1" dirty="0"/>
          </a:p>
        </p:txBody>
      </p:sp>
      <p:sp>
        <p:nvSpPr>
          <p:cNvPr id="10" name="TextBox 9"/>
          <p:cNvSpPr txBox="1"/>
          <p:nvPr/>
        </p:nvSpPr>
        <p:spPr>
          <a:xfrm>
            <a:off x="497969" y="1308455"/>
            <a:ext cx="8229600" cy="1323439"/>
          </a:xfrm>
          <a:prstGeom prst="rect">
            <a:avLst/>
          </a:prstGeom>
          <a:noFill/>
          <a:ln>
            <a:noFill/>
            <a:prstDash val="sysDot"/>
          </a:ln>
        </p:spPr>
        <p:txBody>
          <a:bodyPr wrap="square" rtlCol="0">
            <a:spAutoFit/>
          </a:bodyPr>
          <a:lstStyle/>
          <a:p>
            <a:pPr marL="285750" indent="-285750">
              <a:buFont typeface="Arial" panose="020B0604020202020204" pitchFamily="34" charset="0"/>
              <a:buChar char="•"/>
            </a:pPr>
            <a:r>
              <a:rPr lang="en-US" sz="1600" dirty="0"/>
              <a:t>GT3 - Critical Design Review Report &amp; Presentation</a:t>
            </a:r>
          </a:p>
          <a:p>
            <a:pPr marL="285750" indent="-285750">
              <a:buFont typeface="Arial" panose="020B0604020202020204" pitchFamily="34" charset="0"/>
              <a:buChar char="•"/>
            </a:pPr>
            <a:r>
              <a:rPr lang="en-US" sz="1600" dirty="0"/>
              <a:t>Flight Hardware/Software Integrated and All System Tests Initiated</a:t>
            </a:r>
          </a:p>
          <a:p>
            <a:pPr marL="285750" indent="-285750">
              <a:buFont typeface="Arial" panose="020B0604020202020204" pitchFamily="34" charset="0"/>
              <a:buChar char="•"/>
            </a:pPr>
            <a:r>
              <a:rPr lang="en-US" sz="1600" dirty="0"/>
              <a:t>GT4 - Flight Readiness Review Report &amp; Presentation</a:t>
            </a:r>
          </a:p>
          <a:p>
            <a:pPr marL="285750" indent="-285750">
              <a:buFont typeface="Arial" panose="020B0604020202020204" pitchFamily="34" charset="0"/>
              <a:buChar char="•"/>
            </a:pPr>
            <a:r>
              <a:rPr lang="en-US" sz="1600" dirty="0"/>
              <a:t>Safety Review Final</a:t>
            </a:r>
          </a:p>
          <a:p>
            <a:pPr marL="285750" indent="-285750">
              <a:buFont typeface="Arial" panose="020B0604020202020204" pitchFamily="34" charset="0"/>
              <a:buChar char="•"/>
            </a:pPr>
            <a:r>
              <a:rPr lang="en-US" sz="1600" dirty="0"/>
              <a:t>Flight System Delivery for Integration</a:t>
            </a:r>
          </a:p>
        </p:txBody>
      </p:sp>
      <p:sp>
        <p:nvSpPr>
          <p:cNvPr id="15" name="TextBox 14"/>
          <p:cNvSpPr txBox="1"/>
          <p:nvPr/>
        </p:nvSpPr>
        <p:spPr>
          <a:xfrm>
            <a:off x="203064" y="2761176"/>
            <a:ext cx="7419926" cy="307777"/>
          </a:xfrm>
          <a:prstGeom prst="rect">
            <a:avLst/>
          </a:prstGeom>
          <a:noFill/>
        </p:spPr>
        <p:txBody>
          <a:bodyPr wrap="square" rtlCol="0">
            <a:spAutoFit/>
          </a:bodyPr>
          <a:lstStyle/>
          <a:p>
            <a:r>
              <a:rPr lang="en-US" sz="1400" b="1" dirty="0" smtClean="0"/>
              <a:t>Tasks Accomplished</a:t>
            </a:r>
            <a:r>
              <a:rPr lang="en-US" sz="1400" b="1" dirty="0" smtClean="0"/>
              <a:t>, </a:t>
            </a:r>
            <a:r>
              <a:rPr lang="en-US" sz="1400" b="1" dirty="0" smtClean="0"/>
              <a:t>Successes</a:t>
            </a:r>
            <a:r>
              <a:rPr lang="en-US" sz="1400" b="1" dirty="0" smtClean="0"/>
              <a:t>, </a:t>
            </a:r>
            <a:r>
              <a:rPr lang="en-US" sz="1400" b="1" dirty="0" smtClean="0"/>
              <a:t>Setbacks</a:t>
            </a:r>
            <a:r>
              <a:rPr lang="en-US" sz="1400" b="1" dirty="0" smtClean="0"/>
              <a:t>, </a:t>
            </a:r>
            <a:r>
              <a:rPr lang="en-US" sz="1400" b="1" dirty="0" smtClean="0"/>
              <a:t>Since Registration </a:t>
            </a:r>
            <a:r>
              <a:rPr lang="en-US" sz="1400" b="1" dirty="0" smtClean="0"/>
              <a:t>and </a:t>
            </a:r>
            <a:r>
              <a:rPr lang="en-US" sz="1400" b="1" dirty="0" smtClean="0"/>
              <a:t>GT-1:</a:t>
            </a:r>
            <a:endParaRPr lang="en-US" sz="1400" b="1" dirty="0"/>
          </a:p>
        </p:txBody>
      </p:sp>
      <p:sp>
        <p:nvSpPr>
          <p:cNvPr id="16" name="TextBox 15"/>
          <p:cNvSpPr txBox="1"/>
          <p:nvPr/>
        </p:nvSpPr>
        <p:spPr>
          <a:xfrm>
            <a:off x="497969" y="3039131"/>
            <a:ext cx="8229600" cy="2062103"/>
          </a:xfrm>
          <a:prstGeom prst="rect">
            <a:avLst/>
          </a:prstGeom>
          <a:noFill/>
          <a:ln>
            <a:noFill/>
            <a:prstDash val="sysDot"/>
          </a:ln>
        </p:spPr>
        <p:txBody>
          <a:bodyPr wrap="square" rtlCol="0">
            <a:spAutoFit/>
          </a:bodyPr>
          <a:lstStyle/>
          <a:p>
            <a:pPr marL="285750" indent="-285750">
              <a:buFont typeface="Arial" panose="020B0604020202020204" pitchFamily="34" charset="0"/>
              <a:buChar char="•"/>
            </a:pPr>
            <a:r>
              <a:rPr lang="en-US" sz="1600" dirty="0" smtClean="0"/>
              <a:t>GT-1 Conceptual Design Review points identified Propulsion/Trajectory and Communications as major risk areas to be worked for PDR</a:t>
            </a:r>
          </a:p>
          <a:p>
            <a:pPr marL="285750" indent="-285750">
              <a:buFont typeface="Arial" panose="020B0604020202020204" pitchFamily="34" charset="0"/>
              <a:buChar char="•"/>
            </a:pPr>
            <a:r>
              <a:rPr lang="en-US" sz="1600" dirty="0" smtClean="0"/>
              <a:t>Refinement of the Trajectory Calculations by Dr. </a:t>
            </a:r>
            <a:r>
              <a:rPr lang="en-US" sz="1600" dirty="0" err="1" smtClean="0"/>
              <a:t>BelBruno</a:t>
            </a:r>
            <a:r>
              <a:rPr lang="en-US" sz="1600" dirty="0" smtClean="0"/>
              <a:t> has resulted in a dramatic lowering of the delta-V requirements.</a:t>
            </a:r>
          </a:p>
          <a:p>
            <a:pPr marL="285750" indent="-285750">
              <a:buFont typeface="Arial" panose="020B0604020202020204" pitchFamily="34" charset="0"/>
              <a:buChar char="•"/>
            </a:pPr>
            <a:r>
              <a:rPr lang="en-US" sz="1600" dirty="0" smtClean="0"/>
              <a:t>A reassessment of the Propulsion options has resulted in a new baseline line with built in flexibility to deal component availability issues.</a:t>
            </a:r>
          </a:p>
          <a:p>
            <a:pPr marL="285750" indent="-285750">
              <a:buFont typeface="Arial" panose="020B0604020202020204" pitchFamily="34" charset="0"/>
              <a:buChar char="•"/>
            </a:pPr>
            <a:r>
              <a:rPr lang="en-US" sz="1600" dirty="0" smtClean="0"/>
              <a:t>The Communications system has been refined to allow closure with substantial margin using NASA DSN standard services 34m BWG. </a:t>
            </a:r>
            <a:endParaRPr lang="en-US" sz="1600" dirty="0"/>
          </a:p>
        </p:txBody>
      </p:sp>
    </p:spTree>
    <p:extLst>
      <p:ext uri="{BB962C8B-B14F-4D97-AF65-F5344CB8AC3E}">
        <p14:creationId xmlns:p14="http://schemas.microsoft.com/office/powerpoint/2010/main" val="84183401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6610537" cy="556127"/>
          </a:xfrm>
        </p:spPr>
        <p:txBody>
          <a:bodyPr>
            <a:noAutofit/>
          </a:bodyPr>
          <a:lstStyle/>
          <a:p>
            <a:r>
              <a:rPr lang="en-US" sz="2800" dirty="0" smtClean="0">
                <a:ln w="3175">
                  <a:solidFill>
                    <a:srgbClr val="7030A0"/>
                  </a:solidFill>
                  <a:prstDash val="solid"/>
                </a:ln>
              </a:rPr>
              <a:t>Programmatic Development Plan - Schedule</a:t>
            </a:r>
            <a:endParaRPr lang="en-US" sz="2800" dirty="0">
              <a:ln w="3175">
                <a:solidFill>
                  <a:srgbClr val="7030A0"/>
                </a:solidFill>
                <a:prstDash val="solid"/>
              </a:ln>
            </a:endParaRPr>
          </a:p>
        </p:txBody>
      </p:sp>
      <p:sp>
        <p:nvSpPr>
          <p:cNvPr id="7" name="TextBox 6"/>
          <p:cNvSpPr txBox="1"/>
          <p:nvPr/>
        </p:nvSpPr>
        <p:spPr>
          <a:xfrm>
            <a:off x="203064" y="5251222"/>
            <a:ext cx="7419926" cy="307777"/>
          </a:xfrm>
          <a:prstGeom prst="rect">
            <a:avLst/>
          </a:prstGeom>
          <a:noFill/>
        </p:spPr>
        <p:txBody>
          <a:bodyPr wrap="square" rtlCol="0">
            <a:spAutoFit/>
          </a:bodyPr>
          <a:lstStyle/>
          <a:p>
            <a:r>
              <a:rPr lang="en-US" sz="1400" b="1" dirty="0" smtClean="0"/>
              <a:t>Milestones -- Payload Delivery to Launch:</a:t>
            </a:r>
            <a:endParaRPr lang="en-US" sz="1400" b="1" dirty="0"/>
          </a:p>
        </p:txBody>
      </p:sp>
      <p:sp>
        <p:nvSpPr>
          <p:cNvPr id="8" name="TextBox 7"/>
          <p:cNvSpPr txBox="1"/>
          <p:nvPr/>
        </p:nvSpPr>
        <p:spPr>
          <a:xfrm>
            <a:off x="285440" y="5591693"/>
            <a:ext cx="8229600" cy="830997"/>
          </a:xfrm>
          <a:prstGeom prst="rect">
            <a:avLst/>
          </a:prstGeom>
          <a:noFill/>
          <a:ln>
            <a:noFill/>
            <a:prstDash val="sysDot"/>
          </a:ln>
        </p:spPr>
        <p:txBody>
          <a:bodyPr wrap="square" rtlCol="0">
            <a:spAutoFit/>
          </a:bodyPr>
          <a:lstStyle/>
          <a:p>
            <a:pPr marL="285750" indent="-285750">
              <a:buFont typeface="Arial" panose="020B0604020202020204" pitchFamily="34" charset="0"/>
              <a:buChar char="•"/>
            </a:pPr>
            <a:r>
              <a:rPr lang="en-US" sz="1600" dirty="0"/>
              <a:t>Complete command sequence edge case analysis</a:t>
            </a:r>
          </a:p>
          <a:p>
            <a:pPr marL="285750" indent="-285750">
              <a:buFont typeface="Arial" panose="020B0604020202020204" pitchFamily="34" charset="0"/>
              <a:buChar char="•"/>
            </a:pPr>
            <a:r>
              <a:rPr lang="en-US" sz="1600" dirty="0"/>
              <a:t>Optimize command sequence to stable attitude and trajectory solution convergence</a:t>
            </a:r>
          </a:p>
          <a:p>
            <a:pPr marL="285750" indent="-285750">
              <a:buFont typeface="Arial" panose="020B0604020202020204" pitchFamily="34" charset="0"/>
              <a:buChar char="•"/>
            </a:pPr>
            <a:r>
              <a:rPr lang="en-US" sz="1600" dirty="0"/>
              <a:t>Dry run entire mission simulation with anomalous event recovery </a:t>
            </a:r>
          </a:p>
        </p:txBody>
      </p:sp>
      <p:sp>
        <p:nvSpPr>
          <p:cNvPr id="11" name="TextBox 10"/>
          <p:cNvSpPr txBox="1"/>
          <p:nvPr/>
        </p:nvSpPr>
        <p:spPr>
          <a:xfrm>
            <a:off x="221784" y="978752"/>
            <a:ext cx="7419926" cy="307777"/>
          </a:xfrm>
          <a:prstGeom prst="rect">
            <a:avLst/>
          </a:prstGeom>
          <a:noFill/>
        </p:spPr>
        <p:txBody>
          <a:bodyPr wrap="square" rtlCol="0">
            <a:spAutoFit/>
          </a:bodyPr>
          <a:lstStyle/>
          <a:p>
            <a:r>
              <a:rPr lang="en-US" sz="1400" b="1" dirty="0"/>
              <a:t>T</a:t>
            </a:r>
            <a:r>
              <a:rPr lang="en-US" sz="1400" b="1" dirty="0" smtClean="0"/>
              <a:t>asks to </a:t>
            </a:r>
            <a:r>
              <a:rPr lang="en-US" sz="1400" b="1" dirty="0"/>
              <a:t>be completed between </a:t>
            </a:r>
            <a:r>
              <a:rPr lang="en-US" sz="1400" b="1" dirty="0" smtClean="0"/>
              <a:t>GT-2 to </a:t>
            </a:r>
            <a:r>
              <a:rPr lang="en-US" sz="1400" b="1" dirty="0" smtClean="0"/>
              <a:t>GT-3:</a:t>
            </a:r>
            <a:endParaRPr lang="en-US" sz="1400" b="1" dirty="0"/>
          </a:p>
        </p:txBody>
      </p:sp>
      <p:sp>
        <p:nvSpPr>
          <p:cNvPr id="12" name="TextBox 11"/>
          <p:cNvSpPr txBox="1"/>
          <p:nvPr/>
        </p:nvSpPr>
        <p:spPr>
          <a:xfrm>
            <a:off x="285440" y="1289081"/>
            <a:ext cx="8229600" cy="2308324"/>
          </a:xfrm>
          <a:prstGeom prst="rect">
            <a:avLst/>
          </a:prstGeom>
          <a:noFill/>
          <a:ln>
            <a:noFill/>
            <a:prstDash val="sysDot"/>
          </a:ln>
        </p:spPr>
        <p:txBody>
          <a:bodyPr wrap="square" rtlCol="0">
            <a:spAutoFit/>
          </a:bodyPr>
          <a:lstStyle/>
          <a:p>
            <a:pPr marL="285750" indent="-285750">
              <a:buFont typeface="Arial" panose="020B0604020202020204" pitchFamily="34" charset="0"/>
              <a:buChar char="•"/>
            </a:pPr>
            <a:r>
              <a:rPr lang="en-US" sz="1600" dirty="0"/>
              <a:t>Finalize all System/Subsystem selections</a:t>
            </a:r>
          </a:p>
          <a:p>
            <a:pPr marL="285750" indent="-285750">
              <a:buFont typeface="Arial" panose="020B0604020202020204" pitchFamily="34" charset="0"/>
              <a:buChar char="•"/>
            </a:pPr>
            <a:r>
              <a:rPr lang="en-US" sz="1600" dirty="0"/>
              <a:t>Prepare and implement acquisition/fabrication plan</a:t>
            </a:r>
          </a:p>
          <a:p>
            <a:pPr marL="285750" indent="-285750">
              <a:buFont typeface="Arial" panose="020B0604020202020204" pitchFamily="34" charset="0"/>
              <a:buChar char="•"/>
            </a:pPr>
            <a:r>
              <a:rPr lang="en-US" sz="1600" dirty="0"/>
              <a:t>Define and implement required testing and integration plan</a:t>
            </a:r>
          </a:p>
          <a:p>
            <a:pPr marL="285750" indent="-285750">
              <a:buFont typeface="Arial" panose="020B0604020202020204" pitchFamily="34" charset="0"/>
              <a:buChar char="•"/>
            </a:pPr>
            <a:r>
              <a:rPr lang="en-US" sz="1600" dirty="0"/>
              <a:t>Transition from simulation to bench test Hardware/Software performance synchronization achieved with positive margins for all integrated systems, trajectories, and other identified design considerations</a:t>
            </a:r>
          </a:p>
          <a:p>
            <a:pPr marL="285750" indent="-285750">
              <a:buFont typeface="Arial" panose="020B0604020202020204" pitchFamily="34" charset="0"/>
              <a:buChar char="•"/>
            </a:pPr>
            <a:r>
              <a:rPr lang="en-US" sz="1600" dirty="0"/>
              <a:t>Flight safety review plan approved and implementation under way</a:t>
            </a:r>
          </a:p>
          <a:p>
            <a:pPr marL="285750" indent="-285750">
              <a:buFont typeface="Arial" panose="020B0604020202020204" pitchFamily="34" charset="0"/>
              <a:buChar char="•"/>
            </a:pPr>
            <a:r>
              <a:rPr lang="en-US" sz="1600" dirty="0"/>
              <a:t>All areas of cost, schedule, and technical risk elements have been mitigated</a:t>
            </a:r>
          </a:p>
          <a:p>
            <a:pPr marL="285750" indent="-285750">
              <a:buFont typeface="Arial" panose="020B0604020202020204" pitchFamily="34" charset="0"/>
              <a:buChar char="•"/>
            </a:pPr>
            <a:r>
              <a:rPr lang="en-US" sz="1600" dirty="0"/>
              <a:t>GT3 - Critical Design Review Report &amp; </a:t>
            </a:r>
            <a:r>
              <a:rPr lang="en-US" sz="1600" dirty="0" smtClean="0"/>
              <a:t>Presentation</a:t>
            </a:r>
            <a:endParaRPr lang="en-US" sz="1600" dirty="0"/>
          </a:p>
        </p:txBody>
      </p:sp>
      <p:sp>
        <p:nvSpPr>
          <p:cNvPr id="17" name="TextBox 16"/>
          <p:cNvSpPr txBox="1"/>
          <p:nvPr/>
        </p:nvSpPr>
        <p:spPr>
          <a:xfrm>
            <a:off x="285440" y="3719394"/>
            <a:ext cx="7419926" cy="307777"/>
          </a:xfrm>
          <a:prstGeom prst="rect">
            <a:avLst/>
          </a:prstGeom>
          <a:noFill/>
        </p:spPr>
        <p:txBody>
          <a:bodyPr wrap="square" rtlCol="0">
            <a:spAutoFit/>
          </a:bodyPr>
          <a:lstStyle/>
          <a:p>
            <a:r>
              <a:rPr lang="en-US" sz="1400" b="1" dirty="0" smtClean="0"/>
              <a:t>Delivery Schedule Margin:</a:t>
            </a:r>
            <a:endParaRPr lang="en-US" sz="1400" b="1" dirty="0"/>
          </a:p>
        </p:txBody>
      </p:sp>
      <p:sp>
        <p:nvSpPr>
          <p:cNvPr id="18" name="TextBox 17"/>
          <p:cNvSpPr txBox="1"/>
          <p:nvPr/>
        </p:nvSpPr>
        <p:spPr>
          <a:xfrm>
            <a:off x="285440" y="4149161"/>
            <a:ext cx="8229600" cy="1077218"/>
          </a:xfrm>
          <a:prstGeom prst="rect">
            <a:avLst/>
          </a:prstGeom>
          <a:noFill/>
          <a:ln>
            <a:noFill/>
            <a:prstDash val="sysDot"/>
          </a:ln>
        </p:spPr>
        <p:txBody>
          <a:bodyPr wrap="square" rtlCol="0">
            <a:spAutoFit/>
          </a:bodyPr>
          <a:lstStyle/>
          <a:p>
            <a:pPr marL="285750" indent="-285750">
              <a:buFont typeface="Arial" panose="020B0604020202020204" pitchFamily="34" charset="0"/>
              <a:buChar char="•"/>
            </a:pPr>
            <a:r>
              <a:rPr lang="en-US" sz="1600" dirty="0" smtClean="0"/>
              <a:t>Delivery of the ACS spacecraft for commercial cargo integration is to be no later than three months before the intended launch date.</a:t>
            </a:r>
          </a:p>
          <a:p>
            <a:pPr marL="285750" indent="-285750">
              <a:buFont typeface="Arial" panose="020B0604020202020204" pitchFamily="34" charset="0"/>
              <a:buChar char="•"/>
            </a:pPr>
            <a:r>
              <a:rPr lang="en-US" sz="1600" dirty="0" smtClean="0"/>
              <a:t>All required testing must be completed to the satisfaction of the Commercial Cargo Carrier, NASA, and the Launch Service Provider prior to delivery for integration.</a:t>
            </a:r>
            <a:endParaRPr lang="en-US" sz="1600" dirty="0"/>
          </a:p>
        </p:txBody>
      </p:sp>
    </p:spTree>
    <p:extLst>
      <p:ext uri="{BB962C8B-B14F-4D97-AF65-F5344CB8AC3E}">
        <p14:creationId xmlns:p14="http://schemas.microsoft.com/office/powerpoint/2010/main" val="103371118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6610537" cy="556127"/>
          </a:xfrm>
        </p:spPr>
        <p:txBody>
          <a:bodyPr>
            <a:noAutofit/>
          </a:bodyPr>
          <a:lstStyle/>
          <a:p>
            <a:r>
              <a:rPr lang="en-US" sz="2800" dirty="0" smtClean="0">
                <a:ln w="3175">
                  <a:solidFill>
                    <a:srgbClr val="7030A0"/>
                  </a:solidFill>
                  <a:prstDash val="solid"/>
                </a:ln>
              </a:rPr>
              <a:t>Programmatic Development Plan - Schedule</a:t>
            </a:r>
            <a:endParaRPr lang="en-US" sz="2800" dirty="0">
              <a:ln w="3175">
                <a:solidFill>
                  <a:srgbClr val="7030A0"/>
                </a:solidFill>
                <a:prstDash val="solid"/>
              </a:ln>
            </a:endParaRPr>
          </a:p>
        </p:txBody>
      </p:sp>
      <p:pic>
        <p:nvPicPr>
          <p:cNvPr id="3" name="Picture 2"/>
          <p:cNvPicPr>
            <a:picLocks noChangeAspect="1"/>
          </p:cNvPicPr>
          <p:nvPr/>
        </p:nvPicPr>
        <p:blipFill>
          <a:blip r:embed="rId3"/>
          <a:stretch>
            <a:fillRect/>
          </a:stretch>
        </p:blipFill>
        <p:spPr>
          <a:xfrm>
            <a:off x="1404000" y="877722"/>
            <a:ext cx="6516000" cy="5781319"/>
          </a:xfrm>
          <a:prstGeom prst="rect">
            <a:avLst/>
          </a:prstGeom>
        </p:spPr>
      </p:pic>
    </p:spTree>
    <p:extLst>
      <p:ext uri="{BB962C8B-B14F-4D97-AF65-F5344CB8AC3E}">
        <p14:creationId xmlns:p14="http://schemas.microsoft.com/office/powerpoint/2010/main" val="19952331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7565292" cy="556127"/>
          </a:xfrm>
        </p:spPr>
        <p:txBody>
          <a:bodyPr>
            <a:noAutofit/>
          </a:bodyPr>
          <a:lstStyle/>
          <a:p>
            <a:r>
              <a:rPr lang="en-US" sz="3200" dirty="0" smtClean="0">
                <a:ln w="3175">
                  <a:solidFill>
                    <a:srgbClr val="7030A0"/>
                  </a:solidFill>
                  <a:prstDash val="solid"/>
                </a:ln>
              </a:rPr>
              <a:t>Introduction - Team Alpha CubeSat</a:t>
            </a:r>
            <a:endParaRPr lang="en-US" sz="3200" dirty="0">
              <a:ln w="3175">
                <a:solidFill>
                  <a:srgbClr val="7030A0"/>
                </a:solidFill>
                <a:prstDash val="solid"/>
              </a:ln>
            </a:endParaRPr>
          </a:p>
        </p:txBody>
      </p:sp>
      <p:sp>
        <p:nvSpPr>
          <p:cNvPr id="3" name="Content Placeholder 2"/>
          <p:cNvSpPr>
            <a:spLocks noGrp="1" noChangeAspect="1"/>
          </p:cNvSpPr>
          <p:nvPr>
            <p:ph idx="1"/>
          </p:nvPr>
        </p:nvSpPr>
        <p:spPr>
          <a:xfrm>
            <a:off x="416402" y="1537642"/>
            <a:ext cx="8229600" cy="4525963"/>
          </a:xfrm>
        </p:spPr>
        <p:txBody>
          <a:bodyPr/>
          <a:lstStyle/>
          <a:p>
            <a:pPr marL="0" indent="0">
              <a:buNone/>
            </a:pPr>
            <a:r>
              <a:rPr lang="en-US" dirty="0" smtClean="0"/>
              <a:t> </a:t>
            </a:r>
            <a:endParaRPr lang="en-US" sz="2800" dirty="0" smtClean="0"/>
          </a:p>
          <a:p>
            <a:pPr marL="0" indent="0">
              <a:spcBef>
                <a:spcPts val="0"/>
              </a:spcBef>
              <a:buNone/>
            </a:pPr>
            <a:endParaRPr lang="en-US" dirty="0"/>
          </a:p>
        </p:txBody>
      </p:sp>
      <p:pic>
        <p:nvPicPr>
          <p:cNvPr id="6" name="Shape 98"/>
          <p:cNvPicPr preferRelativeResize="0">
            <a:picLocks noChangeAspect="1"/>
          </p:cNvPicPr>
          <p:nvPr/>
        </p:nvPicPr>
        <p:blipFill>
          <a:blip r:embed="rId3">
            <a:alphaModFix/>
          </a:blip>
          <a:stretch>
            <a:fillRect/>
          </a:stretch>
        </p:blipFill>
        <p:spPr>
          <a:xfrm>
            <a:off x="5476584" y="1020019"/>
            <a:ext cx="998201" cy="1013615"/>
          </a:xfrm>
          <a:prstGeom prst="rect">
            <a:avLst/>
          </a:prstGeom>
          <a:noFill/>
          <a:ln>
            <a:noFill/>
          </a:ln>
        </p:spPr>
      </p:pic>
      <p:pic>
        <p:nvPicPr>
          <p:cNvPr id="7" name="Shape 99"/>
          <p:cNvPicPr preferRelativeResize="0">
            <a:picLocks noChangeAspect="1"/>
          </p:cNvPicPr>
          <p:nvPr/>
        </p:nvPicPr>
        <p:blipFill>
          <a:blip r:embed="rId4">
            <a:alphaModFix/>
          </a:blip>
          <a:stretch>
            <a:fillRect/>
          </a:stretch>
        </p:blipFill>
        <p:spPr>
          <a:xfrm>
            <a:off x="7980795" y="3754032"/>
            <a:ext cx="981714" cy="981714"/>
          </a:xfrm>
          <a:prstGeom prst="rect">
            <a:avLst/>
          </a:prstGeom>
          <a:noFill/>
          <a:ln>
            <a:noFill/>
          </a:ln>
        </p:spPr>
      </p:pic>
      <p:pic>
        <p:nvPicPr>
          <p:cNvPr id="8" name="Shape 101"/>
          <p:cNvPicPr preferRelativeResize="0">
            <a:picLocks noChangeAspect="1"/>
          </p:cNvPicPr>
          <p:nvPr/>
        </p:nvPicPr>
        <p:blipFill>
          <a:blip r:embed="rId5">
            <a:alphaModFix/>
          </a:blip>
          <a:stretch>
            <a:fillRect/>
          </a:stretch>
        </p:blipFill>
        <p:spPr>
          <a:xfrm>
            <a:off x="148227" y="3754032"/>
            <a:ext cx="1025999" cy="1026025"/>
          </a:xfrm>
          <a:prstGeom prst="rect">
            <a:avLst/>
          </a:prstGeom>
          <a:noFill/>
          <a:ln>
            <a:noFill/>
          </a:ln>
        </p:spPr>
      </p:pic>
      <p:pic>
        <p:nvPicPr>
          <p:cNvPr id="10" name="Shape 103"/>
          <p:cNvPicPr preferRelativeResize="0">
            <a:picLocks noChangeAspect="1"/>
          </p:cNvPicPr>
          <p:nvPr/>
        </p:nvPicPr>
        <p:blipFill>
          <a:blip r:embed="rId6">
            <a:alphaModFix/>
          </a:blip>
          <a:stretch>
            <a:fillRect/>
          </a:stretch>
        </p:blipFill>
        <p:spPr>
          <a:xfrm>
            <a:off x="1298695" y="3754032"/>
            <a:ext cx="959736" cy="1028683"/>
          </a:xfrm>
          <a:prstGeom prst="rect">
            <a:avLst/>
          </a:prstGeom>
          <a:noFill/>
          <a:ln>
            <a:noFill/>
          </a:ln>
        </p:spPr>
      </p:pic>
      <p:pic>
        <p:nvPicPr>
          <p:cNvPr id="11" name="Shape 104"/>
          <p:cNvPicPr preferRelativeResize="0">
            <a:picLocks noChangeAspect="1"/>
          </p:cNvPicPr>
          <p:nvPr/>
        </p:nvPicPr>
        <p:blipFill>
          <a:blip r:embed="rId7">
            <a:alphaModFix/>
          </a:blip>
          <a:stretch>
            <a:fillRect/>
          </a:stretch>
        </p:blipFill>
        <p:spPr>
          <a:xfrm>
            <a:off x="148227" y="2397112"/>
            <a:ext cx="977183" cy="1026013"/>
          </a:xfrm>
          <a:prstGeom prst="rect">
            <a:avLst/>
          </a:prstGeom>
          <a:noFill/>
          <a:ln>
            <a:noFill/>
          </a:ln>
        </p:spPr>
      </p:pic>
      <p:pic>
        <p:nvPicPr>
          <p:cNvPr id="12" name="Shape 105"/>
          <p:cNvPicPr preferRelativeResize="0">
            <a:picLocks noChangeAspect="1"/>
          </p:cNvPicPr>
          <p:nvPr/>
        </p:nvPicPr>
        <p:blipFill>
          <a:blip r:embed="rId8">
            <a:alphaModFix/>
          </a:blip>
          <a:stretch>
            <a:fillRect/>
          </a:stretch>
        </p:blipFill>
        <p:spPr>
          <a:xfrm>
            <a:off x="7280077" y="5296003"/>
            <a:ext cx="913384" cy="1066263"/>
          </a:xfrm>
          <a:prstGeom prst="rect">
            <a:avLst/>
          </a:prstGeom>
          <a:noFill/>
          <a:ln>
            <a:noFill/>
          </a:ln>
        </p:spPr>
      </p:pic>
      <p:pic>
        <p:nvPicPr>
          <p:cNvPr id="14" name="Shape 107"/>
          <p:cNvPicPr preferRelativeResize="0">
            <a:picLocks noChangeAspect="1"/>
          </p:cNvPicPr>
          <p:nvPr/>
        </p:nvPicPr>
        <p:blipFill>
          <a:blip r:embed="rId9">
            <a:alphaModFix/>
          </a:blip>
          <a:stretch>
            <a:fillRect/>
          </a:stretch>
        </p:blipFill>
        <p:spPr>
          <a:xfrm>
            <a:off x="6708287" y="1020019"/>
            <a:ext cx="1026013" cy="1026013"/>
          </a:xfrm>
          <a:prstGeom prst="rect">
            <a:avLst/>
          </a:prstGeom>
          <a:noFill/>
          <a:ln>
            <a:noFill/>
          </a:ln>
        </p:spPr>
      </p:pic>
      <p:pic>
        <p:nvPicPr>
          <p:cNvPr id="15" name="Shape 108"/>
          <p:cNvPicPr preferRelativeResize="0">
            <a:picLocks noChangeAspect="1"/>
          </p:cNvPicPr>
          <p:nvPr/>
        </p:nvPicPr>
        <p:blipFill>
          <a:blip r:embed="rId10">
            <a:alphaModFix/>
          </a:blip>
          <a:stretch>
            <a:fillRect/>
          </a:stretch>
        </p:blipFill>
        <p:spPr>
          <a:xfrm>
            <a:off x="3867296" y="1020019"/>
            <a:ext cx="1023888" cy="1023860"/>
          </a:xfrm>
          <a:prstGeom prst="rect">
            <a:avLst/>
          </a:prstGeom>
          <a:noFill/>
          <a:ln>
            <a:noFill/>
          </a:ln>
        </p:spPr>
      </p:pic>
      <p:pic>
        <p:nvPicPr>
          <p:cNvPr id="16" name="Shape 109"/>
          <p:cNvPicPr preferRelativeResize="0">
            <a:picLocks noChangeAspect="1"/>
          </p:cNvPicPr>
          <p:nvPr/>
        </p:nvPicPr>
        <p:blipFill>
          <a:blip r:embed="rId11">
            <a:alphaModFix/>
          </a:blip>
          <a:stretch>
            <a:fillRect/>
          </a:stretch>
        </p:blipFill>
        <p:spPr>
          <a:xfrm>
            <a:off x="2357704" y="3754032"/>
            <a:ext cx="1039043" cy="1039043"/>
          </a:xfrm>
          <a:prstGeom prst="rect">
            <a:avLst/>
          </a:prstGeom>
          <a:noFill/>
          <a:ln>
            <a:noFill/>
          </a:ln>
        </p:spPr>
      </p:pic>
      <p:pic>
        <p:nvPicPr>
          <p:cNvPr id="17" name="Shape 110"/>
          <p:cNvPicPr preferRelativeResize="0">
            <a:picLocks noChangeAspect="1"/>
          </p:cNvPicPr>
          <p:nvPr/>
        </p:nvPicPr>
        <p:blipFill>
          <a:blip r:embed="rId12">
            <a:alphaModFix/>
          </a:blip>
          <a:stretch>
            <a:fillRect/>
          </a:stretch>
        </p:blipFill>
        <p:spPr>
          <a:xfrm>
            <a:off x="1262292" y="2397112"/>
            <a:ext cx="991230" cy="991230"/>
          </a:xfrm>
          <a:prstGeom prst="rect">
            <a:avLst/>
          </a:prstGeom>
          <a:noFill/>
          <a:ln>
            <a:noFill/>
          </a:ln>
        </p:spPr>
      </p:pic>
      <p:pic>
        <p:nvPicPr>
          <p:cNvPr id="18" name="Shape 111"/>
          <p:cNvPicPr preferRelativeResize="0">
            <a:picLocks noChangeAspect="1"/>
          </p:cNvPicPr>
          <p:nvPr/>
        </p:nvPicPr>
        <p:blipFill>
          <a:blip r:embed="rId13">
            <a:alphaModFix/>
          </a:blip>
          <a:stretch>
            <a:fillRect/>
          </a:stretch>
        </p:blipFill>
        <p:spPr>
          <a:xfrm>
            <a:off x="5504629" y="3754032"/>
            <a:ext cx="979274" cy="1045069"/>
          </a:xfrm>
          <a:prstGeom prst="rect">
            <a:avLst/>
          </a:prstGeom>
          <a:noFill/>
          <a:ln>
            <a:noFill/>
          </a:ln>
        </p:spPr>
      </p:pic>
      <p:pic>
        <p:nvPicPr>
          <p:cNvPr id="19" name="Shape 112"/>
          <p:cNvPicPr preferRelativeResize="0">
            <a:picLocks noChangeAspect="1"/>
          </p:cNvPicPr>
          <p:nvPr/>
        </p:nvPicPr>
        <p:blipFill>
          <a:blip r:embed="rId14">
            <a:alphaModFix/>
          </a:blip>
          <a:stretch>
            <a:fillRect/>
          </a:stretch>
        </p:blipFill>
        <p:spPr>
          <a:xfrm>
            <a:off x="7961223" y="2397112"/>
            <a:ext cx="1020858" cy="1029277"/>
          </a:xfrm>
          <a:prstGeom prst="rect">
            <a:avLst/>
          </a:prstGeom>
          <a:noFill/>
          <a:ln>
            <a:noFill/>
          </a:ln>
        </p:spPr>
      </p:pic>
      <p:pic>
        <p:nvPicPr>
          <p:cNvPr id="20" name="Shape 113"/>
          <p:cNvPicPr preferRelativeResize="0">
            <a:picLocks noChangeAspect="1"/>
          </p:cNvPicPr>
          <p:nvPr/>
        </p:nvPicPr>
        <p:blipFill>
          <a:blip r:embed="rId15">
            <a:alphaModFix/>
          </a:blip>
          <a:stretch>
            <a:fillRect/>
          </a:stretch>
        </p:blipFill>
        <p:spPr>
          <a:xfrm>
            <a:off x="6708287" y="2397112"/>
            <a:ext cx="1026000" cy="1022238"/>
          </a:xfrm>
          <a:prstGeom prst="rect">
            <a:avLst/>
          </a:prstGeom>
          <a:noFill/>
          <a:ln>
            <a:noFill/>
          </a:ln>
        </p:spPr>
      </p:pic>
      <p:pic>
        <p:nvPicPr>
          <p:cNvPr id="21" name="Shape 114"/>
          <p:cNvPicPr preferRelativeResize="0">
            <a:picLocks noChangeAspect="1"/>
          </p:cNvPicPr>
          <p:nvPr/>
        </p:nvPicPr>
        <p:blipFill>
          <a:blip r:embed="rId16">
            <a:alphaModFix/>
          </a:blip>
          <a:stretch>
            <a:fillRect/>
          </a:stretch>
        </p:blipFill>
        <p:spPr>
          <a:xfrm>
            <a:off x="8050705" y="1020019"/>
            <a:ext cx="841894" cy="1028989"/>
          </a:xfrm>
          <a:prstGeom prst="rect">
            <a:avLst/>
          </a:prstGeom>
          <a:noFill/>
          <a:ln>
            <a:noFill/>
          </a:ln>
        </p:spPr>
      </p:pic>
      <p:pic>
        <p:nvPicPr>
          <p:cNvPr id="23" name="Shape 116"/>
          <p:cNvPicPr preferRelativeResize="0">
            <a:picLocks noChangeAspect="1"/>
          </p:cNvPicPr>
          <p:nvPr/>
        </p:nvPicPr>
        <p:blipFill>
          <a:blip r:embed="rId17">
            <a:alphaModFix/>
          </a:blip>
          <a:stretch>
            <a:fillRect/>
          </a:stretch>
        </p:blipFill>
        <p:spPr>
          <a:xfrm>
            <a:off x="1745015" y="5296003"/>
            <a:ext cx="952500" cy="952500"/>
          </a:xfrm>
          <a:prstGeom prst="rect">
            <a:avLst/>
          </a:prstGeom>
          <a:noFill/>
          <a:ln>
            <a:noFill/>
          </a:ln>
        </p:spPr>
      </p:pic>
      <p:pic>
        <p:nvPicPr>
          <p:cNvPr id="24" name="Shape 117"/>
          <p:cNvPicPr preferRelativeResize="0">
            <a:picLocks noChangeAspect="1"/>
          </p:cNvPicPr>
          <p:nvPr/>
        </p:nvPicPr>
        <p:blipFill>
          <a:blip r:embed="rId18">
            <a:alphaModFix/>
          </a:blip>
          <a:stretch>
            <a:fillRect/>
          </a:stretch>
        </p:blipFill>
        <p:spPr>
          <a:xfrm>
            <a:off x="1273299" y="1020019"/>
            <a:ext cx="993301" cy="1037031"/>
          </a:xfrm>
          <a:prstGeom prst="rect">
            <a:avLst/>
          </a:prstGeom>
          <a:noFill/>
          <a:ln>
            <a:noFill/>
          </a:ln>
        </p:spPr>
      </p:pic>
      <p:pic>
        <p:nvPicPr>
          <p:cNvPr id="25" name="Picture 24"/>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3484412" y="2460746"/>
            <a:ext cx="1919444" cy="2108607"/>
          </a:xfrm>
          <a:prstGeom prst="rect">
            <a:avLst/>
          </a:prstGeom>
        </p:spPr>
      </p:pic>
      <p:pic>
        <p:nvPicPr>
          <p:cNvPr id="26" name="Picture 25"/>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2374863" y="2397112"/>
            <a:ext cx="1004724" cy="1004724"/>
          </a:xfrm>
          <a:prstGeom prst="rect">
            <a:avLst/>
          </a:prstGeom>
        </p:spPr>
      </p:pic>
      <p:pic>
        <p:nvPicPr>
          <p:cNvPr id="27" name="Picture 26"/>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6748491" y="3754032"/>
            <a:ext cx="947009" cy="1022076"/>
          </a:xfrm>
          <a:prstGeom prst="rect">
            <a:avLst/>
          </a:prstGeom>
        </p:spPr>
      </p:pic>
      <p:pic>
        <p:nvPicPr>
          <p:cNvPr id="28" name="Picture 27"/>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163555" y="5296003"/>
            <a:ext cx="976826" cy="976826"/>
          </a:xfrm>
          <a:prstGeom prst="rect">
            <a:avLst/>
          </a:prstGeom>
        </p:spPr>
      </p:pic>
      <p:pic>
        <p:nvPicPr>
          <p:cNvPr id="29" name="Picture 28"/>
          <p:cNvPicPr>
            <a:picLocks noChangeAspect="1"/>
          </p:cNvPicPr>
          <p:nvPr/>
        </p:nvPicPr>
        <p:blipFill>
          <a:blip r:embed="rId23"/>
          <a:stretch>
            <a:fillRect/>
          </a:stretch>
        </p:blipFill>
        <p:spPr>
          <a:xfrm>
            <a:off x="5479890" y="2397112"/>
            <a:ext cx="1008319" cy="1008816"/>
          </a:xfrm>
          <a:prstGeom prst="rect">
            <a:avLst/>
          </a:prstGeom>
        </p:spPr>
      </p:pic>
      <p:pic>
        <p:nvPicPr>
          <p:cNvPr id="30" name="Picture 29"/>
          <p:cNvPicPr>
            <a:picLocks noChangeAspect="1"/>
          </p:cNvPicPr>
          <p:nvPr/>
        </p:nvPicPr>
        <p:blipFill>
          <a:blip r:embed="rId24"/>
          <a:stretch>
            <a:fillRect/>
          </a:stretch>
        </p:blipFill>
        <p:spPr>
          <a:xfrm>
            <a:off x="5680531" y="5296003"/>
            <a:ext cx="993808" cy="1090133"/>
          </a:xfrm>
          <a:prstGeom prst="rect">
            <a:avLst/>
          </a:prstGeom>
        </p:spPr>
      </p:pic>
      <p:pic>
        <p:nvPicPr>
          <p:cNvPr id="9" name="Picture 8"/>
          <p:cNvPicPr>
            <a:picLocks noChangeAspect="1"/>
          </p:cNvPicPr>
          <p:nvPr/>
        </p:nvPicPr>
        <p:blipFill>
          <a:blip r:embed="rId25"/>
          <a:stretch>
            <a:fillRect/>
          </a:stretch>
        </p:blipFill>
        <p:spPr>
          <a:xfrm>
            <a:off x="2392252" y="1020019"/>
            <a:ext cx="1028482" cy="1028989"/>
          </a:xfrm>
          <a:prstGeom prst="rect">
            <a:avLst/>
          </a:prstGeom>
        </p:spPr>
      </p:pic>
      <p:pic>
        <p:nvPicPr>
          <p:cNvPr id="22" name="Picture 21"/>
          <p:cNvPicPr>
            <a:picLocks noChangeAspect="1"/>
          </p:cNvPicPr>
          <p:nvPr/>
        </p:nvPicPr>
        <p:blipFill>
          <a:blip r:embed="rId26"/>
          <a:stretch>
            <a:fillRect/>
          </a:stretch>
        </p:blipFill>
        <p:spPr>
          <a:xfrm>
            <a:off x="3731858" y="5296003"/>
            <a:ext cx="1294763" cy="1384300"/>
          </a:xfrm>
          <a:prstGeom prst="rect">
            <a:avLst/>
          </a:prstGeom>
        </p:spPr>
      </p:pic>
      <p:pic>
        <p:nvPicPr>
          <p:cNvPr id="33" name="Picture 32"/>
          <p:cNvPicPr>
            <a:picLocks noChangeAspect="1"/>
          </p:cNvPicPr>
          <p:nvPr/>
        </p:nvPicPr>
        <p:blipFill>
          <a:blip r:embed="rId26"/>
          <a:stretch>
            <a:fillRect/>
          </a:stretch>
        </p:blipFill>
        <p:spPr>
          <a:xfrm>
            <a:off x="3611963" y="5196928"/>
            <a:ext cx="1294763" cy="1384300"/>
          </a:xfrm>
          <a:prstGeom prst="rect">
            <a:avLst/>
          </a:prstGeom>
        </p:spPr>
      </p:pic>
      <p:pic>
        <p:nvPicPr>
          <p:cNvPr id="35" name="Picture 34"/>
          <p:cNvPicPr>
            <a:picLocks noChangeAspect="1"/>
          </p:cNvPicPr>
          <p:nvPr/>
        </p:nvPicPr>
        <p:blipFill>
          <a:blip r:embed="rId27"/>
          <a:stretch>
            <a:fillRect/>
          </a:stretch>
        </p:blipFill>
        <p:spPr>
          <a:xfrm>
            <a:off x="160608" y="1020019"/>
            <a:ext cx="1012686" cy="1082716"/>
          </a:xfrm>
          <a:prstGeom prst="rect">
            <a:avLst/>
          </a:prstGeom>
        </p:spPr>
      </p:pic>
    </p:spTree>
    <p:extLst>
      <p:ext uri="{BB962C8B-B14F-4D97-AF65-F5344CB8AC3E}">
        <p14:creationId xmlns:p14="http://schemas.microsoft.com/office/powerpoint/2010/main" val="22478934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7819901" cy="556127"/>
          </a:xfrm>
        </p:spPr>
        <p:txBody>
          <a:bodyPr>
            <a:noAutofit/>
          </a:bodyPr>
          <a:lstStyle/>
          <a:p>
            <a:r>
              <a:rPr lang="en-US" sz="2400" dirty="0" smtClean="0">
                <a:ln w="3175">
                  <a:solidFill>
                    <a:srgbClr val="7030A0"/>
                  </a:solidFill>
                  <a:prstDash val="solid"/>
                </a:ln>
              </a:rPr>
              <a:t>Programmatic Development </a:t>
            </a:r>
            <a:r>
              <a:rPr lang="en-US" sz="2400" dirty="0">
                <a:ln w="3175">
                  <a:solidFill>
                    <a:srgbClr val="7030A0"/>
                  </a:solidFill>
                  <a:prstDash val="solid"/>
                </a:ln>
              </a:rPr>
              <a:t>Plan - </a:t>
            </a:r>
            <a:r>
              <a:rPr lang="en-US" sz="2400" dirty="0" smtClean="0">
                <a:ln w="3175">
                  <a:solidFill>
                    <a:srgbClr val="7030A0"/>
                  </a:solidFill>
                  <a:prstDash val="solid"/>
                </a:ln>
              </a:rPr>
              <a:t>Programmatic Risks  </a:t>
            </a:r>
            <a:endParaRPr lang="en-US" sz="2400" dirty="0">
              <a:ln w="3175">
                <a:solidFill>
                  <a:srgbClr val="7030A0"/>
                </a:solidFill>
                <a:prstDash val="solid"/>
              </a:ln>
            </a:endParaRPr>
          </a:p>
        </p:txBody>
      </p:sp>
      <p:sp>
        <p:nvSpPr>
          <p:cNvPr id="7" name="TextBox 6"/>
          <p:cNvSpPr txBox="1"/>
          <p:nvPr/>
        </p:nvSpPr>
        <p:spPr>
          <a:xfrm>
            <a:off x="207818" y="1012180"/>
            <a:ext cx="7419926" cy="307777"/>
          </a:xfrm>
          <a:prstGeom prst="rect">
            <a:avLst/>
          </a:prstGeom>
          <a:noFill/>
        </p:spPr>
        <p:txBody>
          <a:bodyPr wrap="square" rtlCol="0">
            <a:spAutoFit/>
          </a:bodyPr>
          <a:lstStyle/>
          <a:p>
            <a:r>
              <a:rPr lang="en-US" sz="1400" b="1" dirty="0" smtClean="0"/>
              <a:t>Programmatic Risks</a:t>
            </a:r>
            <a:r>
              <a:rPr lang="en-US" sz="1400" dirty="0" smtClean="0"/>
              <a:t>:</a:t>
            </a:r>
            <a:endParaRPr lang="en-US" sz="1400" dirty="0"/>
          </a:p>
        </p:txBody>
      </p:sp>
      <p:sp>
        <p:nvSpPr>
          <p:cNvPr id="13" name="Shape 216"/>
          <p:cNvSpPr txBox="1"/>
          <p:nvPr/>
        </p:nvSpPr>
        <p:spPr>
          <a:xfrm>
            <a:off x="207818" y="1319851"/>
            <a:ext cx="8662582" cy="2870549"/>
          </a:xfrm>
          <a:prstGeom prst="rect">
            <a:avLst/>
          </a:prstGeom>
          <a:noFill/>
          <a:ln w="9525" cap="flat" cmpd="sng">
            <a:noFill/>
            <a:prstDash val="dot"/>
            <a:round/>
            <a:headEnd type="none" w="med" len="med"/>
            <a:tailEnd type="none" w="med" len="med"/>
          </a:ln>
        </p:spPr>
        <p:txBody>
          <a:bodyPr lIns="91425" tIns="45700" rIns="91425" bIns="45700" anchor="t" anchorCtr="0">
            <a:noAutofit/>
          </a:bodyPr>
          <a:lstStyle/>
          <a:p>
            <a:pPr marL="457200" marR="0" lvl="0" indent="-330200" algn="l" rtl="0">
              <a:spcBef>
                <a:spcPts val="0"/>
              </a:spcBef>
              <a:buClr>
                <a:schemeClr val="dk1"/>
              </a:buClr>
              <a:buSzPct val="100000"/>
              <a:buFont typeface="Calibri"/>
              <a:buChar char="●"/>
            </a:pPr>
            <a:r>
              <a:rPr lang="en-US" sz="1600" u="sng" dirty="0">
                <a:solidFill>
                  <a:schemeClr val="dk1"/>
                </a:solidFill>
                <a:latin typeface="Calibri"/>
                <a:ea typeface="Calibri"/>
                <a:cs typeface="Calibri"/>
                <a:sym typeface="Calibri"/>
              </a:rPr>
              <a:t>Goodwill</a:t>
            </a:r>
            <a:r>
              <a:rPr lang="en-US" sz="1600" dirty="0">
                <a:solidFill>
                  <a:schemeClr val="dk1"/>
                </a:solidFill>
                <a:latin typeface="Calibri"/>
                <a:ea typeface="Calibri"/>
                <a:cs typeface="Calibri"/>
                <a:sym typeface="Calibri"/>
              </a:rPr>
              <a:t>: Availability of technical resources, materials, and equipment is predicated on maintaining goodwill between Team Members and Teammates/Sponsors, </a:t>
            </a:r>
            <a:r>
              <a:rPr lang="en-US" sz="1600" dirty="0" smtClean="0">
                <a:solidFill>
                  <a:schemeClr val="dk1"/>
                </a:solidFill>
                <a:latin typeface="Calibri"/>
                <a:ea typeface="Calibri"/>
                <a:cs typeface="Calibri"/>
                <a:sym typeface="Calibri"/>
              </a:rPr>
              <a:t>actualization of perceived </a:t>
            </a:r>
            <a:r>
              <a:rPr lang="en-US" sz="1600" dirty="0">
                <a:solidFill>
                  <a:schemeClr val="dk1"/>
                </a:solidFill>
                <a:latin typeface="Calibri"/>
                <a:ea typeface="Calibri"/>
                <a:cs typeface="Calibri"/>
                <a:sym typeface="Calibri"/>
              </a:rPr>
              <a:t>mission value, </a:t>
            </a:r>
            <a:r>
              <a:rPr lang="en-US" sz="1600" dirty="0" smtClean="0">
                <a:solidFill>
                  <a:schemeClr val="dk1"/>
                </a:solidFill>
                <a:latin typeface="Calibri"/>
                <a:ea typeface="Calibri"/>
                <a:cs typeface="Calibri"/>
                <a:sym typeface="Calibri"/>
              </a:rPr>
              <a:t>integrity, and formalization of business relationships.   </a:t>
            </a:r>
            <a:endParaRPr lang="en-US" sz="1600" dirty="0">
              <a:solidFill>
                <a:schemeClr val="dk1"/>
              </a:solidFill>
              <a:latin typeface="Calibri"/>
              <a:ea typeface="Calibri"/>
              <a:cs typeface="Calibri"/>
              <a:sym typeface="Calibri"/>
            </a:endParaRPr>
          </a:p>
          <a:p>
            <a:pPr marL="457200" marR="0" lvl="0" indent="-330200" algn="l" rtl="0">
              <a:spcBef>
                <a:spcPts val="0"/>
              </a:spcBef>
              <a:buClr>
                <a:schemeClr val="dk1"/>
              </a:buClr>
              <a:buSzPct val="100000"/>
              <a:buFont typeface="Calibri"/>
              <a:buChar char="●"/>
            </a:pPr>
            <a:r>
              <a:rPr lang="en-US" sz="1600" u="sng" dirty="0" smtClean="0">
                <a:solidFill>
                  <a:schemeClr val="dk1"/>
                </a:solidFill>
                <a:latin typeface="Calibri"/>
                <a:ea typeface="Calibri"/>
                <a:cs typeface="Calibri"/>
                <a:sym typeface="Calibri"/>
              </a:rPr>
              <a:t>Margins</a:t>
            </a:r>
            <a:r>
              <a:rPr lang="en-US" sz="1600" dirty="0">
                <a:solidFill>
                  <a:schemeClr val="dk1"/>
                </a:solidFill>
                <a:latin typeface="Calibri"/>
                <a:ea typeface="Calibri"/>
                <a:cs typeface="Calibri"/>
                <a:sym typeface="Calibri"/>
              </a:rPr>
              <a:t>: The necessary design robustness, margins, </a:t>
            </a:r>
            <a:r>
              <a:rPr lang="en-US" sz="1600" dirty="0" smtClean="0">
                <a:solidFill>
                  <a:schemeClr val="dk1"/>
                </a:solidFill>
                <a:latin typeface="Calibri"/>
                <a:ea typeface="Calibri"/>
                <a:cs typeface="Calibri"/>
                <a:sym typeface="Calibri"/>
              </a:rPr>
              <a:t>integrated risk review process, and </a:t>
            </a:r>
            <a:r>
              <a:rPr lang="en-US" sz="1600" dirty="0">
                <a:solidFill>
                  <a:schemeClr val="dk1"/>
                </a:solidFill>
                <a:latin typeface="Calibri"/>
                <a:ea typeface="Calibri"/>
                <a:cs typeface="Calibri"/>
                <a:sym typeface="Calibri"/>
              </a:rPr>
              <a:t>technical interest to warrant the in-kind hardware/software investments needed must be defined and maintained to obtain and sustain sponsorships.  </a:t>
            </a:r>
          </a:p>
          <a:p>
            <a:pPr marL="457200" marR="0" lvl="0" indent="-330200" algn="l" rtl="0">
              <a:spcBef>
                <a:spcPts val="0"/>
              </a:spcBef>
              <a:buClr>
                <a:schemeClr val="dk1"/>
              </a:buClr>
              <a:buSzPct val="100000"/>
              <a:buFont typeface="Calibri"/>
              <a:buChar char="●"/>
            </a:pPr>
            <a:r>
              <a:rPr lang="en-US" sz="1600" u="sng" dirty="0" smtClean="0">
                <a:solidFill>
                  <a:schemeClr val="dk1"/>
                </a:solidFill>
                <a:latin typeface="Calibri"/>
                <a:ea typeface="Calibri"/>
                <a:cs typeface="Calibri"/>
                <a:sym typeface="Calibri"/>
              </a:rPr>
              <a:t>Commercial Value</a:t>
            </a:r>
            <a:r>
              <a:rPr lang="en-US" sz="1600" dirty="0">
                <a:solidFill>
                  <a:schemeClr val="dk1"/>
                </a:solidFill>
                <a:latin typeface="Calibri"/>
                <a:ea typeface="Calibri"/>
                <a:cs typeface="Calibri"/>
                <a:sym typeface="Calibri"/>
              </a:rPr>
              <a:t>: Link to commercial world and perceived value of mission products drives down many elements of schedule risk, technical risk, and cost risk but will increase team critical path workload by driving out any available slack time/schedule margin.  </a:t>
            </a:r>
          </a:p>
          <a:p>
            <a:pPr marL="457200" marR="0" lvl="0" indent="-330200" algn="l" rtl="0">
              <a:spcBef>
                <a:spcPts val="0"/>
              </a:spcBef>
              <a:buClr>
                <a:schemeClr val="dk1"/>
              </a:buClr>
              <a:buSzPct val="100000"/>
              <a:buFont typeface="Calibri"/>
              <a:buChar char="●"/>
            </a:pPr>
            <a:r>
              <a:rPr lang="en-US" sz="1600" u="sng" dirty="0" smtClean="0">
                <a:solidFill>
                  <a:schemeClr val="dk1"/>
                </a:solidFill>
                <a:latin typeface="Calibri"/>
                <a:ea typeface="Calibri"/>
                <a:cs typeface="Calibri"/>
                <a:sym typeface="Calibri"/>
              </a:rPr>
              <a:t>Skill </a:t>
            </a:r>
            <a:r>
              <a:rPr lang="en-US" sz="1600" u="sng" dirty="0">
                <a:solidFill>
                  <a:schemeClr val="dk1"/>
                </a:solidFill>
                <a:latin typeface="Calibri"/>
                <a:ea typeface="Calibri"/>
                <a:cs typeface="Calibri"/>
                <a:sym typeface="Calibri"/>
              </a:rPr>
              <a:t>Mix</a:t>
            </a:r>
            <a:r>
              <a:rPr lang="en-US" sz="1600" dirty="0">
                <a:solidFill>
                  <a:schemeClr val="dk1"/>
                </a:solidFill>
                <a:latin typeface="Calibri"/>
                <a:ea typeface="Calibri"/>
                <a:cs typeface="Calibri"/>
                <a:sym typeface="Calibri"/>
              </a:rPr>
              <a:t>: Team is growing and evolving with the work, but as the stakes and level of the work increases skill gaps &amp; volunteer time limits </a:t>
            </a:r>
            <a:r>
              <a:rPr lang="en-US" sz="1600" dirty="0" smtClean="0">
                <a:solidFill>
                  <a:schemeClr val="dk1"/>
                </a:solidFill>
                <a:latin typeface="Calibri"/>
                <a:ea typeface="Calibri"/>
                <a:cs typeface="Calibri"/>
                <a:sym typeface="Calibri"/>
              </a:rPr>
              <a:t>are becoming </a:t>
            </a:r>
            <a:r>
              <a:rPr lang="en-US" sz="1600" dirty="0">
                <a:solidFill>
                  <a:schemeClr val="dk1"/>
                </a:solidFill>
                <a:latin typeface="Calibri"/>
                <a:ea typeface="Calibri"/>
                <a:cs typeface="Calibri"/>
                <a:sym typeface="Calibri"/>
              </a:rPr>
              <a:t>apparent</a:t>
            </a:r>
            <a:r>
              <a:rPr lang="en-US" sz="1600" dirty="0" smtClean="0">
                <a:solidFill>
                  <a:schemeClr val="dk1"/>
                </a:solidFill>
                <a:latin typeface="Calibri"/>
                <a:ea typeface="Calibri"/>
                <a:cs typeface="Calibri"/>
                <a:sym typeface="Calibri"/>
              </a:rPr>
              <a:t>.</a:t>
            </a:r>
            <a:endParaRPr lang="en-US" sz="16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0553501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graphicFrame>
        <p:nvGraphicFramePr>
          <p:cNvPr id="4" name="Shape 222"/>
          <p:cNvGraphicFramePr/>
          <p:nvPr>
            <p:extLst>
              <p:ext uri="{D42A27DB-BD31-4B8C-83A1-F6EECF244321}">
                <p14:modId xmlns:p14="http://schemas.microsoft.com/office/powerpoint/2010/main" val="630642987"/>
              </p:ext>
            </p:extLst>
          </p:nvPr>
        </p:nvGraphicFramePr>
        <p:xfrm>
          <a:off x="400875" y="2095500"/>
          <a:ext cx="8321600" cy="3931680"/>
        </p:xfrm>
        <a:graphic>
          <a:graphicData uri="http://schemas.openxmlformats.org/drawingml/2006/table">
            <a:tbl>
              <a:tblPr>
                <a:noFill/>
              </a:tblPr>
              <a:tblGrid>
                <a:gridCol w="1291125"/>
                <a:gridCol w="928800"/>
                <a:gridCol w="447875"/>
                <a:gridCol w="1015500"/>
                <a:gridCol w="1106075"/>
                <a:gridCol w="1180125"/>
                <a:gridCol w="1155475"/>
                <a:gridCol w="1196625"/>
              </a:tblGrid>
              <a:tr h="381000">
                <a:tc rowSpan="5">
                  <a:txBody>
                    <a:bodyPr/>
                    <a:lstStyle/>
                    <a:p>
                      <a:pPr algn="ctr" rtl="0">
                        <a:spcBef>
                          <a:spcPts val="0"/>
                        </a:spcBef>
                        <a:buNone/>
                      </a:pPr>
                      <a:r>
                        <a:rPr lang="en-US" dirty="0"/>
                        <a:t>Likelihood of Occurrence</a:t>
                      </a:r>
                    </a:p>
                  </a:txBody>
                  <a:tcPr marL="91425" marR="91425" marT="91425" marB="91425" anchor="ctr"/>
                </a:tc>
                <a:tc>
                  <a:txBody>
                    <a:bodyPr/>
                    <a:lstStyle/>
                    <a:p>
                      <a:pPr lvl="0">
                        <a:spcBef>
                          <a:spcPts val="0"/>
                        </a:spcBef>
                        <a:buClr>
                          <a:srgbClr val="000000"/>
                        </a:buClr>
                        <a:buSzPct val="78571"/>
                        <a:buFont typeface="Arial"/>
                        <a:buNone/>
                      </a:pPr>
                      <a:r>
                        <a:rPr lang="en-US"/>
                        <a:t>Highest</a:t>
                      </a:r>
                    </a:p>
                  </a:txBody>
                  <a:tcPr marL="91425" marR="91425" marT="91425" marB="91425"/>
                </a:tc>
                <a:tc>
                  <a:txBody>
                    <a:bodyPr/>
                    <a:lstStyle/>
                    <a:p>
                      <a:pPr algn="ctr">
                        <a:spcBef>
                          <a:spcPts val="0"/>
                        </a:spcBef>
                        <a:buNone/>
                      </a:pPr>
                      <a:r>
                        <a:rPr lang="en-US"/>
                        <a:t>5</a:t>
                      </a:r>
                    </a:p>
                  </a:txBody>
                  <a:tcPr marL="91425" marR="91425" marT="91425" marB="91425"/>
                </a:tc>
                <a:tc>
                  <a:txBody>
                    <a:bodyPr/>
                    <a:lstStyle/>
                    <a:p>
                      <a:pPr>
                        <a:spcBef>
                          <a:spcPts val="0"/>
                        </a:spcBef>
                        <a:buNone/>
                      </a:pPr>
                      <a:endParaRPr/>
                    </a:p>
                  </a:txBody>
                  <a:tcPr marL="91425" marR="91425" marT="91425" marB="91425"/>
                </a:tc>
                <a:tc>
                  <a:txBody>
                    <a:bodyPr/>
                    <a:lstStyle/>
                    <a:p>
                      <a:pPr>
                        <a:spcBef>
                          <a:spcPts val="0"/>
                        </a:spcBef>
                        <a:buNone/>
                      </a:pPr>
                      <a:endParaRPr/>
                    </a:p>
                  </a:txBody>
                  <a:tcPr marL="91425" marR="91425" marT="91425" marB="91425"/>
                </a:tc>
                <a:tc>
                  <a:txBody>
                    <a:bodyPr/>
                    <a:lstStyle/>
                    <a:p>
                      <a:pPr algn="ctr">
                        <a:spcBef>
                          <a:spcPts val="0"/>
                        </a:spcBef>
                        <a:buNone/>
                      </a:pPr>
                      <a:r>
                        <a:rPr lang="en-US" dirty="0"/>
                        <a:t>Skill Mix</a:t>
                      </a:r>
                    </a:p>
                  </a:txBody>
                  <a:tcPr marL="91425" marR="91425" marT="91425" marB="91425"/>
                </a:tc>
                <a:tc>
                  <a:txBody>
                    <a:bodyPr/>
                    <a:lstStyle/>
                    <a:p>
                      <a:pPr>
                        <a:spcBef>
                          <a:spcPts val="0"/>
                        </a:spcBef>
                        <a:buNone/>
                      </a:pPr>
                      <a:endParaRPr/>
                    </a:p>
                  </a:txBody>
                  <a:tcPr marL="91425" marR="91425" marT="91425" marB="91425"/>
                </a:tc>
                <a:tc>
                  <a:txBody>
                    <a:bodyPr/>
                    <a:lstStyle/>
                    <a:p>
                      <a:pPr algn="ctr">
                        <a:spcBef>
                          <a:spcPts val="0"/>
                        </a:spcBef>
                        <a:buNone/>
                      </a:pPr>
                      <a:endParaRPr lang="en-US" dirty="0"/>
                    </a:p>
                  </a:txBody>
                  <a:tcPr marL="91425" marR="91425" marT="91425" marB="91425"/>
                </a:tc>
              </a:tr>
              <a:tr h="396200">
                <a:tc vMerge="1">
                  <a:txBody>
                    <a:bodyPr/>
                    <a:lstStyle/>
                    <a:p>
                      <a:endParaRPr lang="en-US"/>
                    </a:p>
                  </a:txBody>
                  <a:tcPr/>
                </a:tc>
                <a:tc>
                  <a:txBody>
                    <a:bodyPr/>
                    <a:lstStyle/>
                    <a:p>
                      <a:pPr>
                        <a:spcBef>
                          <a:spcPts val="0"/>
                        </a:spcBef>
                        <a:buNone/>
                      </a:pPr>
                      <a:endParaRPr/>
                    </a:p>
                  </a:txBody>
                  <a:tcPr marL="91425" marR="91425" marT="91425" marB="91425"/>
                </a:tc>
                <a:tc>
                  <a:txBody>
                    <a:bodyPr/>
                    <a:lstStyle/>
                    <a:p>
                      <a:pPr algn="ctr">
                        <a:spcBef>
                          <a:spcPts val="0"/>
                        </a:spcBef>
                        <a:buNone/>
                      </a:pPr>
                      <a:r>
                        <a:rPr lang="en-US"/>
                        <a:t>4</a:t>
                      </a:r>
                    </a:p>
                  </a:txBody>
                  <a:tcPr marL="91425" marR="91425" marT="91425" marB="91425"/>
                </a:tc>
                <a:tc>
                  <a:txBody>
                    <a:bodyPr/>
                    <a:lstStyle/>
                    <a:p>
                      <a:pPr>
                        <a:spcBef>
                          <a:spcPts val="0"/>
                        </a:spcBef>
                        <a:buNone/>
                      </a:pPr>
                      <a:endParaRPr/>
                    </a:p>
                  </a:txBody>
                  <a:tcPr marL="91425" marR="91425" marT="91425" marB="91425"/>
                </a:tc>
                <a:tc>
                  <a:txBody>
                    <a:bodyPr/>
                    <a:lstStyle/>
                    <a:p>
                      <a:pPr>
                        <a:spcBef>
                          <a:spcPts val="0"/>
                        </a:spcBef>
                        <a:buNone/>
                      </a:pPr>
                      <a:endParaRPr/>
                    </a:p>
                  </a:txBody>
                  <a:tcPr marL="91425" marR="91425" marT="91425" marB="91425"/>
                </a:tc>
                <a:tc>
                  <a:txBody>
                    <a:bodyPr/>
                    <a:lstStyle/>
                    <a:p>
                      <a:pPr>
                        <a:spcBef>
                          <a:spcPts val="0"/>
                        </a:spcBef>
                        <a:buNone/>
                      </a:pPr>
                      <a:endParaRPr/>
                    </a:p>
                  </a:txBody>
                  <a:tcPr marL="91425" marR="91425" marT="91425" marB="91425"/>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Goodwill</a:t>
                      </a:r>
                    </a:p>
                  </a:txBody>
                  <a:tcPr marL="91425" marR="91425" marT="91425" marB="91425"/>
                </a:tc>
                <a:tc>
                  <a:txBody>
                    <a:bodyPr/>
                    <a:lstStyle/>
                    <a:p>
                      <a:pPr>
                        <a:spcBef>
                          <a:spcPts val="0"/>
                        </a:spcBef>
                        <a:buNone/>
                      </a:pPr>
                      <a:endParaRPr dirty="0"/>
                    </a:p>
                  </a:txBody>
                  <a:tcPr marL="91425" marR="91425" marT="91425" marB="91425"/>
                </a:tc>
              </a:tr>
              <a:tr h="396200">
                <a:tc vMerge="1">
                  <a:txBody>
                    <a:bodyPr/>
                    <a:lstStyle/>
                    <a:p>
                      <a:endParaRPr lang="en-US"/>
                    </a:p>
                  </a:txBody>
                  <a:tcPr/>
                </a:tc>
                <a:tc>
                  <a:txBody>
                    <a:bodyPr/>
                    <a:lstStyle/>
                    <a:p>
                      <a:pPr>
                        <a:spcBef>
                          <a:spcPts val="0"/>
                        </a:spcBef>
                        <a:buNone/>
                      </a:pPr>
                      <a:endParaRPr/>
                    </a:p>
                  </a:txBody>
                  <a:tcPr marL="91425" marR="91425" marT="91425" marB="91425"/>
                </a:tc>
                <a:tc>
                  <a:txBody>
                    <a:bodyPr/>
                    <a:lstStyle/>
                    <a:p>
                      <a:pPr algn="ctr">
                        <a:spcBef>
                          <a:spcPts val="0"/>
                        </a:spcBef>
                        <a:buNone/>
                      </a:pPr>
                      <a:r>
                        <a:rPr lang="en-US"/>
                        <a:t>3</a:t>
                      </a:r>
                    </a:p>
                  </a:txBody>
                  <a:tcPr marL="91425" marR="91425" marT="91425" marB="91425"/>
                </a:tc>
                <a:tc>
                  <a:txBody>
                    <a:bodyPr/>
                    <a:lstStyle/>
                    <a:p>
                      <a:pPr>
                        <a:spcBef>
                          <a:spcPts val="0"/>
                        </a:spcBef>
                        <a:buNone/>
                      </a:pPr>
                      <a:endParaRPr/>
                    </a:p>
                  </a:txBody>
                  <a:tcPr marL="91425" marR="91425" marT="91425" marB="91425"/>
                </a:tc>
                <a:tc>
                  <a:txBody>
                    <a:bodyPr/>
                    <a:lstStyle/>
                    <a:p>
                      <a:pPr>
                        <a:spcBef>
                          <a:spcPts val="0"/>
                        </a:spcBef>
                        <a:buNone/>
                      </a:pPr>
                      <a:endParaRPr/>
                    </a:p>
                  </a:txBody>
                  <a:tcPr marL="91425" marR="91425" marT="91425" marB="91425"/>
                </a:tc>
                <a:tc>
                  <a:txBody>
                    <a:bodyPr/>
                    <a:lstStyle/>
                    <a:p>
                      <a:pPr>
                        <a:spcBef>
                          <a:spcPts val="0"/>
                        </a:spcBef>
                        <a:buNone/>
                      </a:pPr>
                      <a:endParaRPr lang="en-US" dirty="0"/>
                    </a:p>
                  </a:txBody>
                  <a:tcPr marL="91425" marR="91425" marT="91425" marB="91425"/>
                </a:tc>
                <a:tc>
                  <a:txBody>
                    <a:bodyPr/>
                    <a:lstStyle/>
                    <a:p>
                      <a:pPr>
                        <a:spcBef>
                          <a:spcPts val="0"/>
                        </a:spcBef>
                        <a:buNone/>
                      </a:pPr>
                      <a:endParaRPr/>
                    </a:p>
                  </a:txBody>
                  <a:tcPr marL="91425" marR="91425" marT="91425" marB="91425"/>
                </a:tc>
                <a:tc>
                  <a:txBody>
                    <a:bodyPr/>
                    <a:lstStyle/>
                    <a:p>
                      <a:pPr algn="ctr">
                        <a:spcBef>
                          <a:spcPts val="0"/>
                        </a:spcBef>
                        <a:buNone/>
                      </a:pPr>
                      <a:endParaRPr lang="en-US" dirty="0"/>
                    </a:p>
                  </a:txBody>
                  <a:tcPr marL="91425" marR="91425" marT="91425" marB="91425"/>
                </a:tc>
              </a:tr>
              <a:tr h="396200">
                <a:tc vMerge="1">
                  <a:txBody>
                    <a:bodyPr/>
                    <a:lstStyle/>
                    <a:p>
                      <a:endParaRPr lang="en-US"/>
                    </a:p>
                  </a:txBody>
                  <a:tcPr/>
                </a:tc>
                <a:tc>
                  <a:txBody>
                    <a:bodyPr/>
                    <a:lstStyle/>
                    <a:p>
                      <a:pPr>
                        <a:spcBef>
                          <a:spcPts val="0"/>
                        </a:spcBef>
                        <a:buNone/>
                      </a:pPr>
                      <a:endParaRPr/>
                    </a:p>
                  </a:txBody>
                  <a:tcPr marL="91425" marR="91425" marT="91425" marB="91425"/>
                </a:tc>
                <a:tc>
                  <a:txBody>
                    <a:bodyPr/>
                    <a:lstStyle/>
                    <a:p>
                      <a:pPr algn="ctr">
                        <a:spcBef>
                          <a:spcPts val="0"/>
                        </a:spcBef>
                        <a:buNone/>
                      </a:pPr>
                      <a:r>
                        <a:rPr lang="en-US"/>
                        <a:t>2</a:t>
                      </a:r>
                    </a:p>
                  </a:txBody>
                  <a:tcPr marL="91425" marR="91425" marT="91425" marB="91425"/>
                </a:tc>
                <a:tc>
                  <a:txBody>
                    <a:bodyPr/>
                    <a:lstStyle/>
                    <a:p>
                      <a:pPr>
                        <a:spcBef>
                          <a:spcPts val="0"/>
                        </a:spcBef>
                        <a:buNone/>
                      </a:pPr>
                      <a:endParaRPr/>
                    </a:p>
                  </a:txBody>
                  <a:tcPr marL="91425" marR="91425" marT="91425" marB="91425"/>
                </a:tc>
                <a:tc>
                  <a:txBody>
                    <a:bodyPr/>
                    <a:lstStyle/>
                    <a:p>
                      <a:pPr algn="ctr">
                        <a:spcBef>
                          <a:spcPts val="0"/>
                        </a:spcBef>
                        <a:buNone/>
                      </a:pPr>
                      <a:r>
                        <a:rPr lang="en-US" dirty="0" smtClean="0"/>
                        <a:t>Margins</a:t>
                      </a:r>
                    </a:p>
                  </a:txBody>
                  <a:tcPr marL="91425" marR="91425" marT="91425" marB="91425"/>
                </a:tc>
                <a:tc>
                  <a:txBody>
                    <a:bodyPr/>
                    <a:lstStyle/>
                    <a:p>
                      <a:pPr>
                        <a:spcBef>
                          <a:spcPts val="0"/>
                        </a:spcBef>
                        <a:buNone/>
                      </a:pPr>
                      <a:endParaRPr/>
                    </a:p>
                  </a:txBody>
                  <a:tcPr marL="91425" marR="91425" marT="91425" marB="91425"/>
                </a:tc>
                <a:tc>
                  <a:txBody>
                    <a:bodyPr/>
                    <a:lstStyle/>
                    <a:p>
                      <a:pPr algn="ctr">
                        <a:spcBef>
                          <a:spcPts val="0"/>
                        </a:spcBef>
                        <a:buNone/>
                      </a:pPr>
                      <a:r>
                        <a:rPr lang="en-US" dirty="0" smtClean="0"/>
                        <a:t>Commercial Value</a:t>
                      </a:r>
                      <a:endParaRPr lang="en-US" dirty="0"/>
                    </a:p>
                  </a:txBody>
                  <a:tcPr marL="91425" marR="91425" marT="91425" marB="91425"/>
                </a:tc>
                <a:tc>
                  <a:txBody>
                    <a:bodyPr/>
                    <a:lstStyle/>
                    <a:p>
                      <a:pPr>
                        <a:spcBef>
                          <a:spcPts val="0"/>
                        </a:spcBef>
                        <a:buNone/>
                      </a:pPr>
                      <a:endParaRPr dirty="0"/>
                    </a:p>
                  </a:txBody>
                  <a:tcPr marL="91425" marR="91425" marT="91425" marB="91425"/>
                </a:tc>
              </a:tr>
              <a:tr h="381000">
                <a:tc vMerge="1">
                  <a:txBody>
                    <a:bodyPr/>
                    <a:lstStyle/>
                    <a:p>
                      <a:endParaRPr lang="en-US"/>
                    </a:p>
                  </a:txBody>
                  <a:tcPr/>
                </a:tc>
                <a:tc>
                  <a:txBody>
                    <a:bodyPr/>
                    <a:lstStyle/>
                    <a:p>
                      <a:pPr>
                        <a:spcBef>
                          <a:spcPts val="0"/>
                        </a:spcBef>
                        <a:buNone/>
                      </a:pPr>
                      <a:r>
                        <a:rPr lang="en-US"/>
                        <a:t>Lowest</a:t>
                      </a:r>
                    </a:p>
                  </a:txBody>
                  <a:tcPr marL="91425" marR="91425" marT="91425" marB="91425"/>
                </a:tc>
                <a:tc>
                  <a:txBody>
                    <a:bodyPr/>
                    <a:lstStyle/>
                    <a:p>
                      <a:pPr algn="ctr">
                        <a:spcBef>
                          <a:spcPts val="0"/>
                        </a:spcBef>
                        <a:buNone/>
                      </a:pPr>
                      <a:r>
                        <a:rPr lang="en-US"/>
                        <a:t>1</a:t>
                      </a:r>
                    </a:p>
                  </a:txBody>
                  <a:tcPr marL="91425" marR="91425" marT="91425" marB="91425"/>
                </a:tc>
                <a:tc>
                  <a:txBody>
                    <a:bodyPr/>
                    <a:lstStyle/>
                    <a:p>
                      <a:pPr>
                        <a:spcBef>
                          <a:spcPts val="0"/>
                        </a:spcBef>
                        <a:buNone/>
                      </a:pPr>
                      <a:endParaRPr/>
                    </a:p>
                  </a:txBody>
                  <a:tcPr marL="91425" marR="91425" marT="91425" marB="91425"/>
                </a:tc>
                <a:tc>
                  <a:txBody>
                    <a:bodyPr/>
                    <a:lstStyle/>
                    <a:p>
                      <a:pPr>
                        <a:spcBef>
                          <a:spcPts val="0"/>
                        </a:spcBef>
                        <a:buNone/>
                      </a:pPr>
                      <a:endParaRPr/>
                    </a:p>
                  </a:txBody>
                  <a:tcPr marL="91425" marR="91425" marT="91425" marB="91425"/>
                </a:tc>
                <a:tc>
                  <a:txBody>
                    <a:bodyPr/>
                    <a:lstStyle/>
                    <a:p>
                      <a:pPr>
                        <a:spcBef>
                          <a:spcPts val="0"/>
                        </a:spcBef>
                        <a:buNone/>
                      </a:pPr>
                      <a:endParaRPr/>
                    </a:p>
                  </a:txBody>
                  <a:tcPr marL="91425" marR="91425" marT="91425" marB="91425"/>
                </a:tc>
                <a:tc>
                  <a:txBody>
                    <a:bodyPr/>
                    <a:lstStyle/>
                    <a:p>
                      <a:pPr>
                        <a:spcBef>
                          <a:spcPts val="0"/>
                        </a:spcBef>
                        <a:buNone/>
                      </a:pPr>
                      <a:endParaRPr/>
                    </a:p>
                  </a:txBody>
                  <a:tcPr marL="91425" marR="91425" marT="91425" marB="91425"/>
                </a:tc>
                <a:tc>
                  <a:txBody>
                    <a:bodyPr/>
                    <a:lstStyle/>
                    <a:p>
                      <a:pPr>
                        <a:spcBef>
                          <a:spcPts val="0"/>
                        </a:spcBef>
                        <a:buNone/>
                      </a:pPr>
                      <a:endParaRPr dirty="0"/>
                    </a:p>
                  </a:txBody>
                  <a:tcPr marL="91425" marR="91425" marT="91425" marB="91425"/>
                </a:tc>
              </a:tr>
              <a:tr h="396200">
                <a:tc>
                  <a:txBody>
                    <a:bodyPr/>
                    <a:lstStyle/>
                    <a:p>
                      <a:pPr rtl="0">
                        <a:spcBef>
                          <a:spcPts val="0"/>
                        </a:spcBef>
                        <a:buNone/>
                      </a:pPr>
                      <a:endParaRPr>
                        <a:solidFill>
                          <a:schemeClr val="dk1"/>
                        </a:solidFill>
                      </a:endParaRPr>
                    </a:p>
                  </a:txBody>
                  <a:tcPr marL="91425" marR="91425" marT="91425" marB="91425"/>
                </a:tc>
                <a:tc>
                  <a:txBody>
                    <a:bodyPr/>
                    <a:lstStyle/>
                    <a:p>
                      <a:pPr lvl="0">
                        <a:spcBef>
                          <a:spcPts val="0"/>
                        </a:spcBef>
                        <a:buClr>
                          <a:schemeClr val="dk1"/>
                        </a:buClr>
                        <a:buFont typeface="Arial"/>
                        <a:buNone/>
                      </a:pPr>
                      <a:endParaRPr/>
                    </a:p>
                  </a:txBody>
                  <a:tcPr marL="91425" marR="91425" marT="91425" marB="91425"/>
                </a:tc>
                <a:tc>
                  <a:txBody>
                    <a:bodyPr/>
                    <a:lstStyle/>
                    <a:p>
                      <a:pPr>
                        <a:spcBef>
                          <a:spcPts val="0"/>
                        </a:spcBef>
                        <a:buNone/>
                      </a:pPr>
                      <a:endParaRPr/>
                    </a:p>
                  </a:txBody>
                  <a:tcPr marL="91425" marR="91425" marT="91425" marB="91425"/>
                </a:tc>
                <a:tc>
                  <a:txBody>
                    <a:bodyPr/>
                    <a:lstStyle/>
                    <a:p>
                      <a:pPr algn="ctr">
                        <a:spcBef>
                          <a:spcPts val="0"/>
                        </a:spcBef>
                        <a:buNone/>
                      </a:pPr>
                      <a:r>
                        <a:rPr lang="en-US"/>
                        <a:t>1</a:t>
                      </a:r>
                    </a:p>
                  </a:txBody>
                  <a:tcPr marL="91425" marR="91425" marT="91425" marB="91425"/>
                </a:tc>
                <a:tc>
                  <a:txBody>
                    <a:bodyPr/>
                    <a:lstStyle/>
                    <a:p>
                      <a:pPr algn="ctr">
                        <a:spcBef>
                          <a:spcPts val="0"/>
                        </a:spcBef>
                        <a:buNone/>
                      </a:pPr>
                      <a:r>
                        <a:rPr lang="en-US"/>
                        <a:t>2</a:t>
                      </a:r>
                    </a:p>
                  </a:txBody>
                  <a:tcPr marL="91425" marR="91425" marT="91425" marB="91425"/>
                </a:tc>
                <a:tc>
                  <a:txBody>
                    <a:bodyPr/>
                    <a:lstStyle/>
                    <a:p>
                      <a:pPr algn="ctr">
                        <a:spcBef>
                          <a:spcPts val="0"/>
                        </a:spcBef>
                        <a:buNone/>
                      </a:pPr>
                      <a:r>
                        <a:rPr lang="en-US"/>
                        <a:t>3</a:t>
                      </a:r>
                    </a:p>
                  </a:txBody>
                  <a:tcPr marL="91425" marR="91425" marT="91425" marB="91425"/>
                </a:tc>
                <a:tc>
                  <a:txBody>
                    <a:bodyPr/>
                    <a:lstStyle/>
                    <a:p>
                      <a:pPr algn="ctr">
                        <a:spcBef>
                          <a:spcPts val="0"/>
                        </a:spcBef>
                        <a:buNone/>
                      </a:pPr>
                      <a:r>
                        <a:rPr lang="en-US"/>
                        <a:t>4</a:t>
                      </a:r>
                    </a:p>
                  </a:txBody>
                  <a:tcPr marL="91425" marR="91425" marT="91425" marB="91425"/>
                </a:tc>
                <a:tc>
                  <a:txBody>
                    <a:bodyPr/>
                    <a:lstStyle/>
                    <a:p>
                      <a:pPr algn="ctr">
                        <a:spcBef>
                          <a:spcPts val="0"/>
                        </a:spcBef>
                        <a:buNone/>
                      </a:pPr>
                      <a:r>
                        <a:rPr lang="en-US"/>
                        <a:t>5</a:t>
                      </a:r>
                    </a:p>
                  </a:txBody>
                  <a:tcPr marL="91425" marR="91425" marT="91425" marB="91425"/>
                </a:tc>
              </a:tr>
              <a:tr h="396200">
                <a:tc>
                  <a:txBody>
                    <a:bodyPr/>
                    <a:lstStyle/>
                    <a:p>
                      <a:pPr rtl="0">
                        <a:spcBef>
                          <a:spcPts val="0"/>
                        </a:spcBef>
                        <a:buNone/>
                      </a:pPr>
                      <a:endParaRPr/>
                    </a:p>
                  </a:txBody>
                  <a:tcPr marL="91425" marR="91425" marT="91425" marB="91425"/>
                </a:tc>
                <a:tc>
                  <a:txBody>
                    <a:bodyPr/>
                    <a:lstStyle/>
                    <a:p>
                      <a:pPr>
                        <a:spcBef>
                          <a:spcPts val="0"/>
                        </a:spcBef>
                        <a:buNone/>
                      </a:pPr>
                      <a:endParaRPr/>
                    </a:p>
                  </a:txBody>
                  <a:tcPr marL="91425" marR="91425" marT="91425" marB="91425"/>
                </a:tc>
                <a:tc>
                  <a:txBody>
                    <a:bodyPr/>
                    <a:lstStyle/>
                    <a:p>
                      <a:pPr>
                        <a:spcBef>
                          <a:spcPts val="0"/>
                        </a:spcBef>
                        <a:buNone/>
                      </a:pPr>
                      <a:endParaRPr/>
                    </a:p>
                  </a:txBody>
                  <a:tcPr marL="91425" marR="91425" marT="91425" marB="91425"/>
                </a:tc>
                <a:tc>
                  <a:txBody>
                    <a:bodyPr/>
                    <a:lstStyle/>
                    <a:p>
                      <a:pPr algn="ctr">
                        <a:spcBef>
                          <a:spcPts val="0"/>
                        </a:spcBef>
                        <a:buNone/>
                      </a:pPr>
                      <a:r>
                        <a:rPr lang="en-US"/>
                        <a:t>Lowest</a:t>
                      </a:r>
                    </a:p>
                  </a:txBody>
                  <a:tcPr marL="91425" marR="91425" marT="91425" marB="91425"/>
                </a:tc>
                <a:tc>
                  <a:txBody>
                    <a:bodyPr/>
                    <a:lstStyle/>
                    <a:p>
                      <a:pPr algn="ctr">
                        <a:spcBef>
                          <a:spcPts val="0"/>
                        </a:spcBef>
                        <a:buNone/>
                      </a:pPr>
                      <a:endParaRPr/>
                    </a:p>
                  </a:txBody>
                  <a:tcPr marL="91425" marR="91425" marT="91425" marB="91425"/>
                </a:tc>
                <a:tc>
                  <a:txBody>
                    <a:bodyPr/>
                    <a:lstStyle/>
                    <a:p>
                      <a:pPr algn="ctr">
                        <a:spcBef>
                          <a:spcPts val="0"/>
                        </a:spcBef>
                        <a:buNone/>
                      </a:pPr>
                      <a:endParaRPr/>
                    </a:p>
                  </a:txBody>
                  <a:tcPr marL="91425" marR="91425" marT="91425" marB="91425"/>
                </a:tc>
                <a:tc>
                  <a:txBody>
                    <a:bodyPr/>
                    <a:lstStyle/>
                    <a:p>
                      <a:pPr algn="ctr">
                        <a:spcBef>
                          <a:spcPts val="0"/>
                        </a:spcBef>
                        <a:buNone/>
                      </a:pPr>
                      <a:endParaRPr/>
                    </a:p>
                  </a:txBody>
                  <a:tcPr marL="91425" marR="91425" marT="91425" marB="91425"/>
                </a:tc>
                <a:tc>
                  <a:txBody>
                    <a:bodyPr/>
                    <a:lstStyle/>
                    <a:p>
                      <a:pPr algn="ctr">
                        <a:spcBef>
                          <a:spcPts val="0"/>
                        </a:spcBef>
                        <a:buNone/>
                      </a:pPr>
                      <a:r>
                        <a:rPr lang="en-US"/>
                        <a:t>Highest</a:t>
                      </a:r>
                    </a:p>
                  </a:txBody>
                  <a:tcPr marL="91425" marR="91425" marT="91425" marB="91425"/>
                </a:tc>
              </a:tr>
              <a:tr h="396200">
                <a:tc>
                  <a:txBody>
                    <a:bodyPr/>
                    <a:lstStyle/>
                    <a:p>
                      <a:pPr rtl="0">
                        <a:spcBef>
                          <a:spcPts val="0"/>
                        </a:spcBef>
                        <a:buNone/>
                      </a:pPr>
                      <a:endParaRPr/>
                    </a:p>
                  </a:txBody>
                  <a:tcPr marL="91425" marR="91425" marT="91425" marB="91425"/>
                </a:tc>
                <a:tc>
                  <a:txBody>
                    <a:bodyPr/>
                    <a:lstStyle/>
                    <a:p>
                      <a:pPr rtl="0">
                        <a:spcBef>
                          <a:spcPts val="0"/>
                        </a:spcBef>
                        <a:buNone/>
                      </a:pPr>
                      <a:endParaRPr/>
                    </a:p>
                  </a:txBody>
                  <a:tcPr marL="91425" marR="91425" marT="91425" marB="91425"/>
                </a:tc>
                <a:tc>
                  <a:txBody>
                    <a:bodyPr/>
                    <a:lstStyle/>
                    <a:p>
                      <a:pPr rtl="0">
                        <a:spcBef>
                          <a:spcPts val="0"/>
                        </a:spcBef>
                        <a:buNone/>
                      </a:pPr>
                      <a:endParaRPr/>
                    </a:p>
                  </a:txBody>
                  <a:tcPr marL="91425" marR="91425" marT="91425" marB="91425"/>
                </a:tc>
                <a:tc gridSpan="5">
                  <a:txBody>
                    <a:bodyPr/>
                    <a:lstStyle/>
                    <a:p>
                      <a:pPr lvl="0" algn="ctr" rtl="0">
                        <a:spcBef>
                          <a:spcPts val="0"/>
                        </a:spcBef>
                        <a:buClr>
                          <a:schemeClr val="dk1"/>
                        </a:buClr>
                        <a:buSzPct val="78571"/>
                        <a:buFont typeface="Arial"/>
                        <a:buNone/>
                      </a:pPr>
                      <a:r>
                        <a:rPr lang="en-US" dirty="0">
                          <a:solidFill>
                            <a:schemeClr val="dk1"/>
                          </a:solidFill>
                        </a:rPr>
                        <a:t>Consequences of Occurrence</a:t>
                      </a:r>
                    </a:p>
                  </a:txBody>
                  <a:tcPr marL="91425" marR="91425" marT="91425" marB="91425"/>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
        <p:nvSpPr>
          <p:cNvPr id="5" name="Shape 223"/>
          <p:cNvSpPr txBox="1"/>
          <p:nvPr/>
        </p:nvSpPr>
        <p:spPr>
          <a:xfrm>
            <a:off x="1259625" y="1243175"/>
            <a:ext cx="6685199" cy="337499"/>
          </a:xfrm>
          <a:prstGeom prst="rect">
            <a:avLst/>
          </a:prstGeom>
          <a:noFill/>
          <a:ln>
            <a:noFill/>
          </a:ln>
        </p:spPr>
        <p:txBody>
          <a:bodyPr lIns="91425" tIns="91425" rIns="91425" bIns="91425" anchor="t" anchorCtr="0">
            <a:noAutofit/>
          </a:bodyPr>
          <a:lstStyle/>
          <a:p>
            <a:pPr algn="ctr">
              <a:spcBef>
                <a:spcPts val="0"/>
              </a:spcBef>
              <a:buNone/>
            </a:pPr>
            <a:r>
              <a:rPr lang="en-US" b="1" dirty="0"/>
              <a:t>Alpha CubeSat Programmatic Risk Matrix</a:t>
            </a:r>
          </a:p>
        </p:txBody>
      </p:sp>
    </p:spTree>
    <p:extLst>
      <p:ext uri="{BB962C8B-B14F-4D97-AF65-F5344CB8AC3E}">
        <p14:creationId xmlns:p14="http://schemas.microsoft.com/office/powerpoint/2010/main" val="421319877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7819901" cy="556127"/>
          </a:xfrm>
        </p:spPr>
        <p:txBody>
          <a:bodyPr>
            <a:noAutofit/>
          </a:bodyPr>
          <a:lstStyle/>
          <a:p>
            <a:r>
              <a:rPr lang="en-US" sz="2400" dirty="0" smtClean="0">
                <a:ln w="3175">
                  <a:solidFill>
                    <a:srgbClr val="7030A0"/>
                  </a:solidFill>
                  <a:prstDash val="solid"/>
                </a:ln>
              </a:rPr>
              <a:t>Programmatic Development </a:t>
            </a:r>
            <a:r>
              <a:rPr lang="en-US" sz="2400" dirty="0">
                <a:ln w="3175">
                  <a:solidFill>
                    <a:srgbClr val="7030A0"/>
                  </a:solidFill>
                  <a:prstDash val="solid"/>
                </a:ln>
              </a:rPr>
              <a:t>Plan - </a:t>
            </a:r>
            <a:r>
              <a:rPr lang="en-US" sz="2400" dirty="0" smtClean="0">
                <a:ln w="3175">
                  <a:solidFill>
                    <a:srgbClr val="7030A0"/>
                  </a:solidFill>
                  <a:prstDash val="solid"/>
                </a:ln>
              </a:rPr>
              <a:t>Programmatic Risks  </a:t>
            </a:r>
            <a:endParaRPr lang="en-US" sz="2400" dirty="0">
              <a:ln w="3175">
                <a:solidFill>
                  <a:srgbClr val="7030A0"/>
                </a:solidFill>
                <a:prstDash val="solid"/>
              </a:ln>
            </a:endParaRPr>
          </a:p>
        </p:txBody>
      </p:sp>
      <p:sp>
        <p:nvSpPr>
          <p:cNvPr id="7" name="TextBox 6"/>
          <p:cNvSpPr txBox="1"/>
          <p:nvPr/>
        </p:nvSpPr>
        <p:spPr>
          <a:xfrm>
            <a:off x="207818" y="1012180"/>
            <a:ext cx="7419926" cy="307777"/>
          </a:xfrm>
          <a:prstGeom prst="rect">
            <a:avLst/>
          </a:prstGeom>
          <a:noFill/>
        </p:spPr>
        <p:txBody>
          <a:bodyPr wrap="square" rtlCol="0">
            <a:spAutoFit/>
          </a:bodyPr>
          <a:lstStyle/>
          <a:p>
            <a:r>
              <a:rPr lang="en-US" sz="1400" b="1" dirty="0" smtClean="0"/>
              <a:t>Programmatic Risk Mitigation </a:t>
            </a:r>
            <a:r>
              <a:rPr lang="en-US" sz="1400" b="1" dirty="0" smtClean="0"/>
              <a:t>Strategies:</a:t>
            </a:r>
            <a:endParaRPr lang="en-US" sz="1400" b="1" dirty="0"/>
          </a:p>
        </p:txBody>
      </p:sp>
      <p:sp>
        <p:nvSpPr>
          <p:cNvPr id="13" name="Shape 216"/>
          <p:cNvSpPr txBox="1"/>
          <p:nvPr/>
        </p:nvSpPr>
        <p:spPr>
          <a:xfrm>
            <a:off x="502724" y="1319851"/>
            <a:ext cx="8229601" cy="2848949"/>
          </a:xfrm>
          <a:prstGeom prst="rect">
            <a:avLst/>
          </a:prstGeom>
          <a:noFill/>
          <a:ln w="9525" cap="flat" cmpd="sng">
            <a:noFill/>
            <a:prstDash val="dot"/>
            <a:round/>
            <a:headEnd type="none" w="med" len="med"/>
            <a:tailEnd type="none" w="med" len="med"/>
          </a:ln>
        </p:spPr>
        <p:txBody>
          <a:bodyPr lIns="91425" tIns="45700" rIns="91425" bIns="45700" anchor="t" anchorCtr="0">
            <a:noAutofit/>
          </a:bodyPr>
          <a:lstStyle/>
          <a:p>
            <a:pPr marL="457200" marR="0" lvl="0" indent="-330200" algn="l" rtl="0">
              <a:spcBef>
                <a:spcPts val="0"/>
              </a:spcBef>
              <a:buClr>
                <a:schemeClr val="dk1"/>
              </a:buClr>
              <a:buSzPct val="100000"/>
              <a:buFont typeface="Calibri"/>
              <a:buChar char="●"/>
            </a:pPr>
            <a:r>
              <a:rPr lang="en-US" sz="1600" u="sng" dirty="0">
                <a:solidFill>
                  <a:schemeClr val="dk1"/>
                </a:solidFill>
                <a:latin typeface="Calibri"/>
                <a:ea typeface="Calibri"/>
                <a:cs typeface="Calibri"/>
                <a:sym typeface="Calibri"/>
              </a:rPr>
              <a:t>Goodwill</a:t>
            </a:r>
            <a:r>
              <a:rPr lang="en-US" sz="1600" dirty="0">
                <a:solidFill>
                  <a:schemeClr val="dk1"/>
                </a:solidFill>
                <a:latin typeface="Calibri"/>
                <a:ea typeface="Calibri"/>
                <a:cs typeface="Calibri"/>
                <a:sym typeface="Calibri"/>
              </a:rPr>
              <a:t>: </a:t>
            </a:r>
            <a:r>
              <a:rPr lang="en-US" sz="1600" dirty="0" smtClean="0">
                <a:solidFill>
                  <a:schemeClr val="dk1"/>
                </a:solidFill>
                <a:latin typeface="Calibri"/>
                <a:ea typeface="Calibri"/>
                <a:cs typeface="Calibri"/>
                <a:sym typeface="Calibri"/>
              </a:rPr>
              <a:t>We </a:t>
            </a:r>
            <a:r>
              <a:rPr lang="en-US" sz="1600" dirty="0">
                <a:solidFill>
                  <a:schemeClr val="dk1"/>
                </a:solidFill>
                <a:latin typeface="Calibri"/>
                <a:ea typeface="Calibri"/>
                <a:cs typeface="Calibri"/>
                <a:sym typeface="Calibri"/>
              </a:rPr>
              <a:t>have to conduct business in a transparent, straight forward manner, </a:t>
            </a:r>
            <a:r>
              <a:rPr lang="en-US" sz="1600" dirty="0" smtClean="0">
                <a:solidFill>
                  <a:schemeClr val="dk1"/>
                </a:solidFill>
                <a:latin typeface="Calibri"/>
                <a:ea typeface="Calibri"/>
                <a:cs typeface="Calibri"/>
                <a:sym typeface="Calibri"/>
              </a:rPr>
              <a:t>formalize our business relationships to accommodate growth, deliver </a:t>
            </a:r>
            <a:r>
              <a:rPr lang="en-US" sz="1600" dirty="0">
                <a:solidFill>
                  <a:schemeClr val="dk1"/>
                </a:solidFill>
                <a:latin typeface="Calibri"/>
                <a:ea typeface="Calibri"/>
                <a:cs typeface="Calibri"/>
                <a:sym typeface="Calibri"/>
              </a:rPr>
              <a:t>what we promise, and never promise more than we can deliver.</a:t>
            </a:r>
          </a:p>
          <a:p>
            <a:pPr marL="457200" marR="0" lvl="0" indent="-330200" algn="l" rtl="0">
              <a:spcBef>
                <a:spcPts val="0"/>
              </a:spcBef>
              <a:buClr>
                <a:schemeClr val="dk1"/>
              </a:buClr>
              <a:buSzPct val="100000"/>
              <a:buFont typeface="Calibri"/>
              <a:buChar char="●"/>
            </a:pPr>
            <a:r>
              <a:rPr lang="en-US" sz="1600" u="sng" dirty="0">
                <a:solidFill>
                  <a:schemeClr val="dk1"/>
                </a:solidFill>
                <a:latin typeface="Calibri"/>
                <a:ea typeface="Calibri"/>
                <a:cs typeface="Calibri"/>
                <a:sym typeface="Calibri"/>
              </a:rPr>
              <a:t>Margins</a:t>
            </a:r>
            <a:r>
              <a:rPr lang="en-US" sz="1600" dirty="0">
                <a:solidFill>
                  <a:schemeClr val="dk1"/>
                </a:solidFill>
                <a:latin typeface="Calibri"/>
                <a:ea typeface="Calibri"/>
                <a:cs typeface="Calibri"/>
                <a:sym typeface="Calibri"/>
              </a:rPr>
              <a:t>: </a:t>
            </a:r>
            <a:r>
              <a:rPr lang="en-US" sz="1600" dirty="0" smtClean="0">
                <a:solidFill>
                  <a:schemeClr val="dk1"/>
                </a:solidFill>
                <a:latin typeface="Calibri"/>
                <a:ea typeface="Calibri"/>
                <a:cs typeface="Calibri"/>
                <a:sym typeface="Calibri"/>
              </a:rPr>
              <a:t>We </a:t>
            </a:r>
            <a:r>
              <a:rPr lang="en-US" sz="1600" dirty="0">
                <a:solidFill>
                  <a:schemeClr val="dk1"/>
                </a:solidFill>
                <a:latin typeface="Calibri"/>
                <a:ea typeface="Calibri"/>
                <a:cs typeface="Calibri"/>
                <a:sym typeface="Calibri"/>
              </a:rPr>
              <a:t>will clearly define and document all </a:t>
            </a:r>
            <a:r>
              <a:rPr lang="en-US" sz="1600" dirty="0" smtClean="0">
                <a:solidFill>
                  <a:schemeClr val="dk1"/>
                </a:solidFill>
                <a:latin typeface="Calibri"/>
                <a:ea typeface="Calibri"/>
                <a:cs typeface="Calibri"/>
                <a:sym typeface="Calibri"/>
              </a:rPr>
              <a:t>trades, implement our </a:t>
            </a:r>
            <a:r>
              <a:rPr lang="en-US" sz="1600" dirty="0">
                <a:solidFill>
                  <a:schemeClr val="dk1"/>
                </a:solidFill>
                <a:latin typeface="Calibri"/>
                <a:ea typeface="Calibri"/>
                <a:cs typeface="Calibri"/>
                <a:sym typeface="Calibri"/>
              </a:rPr>
              <a:t>integrated risk review </a:t>
            </a:r>
            <a:r>
              <a:rPr lang="en-US" sz="1600" dirty="0" smtClean="0">
                <a:solidFill>
                  <a:schemeClr val="dk1"/>
                </a:solidFill>
                <a:latin typeface="Calibri"/>
                <a:ea typeface="Calibri"/>
                <a:cs typeface="Calibri"/>
                <a:sym typeface="Calibri"/>
              </a:rPr>
              <a:t>process, and </a:t>
            </a:r>
            <a:r>
              <a:rPr lang="en-US" sz="1600" dirty="0">
                <a:solidFill>
                  <a:schemeClr val="dk1"/>
                </a:solidFill>
                <a:latin typeface="Calibri"/>
                <a:ea typeface="Calibri"/>
                <a:cs typeface="Calibri"/>
                <a:sym typeface="Calibri"/>
              </a:rPr>
              <a:t>share our margin analysis with our sponsors on an ongoing </a:t>
            </a:r>
            <a:r>
              <a:rPr lang="en-US" sz="1600" dirty="0" smtClean="0">
                <a:solidFill>
                  <a:schemeClr val="dk1"/>
                </a:solidFill>
                <a:latin typeface="Calibri"/>
                <a:ea typeface="Calibri"/>
                <a:cs typeface="Calibri"/>
                <a:sym typeface="Calibri"/>
              </a:rPr>
              <a:t>basis.</a:t>
            </a:r>
            <a:endParaRPr lang="en-US" sz="1600" dirty="0">
              <a:solidFill>
                <a:schemeClr val="dk1"/>
              </a:solidFill>
              <a:latin typeface="Calibri"/>
              <a:ea typeface="Calibri"/>
              <a:cs typeface="Calibri"/>
              <a:sym typeface="Calibri"/>
            </a:endParaRPr>
          </a:p>
          <a:p>
            <a:pPr marL="457200" marR="0" lvl="0" indent="-330200" algn="l" rtl="0">
              <a:spcBef>
                <a:spcPts val="0"/>
              </a:spcBef>
              <a:buClr>
                <a:schemeClr val="dk1"/>
              </a:buClr>
              <a:buSzPct val="100000"/>
              <a:buFont typeface="Calibri"/>
              <a:buChar char="●"/>
            </a:pPr>
            <a:r>
              <a:rPr lang="en-US" sz="1600" u="sng" dirty="0" smtClean="0">
                <a:solidFill>
                  <a:schemeClr val="dk1"/>
                </a:solidFill>
                <a:latin typeface="Calibri"/>
                <a:ea typeface="Calibri"/>
                <a:cs typeface="Calibri"/>
                <a:sym typeface="Calibri"/>
              </a:rPr>
              <a:t>Commercial Value</a:t>
            </a:r>
            <a:r>
              <a:rPr lang="en-US" sz="1600" dirty="0">
                <a:solidFill>
                  <a:schemeClr val="dk1"/>
                </a:solidFill>
                <a:latin typeface="Calibri"/>
                <a:ea typeface="Calibri"/>
                <a:cs typeface="Calibri"/>
                <a:sym typeface="Calibri"/>
              </a:rPr>
              <a:t>: </a:t>
            </a:r>
            <a:r>
              <a:rPr lang="en-US" sz="1600" dirty="0" smtClean="0">
                <a:solidFill>
                  <a:schemeClr val="dk1"/>
                </a:solidFill>
                <a:latin typeface="Calibri"/>
                <a:ea typeface="Calibri"/>
                <a:cs typeface="Calibri"/>
                <a:sym typeface="Calibri"/>
              </a:rPr>
              <a:t>Alternate </a:t>
            </a:r>
            <a:r>
              <a:rPr lang="en-US" sz="1600" dirty="0">
                <a:solidFill>
                  <a:schemeClr val="dk1"/>
                </a:solidFill>
                <a:latin typeface="Calibri"/>
                <a:ea typeface="Calibri"/>
                <a:cs typeface="Calibri"/>
                <a:sym typeface="Calibri"/>
              </a:rPr>
              <a:t>launch option will be maintained, slack time/schedule margin claims must be mitigated by fungible resource/cash </a:t>
            </a:r>
            <a:r>
              <a:rPr lang="en-US" sz="1600" dirty="0" smtClean="0">
                <a:solidFill>
                  <a:schemeClr val="dk1"/>
                </a:solidFill>
                <a:latin typeface="Calibri"/>
                <a:ea typeface="Calibri"/>
                <a:cs typeface="Calibri"/>
                <a:sym typeface="Calibri"/>
              </a:rPr>
              <a:t>infusion/other recognized exchange of value.</a:t>
            </a:r>
            <a:endParaRPr lang="en-US" sz="1600" dirty="0">
              <a:solidFill>
                <a:schemeClr val="dk1"/>
              </a:solidFill>
              <a:latin typeface="Calibri"/>
              <a:ea typeface="Calibri"/>
              <a:cs typeface="Calibri"/>
              <a:sym typeface="Calibri"/>
            </a:endParaRPr>
          </a:p>
          <a:p>
            <a:pPr marL="457200" marR="0" lvl="0" indent="-330200" algn="l" rtl="0">
              <a:spcBef>
                <a:spcPts val="0"/>
              </a:spcBef>
              <a:buClr>
                <a:schemeClr val="dk1"/>
              </a:buClr>
              <a:buSzPct val="100000"/>
              <a:buFont typeface="Calibri"/>
              <a:buChar char="●"/>
            </a:pPr>
            <a:r>
              <a:rPr lang="en-US" sz="1600" u="sng" dirty="0">
                <a:solidFill>
                  <a:schemeClr val="dk1"/>
                </a:solidFill>
                <a:latin typeface="Calibri"/>
                <a:ea typeface="Calibri"/>
                <a:cs typeface="Calibri"/>
                <a:sym typeface="Calibri"/>
              </a:rPr>
              <a:t>Skill Mix</a:t>
            </a:r>
            <a:r>
              <a:rPr lang="en-US" sz="1600" dirty="0">
                <a:solidFill>
                  <a:schemeClr val="dk1"/>
                </a:solidFill>
                <a:latin typeface="Calibri"/>
                <a:ea typeface="Calibri"/>
                <a:cs typeface="Calibri"/>
                <a:sym typeface="Calibri"/>
              </a:rPr>
              <a:t>: </a:t>
            </a:r>
            <a:r>
              <a:rPr lang="en-US" sz="1600" dirty="0" smtClean="0">
                <a:solidFill>
                  <a:schemeClr val="dk1"/>
                </a:solidFill>
                <a:latin typeface="Calibri"/>
                <a:ea typeface="Calibri"/>
                <a:cs typeface="Calibri"/>
                <a:sym typeface="Calibri"/>
              </a:rPr>
              <a:t>internal </a:t>
            </a:r>
            <a:r>
              <a:rPr lang="en-US" sz="1600" dirty="0">
                <a:solidFill>
                  <a:schemeClr val="dk1"/>
                </a:solidFill>
                <a:latin typeface="Calibri"/>
                <a:ea typeface="Calibri"/>
                <a:cs typeface="Calibri"/>
                <a:sym typeface="Calibri"/>
              </a:rPr>
              <a:t>education program has been defined, </a:t>
            </a:r>
            <a:r>
              <a:rPr lang="en-US" sz="1600" dirty="0" smtClean="0">
                <a:solidFill>
                  <a:schemeClr val="dk1"/>
                </a:solidFill>
                <a:latin typeface="Calibri"/>
                <a:ea typeface="Calibri"/>
                <a:cs typeface="Calibri"/>
                <a:sym typeface="Calibri"/>
              </a:rPr>
              <a:t>subject matter experts have been hired where needed, treat volunteers as a managed resource, schedules have been adjusted to meet volunteer availability.  </a:t>
            </a:r>
            <a:endParaRPr lang="en-US" sz="16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945401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smtClean="0">
                <a:ln w="3175">
                  <a:solidFill>
                    <a:srgbClr val="7030A0"/>
                  </a:solidFill>
                  <a:prstDash val="solid"/>
                </a:ln>
              </a:rPr>
              <a:t>Programmatic Development </a:t>
            </a:r>
            <a:r>
              <a:rPr lang="en-US" sz="2400" dirty="0">
                <a:ln w="3175">
                  <a:solidFill>
                    <a:srgbClr val="7030A0"/>
                  </a:solidFill>
                  <a:prstDash val="solid"/>
                </a:ln>
              </a:rPr>
              <a:t>Plan - Cost </a:t>
            </a:r>
            <a:r>
              <a:rPr lang="en-US" sz="2400" dirty="0" smtClean="0">
                <a:ln w="3175">
                  <a:solidFill>
                    <a:srgbClr val="7030A0"/>
                  </a:solidFill>
                  <a:prstDash val="solid"/>
                </a:ln>
              </a:rPr>
              <a:t>Factors</a:t>
            </a:r>
            <a:endParaRPr lang="en-US" sz="2400" dirty="0">
              <a:ln w="3175">
                <a:solidFill>
                  <a:srgbClr val="7030A0"/>
                </a:solidFill>
                <a:prstDash val="solid"/>
              </a:ln>
            </a:endParaRPr>
          </a:p>
        </p:txBody>
      </p:sp>
      <p:sp>
        <p:nvSpPr>
          <p:cNvPr id="6" name="TextBox 5"/>
          <p:cNvSpPr txBox="1"/>
          <p:nvPr/>
        </p:nvSpPr>
        <p:spPr>
          <a:xfrm>
            <a:off x="207818" y="1006720"/>
            <a:ext cx="7419926" cy="307777"/>
          </a:xfrm>
          <a:prstGeom prst="rect">
            <a:avLst/>
          </a:prstGeom>
          <a:noFill/>
        </p:spPr>
        <p:txBody>
          <a:bodyPr wrap="square" rtlCol="0">
            <a:spAutoFit/>
          </a:bodyPr>
          <a:lstStyle/>
          <a:p>
            <a:r>
              <a:rPr lang="en-US" sz="1400" b="1" i="1" dirty="0" smtClean="0"/>
              <a:t>Planned CubeSat </a:t>
            </a:r>
            <a:r>
              <a:rPr lang="en-US" sz="1400" b="1" i="1" dirty="0" smtClean="0"/>
              <a:t>C</a:t>
            </a:r>
            <a:r>
              <a:rPr lang="en-US" sz="1400" b="1" i="1" dirty="0" smtClean="0"/>
              <a:t>osts (including </a:t>
            </a:r>
            <a:r>
              <a:rPr lang="en-US" sz="1400" b="1" i="1" dirty="0"/>
              <a:t>materials, labor, tests, test </a:t>
            </a:r>
            <a:r>
              <a:rPr lang="en-US" sz="1400" b="1" i="1" dirty="0" smtClean="0"/>
              <a:t>facilities):</a:t>
            </a:r>
            <a:endParaRPr lang="en-US" sz="1400" b="1" i="1" dirty="0"/>
          </a:p>
        </p:txBody>
      </p:sp>
      <p:sp>
        <p:nvSpPr>
          <p:cNvPr id="7" name="TextBox 6"/>
          <p:cNvSpPr txBox="1"/>
          <p:nvPr/>
        </p:nvSpPr>
        <p:spPr>
          <a:xfrm>
            <a:off x="288000" y="1314497"/>
            <a:ext cx="8618400" cy="2031325"/>
          </a:xfrm>
          <a:prstGeom prst="rect">
            <a:avLst/>
          </a:prstGeom>
          <a:noFill/>
          <a:ln>
            <a:noFill/>
            <a:prstDash val="sysDot"/>
          </a:ln>
        </p:spPr>
        <p:txBody>
          <a:bodyPr wrap="square" rtlCol="0">
            <a:spAutoFit/>
          </a:bodyPr>
          <a:lstStyle/>
          <a:p>
            <a:pPr marL="285750" indent="-285750">
              <a:buFont typeface="Arial" panose="020B0604020202020204" pitchFamily="34" charset="0"/>
              <a:buChar char="•"/>
            </a:pPr>
            <a:r>
              <a:rPr lang="en-US" sz="1400" dirty="0"/>
              <a:t>Burn Rate Actuals </a:t>
            </a:r>
            <a:r>
              <a:rPr lang="en-US" sz="1400" dirty="0" smtClean="0"/>
              <a:t>Start-to-GT2 </a:t>
            </a:r>
            <a:r>
              <a:rPr lang="en-US" sz="1400" dirty="0"/>
              <a:t>~</a:t>
            </a:r>
            <a:r>
              <a:rPr lang="en-US" sz="1400" dirty="0" smtClean="0"/>
              <a:t>2844 </a:t>
            </a:r>
            <a:r>
              <a:rPr lang="en-US" sz="1400" dirty="0"/>
              <a:t>hours, ~</a:t>
            </a:r>
            <a:r>
              <a:rPr lang="en-US" sz="1400" dirty="0" smtClean="0"/>
              <a:t>1.56 </a:t>
            </a:r>
            <a:r>
              <a:rPr lang="en-US" sz="1400" dirty="0"/>
              <a:t>FTE / </a:t>
            </a:r>
            <a:r>
              <a:rPr lang="en-US" sz="1400" dirty="0" smtClean="0"/>
              <a:t>~$367,000 </a:t>
            </a:r>
            <a:r>
              <a:rPr lang="en-US" sz="1400" dirty="0"/>
              <a:t>In-kind &amp; Cash </a:t>
            </a:r>
            <a:r>
              <a:rPr lang="en-US" sz="1400" dirty="0" smtClean="0"/>
              <a:t>Expenses</a:t>
            </a:r>
          </a:p>
          <a:p>
            <a:pPr marL="285750" indent="-285750">
              <a:buFont typeface="Arial" panose="020B0604020202020204" pitchFamily="34" charset="0"/>
              <a:buChar char="•"/>
            </a:pPr>
            <a:r>
              <a:rPr lang="en-US" sz="1400" dirty="0" smtClean="0"/>
              <a:t>Burn </a:t>
            </a:r>
            <a:r>
              <a:rPr lang="en-US" sz="1400" dirty="0"/>
              <a:t>Rate Projected Start-to-End ~ 8 FTE, ~ $1,000,000 </a:t>
            </a:r>
            <a:r>
              <a:rPr lang="en-US" sz="1400" dirty="0" err="1"/>
              <a:t>Unmitigatable</a:t>
            </a:r>
            <a:r>
              <a:rPr lang="en-US" sz="1400" dirty="0"/>
              <a:t> Labor &amp; Other Running Costs </a:t>
            </a:r>
          </a:p>
          <a:p>
            <a:pPr marL="285750" indent="-285750">
              <a:buFont typeface="Arial" panose="020B0604020202020204" pitchFamily="34" charset="0"/>
              <a:buChar char="•"/>
            </a:pPr>
            <a:r>
              <a:rPr lang="en-US" sz="1400" dirty="0"/>
              <a:t>Value of donated hardware/software/tests/test facilities/tools/services projected to be between $1,000,000 to $5,000,000.  Budget closure pending completion of design trades and buyoff by </a:t>
            </a:r>
            <a:r>
              <a:rPr lang="en-US" sz="1400" dirty="0" smtClean="0"/>
              <a:t>sponsors on the value of a participation in a technology development and demonstration mission.</a:t>
            </a:r>
            <a:endParaRPr lang="en-US" sz="1400" dirty="0"/>
          </a:p>
          <a:p>
            <a:pPr marL="285750" indent="-285750">
              <a:buFont typeface="Arial" panose="020B0604020202020204" pitchFamily="34" charset="0"/>
              <a:buChar char="•"/>
            </a:pPr>
            <a:r>
              <a:rPr lang="en-US" sz="1400" dirty="0"/>
              <a:t>Use of the NASA DSN ground stations, aperture time, ground support equipment, data pass through, ground data systems, operations facilities, and labor is included in the above estimates.  Low end costs assume parsimonious use of “just-right” sized DSN services and in general tag along, time available access to resources.  Access on demand will drive costs towards the higher end.</a:t>
            </a:r>
          </a:p>
        </p:txBody>
      </p:sp>
      <p:sp>
        <p:nvSpPr>
          <p:cNvPr id="12" name="TextBox 11"/>
          <p:cNvSpPr txBox="1"/>
          <p:nvPr/>
        </p:nvSpPr>
        <p:spPr>
          <a:xfrm>
            <a:off x="288000" y="3345822"/>
            <a:ext cx="8524505" cy="307777"/>
          </a:xfrm>
          <a:prstGeom prst="rect">
            <a:avLst/>
          </a:prstGeom>
          <a:noFill/>
        </p:spPr>
        <p:txBody>
          <a:bodyPr wrap="square" rtlCol="0">
            <a:spAutoFit/>
          </a:bodyPr>
          <a:lstStyle/>
          <a:p>
            <a:r>
              <a:rPr lang="en-US" sz="1400" b="1" i="1" dirty="0" smtClean="0"/>
              <a:t>How costs </a:t>
            </a:r>
            <a:r>
              <a:rPr lang="en-US" sz="1400" b="1" i="1" dirty="0" smtClean="0"/>
              <a:t>are phased, </a:t>
            </a:r>
            <a:r>
              <a:rPr lang="en-US" sz="1400" b="1" i="1" dirty="0"/>
              <a:t>by quarter, from registration date until competition end and CubeSat </a:t>
            </a:r>
            <a:r>
              <a:rPr lang="en-US" sz="1400" b="1" i="1" dirty="0" smtClean="0"/>
              <a:t>disposal:</a:t>
            </a:r>
            <a:endParaRPr lang="en-US" sz="1400" b="1" i="1" dirty="0"/>
          </a:p>
        </p:txBody>
      </p:sp>
      <p:sp>
        <p:nvSpPr>
          <p:cNvPr id="5" name="TextBox 4"/>
          <p:cNvSpPr txBox="1"/>
          <p:nvPr/>
        </p:nvSpPr>
        <p:spPr>
          <a:xfrm>
            <a:off x="288000" y="3588057"/>
            <a:ext cx="8269053" cy="307777"/>
          </a:xfrm>
          <a:prstGeom prst="rect">
            <a:avLst/>
          </a:prstGeom>
          <a:noFill/>
        </p:spPr>
        <p:txBody>
          <a:bodyPr wrap="square" rtlCol="0">
            <a:spAutoFit/>
          </a:bodyPr>
          <a:lstStyle/>
          <a:p>
            <a:pPr marL="285750" indent="-285750">
              <a:buFont typeface="Arial" panose="020B0604020202020204" pitchFamily="34" charset="0"/>
              <a:buChar char="•"/>
            </a:pPr>
            <a:r>
              <a:rPr lang="en-US" sz="1400" dirty="0"/>
              <a:t>Running costs ~$125,000 1st QTR 2015 - 1st QTR 2017, ~$18,000 QTR thereafter until EOL</a:t>
            </a:r>
          </a:p>
        </p:txBody>
      </p:sp>
      <p:sp>
        <p:nvSpPr>
          <p:cNvPr id="16" name="TextBox 15"/>
          <p:cNvSpPr txBox="1"/>
          <p:nvPr/>
        </p:nvSpPr>
        <p:spPr>
          <a:xfrm>
            <a:off x="255318" y="3820139"/>
            <a:ext cx="8651081" cy="307777"/>
          </a:xfrm>
          <a:prstGeom prst="rect">
            <a:avLst/>
          </a:prstGeom>
          <a:noFill/>
        </p:spPr>
        <p:txBody>
          <a:bodyPr wrap="square" rtlCol="0">
            <a:spAutoFit/>
          </a:bodyPr>
          <a:lstStyle/>
          <a:p>
            <a:r>
              <a:rPr lang="en-US" sz="1400" b="1" i="1" dirty="0" smtClean="0"/>
              <a:t>Plans </a:t>
            </a:r>
            <a:r>
              <a:rPr lang="en-US" sz="1400" b="1" i="1" dirty="0"/>
              <a:t>to </a:t>
            </a:r>
            <a:r>
              <a:rPr lang="en-US" sz="1400" b="1" i="1" dirty="0" smtClean="0"/>
              <a:t>Cover Costs &amp; Account </a:t>
            </a:r>
            <a:r>
              <a:rPr lang="en-US" sz="1400" b="1" i="1" dirty="0" smtClean="0"/>
              <a:t>for </a:t>
            </a:r>
            <a:r>
              <a:rPr lang="en-US" sz="1400" b="1" i="1" dirty="0" smtClean="0"/>
              <a:t>Uncertainties </a:t>
            </a:r>
            <a:r>
              <a:rPr lang="en-US" sz="1400" b="1" i="1" dirty="0" smtClean="0"/>
              <a:t>in </a:t>
            </a:r>
            <a:r>
              <a:rPr lang="en-US" sz="1400" b="1" i="1" dirty="0" smtClean="0"/>
              <a:t>Costs</a:t>
            </a:r>
            <a:r>
              <a:rPr lang="en-US" sz="1400" b="1" i="1" dirty="0" smtClean="0"/>
              <a:t>.  </a:t>
            </a:r>
            <a:endParaRPr lang="en-US" sz="1400" b="1" i="1" dirty="0"/>
          </a:p>
        </p:txBody>
      </p:sp>
      <p:sp>
        <p:nvSpPr>
          <p:cNvPr id="17" name="TextBox 16"/>
          <p:cNvSpPr txBox="1"/>
          <p:nvPr/>
        </p:nvSpPr>
        <p:spPr>
          <a:xfrm>
            <a:off x="327453" y="4222985"/>
            <a:ext cx="8578946" cy="2308324"/>
          </a:xfrm>
          <a:prstGeom prst="rect">
            <a:avLst/>
          </a:prstGeom>
          <a:noFill/>
          <a:ln>
            <a:noFill/>
            <a:prstDash val="sysDot"/>
          </a:ln>
        </p:spPr>
        <p:txBody>
          <a:bodyPr wrap="square" rtlCol="0">
            <a:spAutoFit/>
          </a:bodyPr>
          <a:lstStyle/>
          <a:p>
            <a:pPr marL="285750" indent="-285750">
              <a:buFont typeface="Arial" panose="020B0604020202020204" pitchFamily="34" charset="0"/>
              <a:buChar char="•"/>
            </a:pPr>
            <a:r>
              <a:rPr lang="en-US" sz="1600" dirty="0" smtClean="0"/>
              <a:t>Press to GT-2/Preliminary Design Review to achieve viable technical mission/spacecraft design</a:t>
            </a:r>
          </a:p>
          <a:p>
            <a:pPr marL="285750" indent="-285750">
              <a:buFont typeface="Arial" panose="020B0604020202020204" pitchFamily="34" charset="0"/>
              <a:buChar char="•"/>
            </a:pPr>
            <a:r>
              <a:rPr lang="en-US" sz="1600" dirty="0" smtClean="0"/>
              <a:t>Prepare mission sponsorship marketing campaign </a:t>
            </a:r>
          </a:p>
          <a:p>
            <a:pPr marL="742950" lvl="1" indent="-285750">
              <a:buFont typeface="Arial" panose="020B0604020202020204" pitchFamily="34" charset="0"/>
              <a:buChar char="•"/>
            </a:pPr>
            <a:r>
              <a:rPr lang="en-US" sz="1600" dirty="0" smtClean="0"/>
              <a:t>Plan, brochure, video, mission “sponsors”, system “partners”, social media “supporters”</a:t>
            </a:r>
          </a:p>
          <a:p>
            <a:pPr marL="285750" indent="-285750">
              <a:buFont typeface="Arial" panose="020B0604020202020204" pitchFamily="34" charset="0"/>
              <a:buChar char="•"/>
            </a:pPr>
            <a:r>
              <a:rPr lang="en-US" sz="1600" dirty="0" smtClean="0"/>
              <a:t>ACS is a “Technology Development and Demonstration Mission,” we have a growing list of  sponsors, partners, supporters, and payloads!</a:t>
            </a:r>
          </a:p>
          <a:p>
            <a:pPr marL="285750" indent="-285750">
              <a:buFont typeface="Arial" panose="020B0604020202020204" pitchFamily="34" charset="0"/>
              <a:buChar char="•"/>
            </a:pPr>
            <a:r>
              <a:rPr lang="en-US" sz="1600" dirty="0" smtClean="0"/>
              <a:t>ACS is leveraging all available relationships to create a web of resources which enables both the successful flight of the CubeQuest mission payload and foster the development of a range of commercial products.  </a:t>
            </a:r>
          </a:p>
          <a:p>
            <a:pPr marL="285750" indent="-285750">
              <a:buFont typeface="Arial" panose="020B0604020202020204" pitchFamily="34" charset="0"/>
              <a:buChar char="•"/>
            </a:pPr>
            <a:endParaRPr lang="en-US" sz="1600" b="1" dirty="0"/>
          </a:p>
        </p:txBody>
      </p:sp>
    </p:spTree>
    <p:extLst>
      <p:ext uri="{BB962C8B-B14F-4D97-AF65-F5344CB8AC3E}">
        <p14:creationId xmlns:p14="http://schemas.microsoft.com/office/powerpoint/2010/main" val="240676959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smtClean="0">
                <a:ln w="3175">
                  <a:solidFill>
                    <a:srgbClr val="7030A0"/>
                  </a:solidFill>
                  <a:prstDash val="solid"/>
                </a:ln>
              </a:rPr>
              <a:t>Programmatic Development </a:t>
            </a:r>
            <a:r>
              <a:rPr lang="en-US" sz="2400" dirty="0">
                <a:ln w="3175">
                  <a:solidFill>
                    <a:srgbClr val="7030A0"/>
                  </a:solidFill>
                  <a:prstDash val="solid"/>
                </a:ln>
              </a:rPr>
              <a:t>Plan - Cost </a:t>
            </a:r>
            <a:r>
              <a:rPr lang="en-US" sz="2400" dirty="0" smtClean="0">
                <a:ln w="3175">
                  <a:solidFill>
                    <a:srgbClr val="7030A0"/>
                  </a:solidFill>
                  <a:prstDash val="solid"/>
                </a:ln>
              </a:rPr>
              <a:t>Factors</a:t>
            </a:r>
            <a:endParaRPr lang="en-US" sz="2400" dirty="0">
              <a:ln w="3175">
                <a:solidFill>
                  <a:srgbClr val="7030A0"/>
                </a:solidFill>
                <a:prstDash val="solid"/>
              </a:ln>
            </a:endParaRPr>
          </a:p>
        </p:txBody>
      </p:sp>
      <p:pic>
        <p:nvPicPr>
          <p:cNvPr id="5" name="Shape 240"/>
          <p:cNvPicPr preferRelativeResize="0"/>
          <p:nvPr/>
        </p:nvPicPr>
        <p:blipFill>
          <a:blip r:embed="rId3">
            <a:alphaModFix/>
          </a:blip>
          <a:stretch>
            <a:fillRect/>
          </a:stretch>
        </p:blipFill>
        <p:spPr>
          <a:xfrm>
            <a:off x="128400" y="880080"/>
            <a:ext cx="4455550" cy="2756074"/>
          </a:xfrm>
          <a:prstGeom prst="rect">
            <a:avLst/>
          </a:prstGeom>
          <a:solidFill>
            <a:srgbClr val="C00000"/>
          </a:solidFill>
          <a:ln>
            <a:noFill/>
          </a:ln>
        </p:spPr>
      </p:pic>
      <p:pic>
        <p:nvPicPr>
          <p:cNvPr id="6" name="Shape 241"/>
          <p:cNvPicPr preferRelativeResize="0"/>
          <p:nvPr/>
        </p:nvPicPr>
        <p:blipFill>
          <a:blip r:embed="rId4">
            <a:alphaModFix/>
          </a:blip>
          <a:stretch>
            <a:fillRect/>
          </a:stretch>
        </p:blipFill>
        <p:spPr>
          <a:xfrm>
            <a:off x="4583950" y="880079"/>
            <a:ext cx="4455518" cy="2756074"/>
          </a:xfrm>
          <a:prstGeom prst="rect">
            <a:avLst/>
          </a:prstGeom>
          <a:noFill/>
          <a:ln>
            <a:noFill/>
          </a:ln>
        </p:spPr>
      </p:pic>
      <p:pic>
        <p:nvPicPr>
          <p:cNvPr id="7" name="Shape 242"/>
          <p:cNvPicPr preferRelativeResize="0"/>
          <p:nvPr/>
        </p:nvPicPr>
        <p:blipFill>
          <a:blip r:embed="rId5">
            <a:alphaModFix/>
          </a:blip>
          <a:stretch>
            <a:fillRect/>
          </a:stretch>
        </p:blipFill>
        <p:spPr>
          <a:xfrm>
            <a:off x="2392187" y="3729755"/>
            <a:ext cx="4359625" cy="2708475"/>
          </a:xfrm>
          <a:prstGeom prst="rect">
            <a:avLst/>
          </a:prstGeom>
          <a:noFill/>
          <a:ln>
            <a:noFill/>
          </a:ln>
        </p:spPr>
      </p:pic>
      <p:cxnSp>
        <p:nvCxnSpPr>
          <p:cNvPr id="8" name="Straight Connector 7"/>
          <p:cNvCxnSpPr/>
          <p:nvPr/>
        </p:nvCxnSpPr>
        <p:spPr>
          <a:xfrm flipV="1">
            <a:off x="1083469" y="3070774"/>
            <a:ext cx="657225" cy="23812"/>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5848350" y="2951711"/>
            <a:ext cx="635794" cy="7620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5688806" y="3027911"/>
            <a:ext cx="159544" cy="42863"/>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3479006" y="5592518"/>
            <a:ext cx="476250" cy="11526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3305268" y="5707785"/>
            <a:ext cx="173738" cy="125239"/>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6811709" y="2735754"/>
            <a:ext cx="1910260" cy="369332"/>
          </a:xfrm>
          <a:prstGeom prst="rect">
            <a:avLst/>
          </a:prstGeom>
          <a:noFill/>
        </p:spPr>
        <p:txBody>
          <a:bodyPr wrap="square" rtlCol="0">
            <a:spAutoFit/>
          </a:bodyPr>
          <a:lstStyle/>
          <a:p>
            <a:r>
              <a:rPr lang="en-US" dirty="0" smtClean="0"/>
              <a:t>$367,000 @ GT-2</a:t>
            </a:r>
            <a:endParaRPr lang="en-US" dirty="0"/>
          </a:p>
        </p:txBody>
      </p:sp>
      <p:sp>
        <p:nvSpPr>
          <p:cNvPr id="15" name="TextBox 14"/>
          <p:cNvSpPr txBox="1"/>
          <p:nvPr/>
        </p:nvSpPr>
        <p:spPr>
          <a:xfrm>
            <a:off x="4063937" y="5413556"/>
            <a:ext cx="2283505" cy="369332"/>
          </a:xfrm>
          <a:prstGeom prst="rect">
            <a:avLst/>
          </a:prstGeom>
          <a:noFill/>
        </p:spPr>
        <p:txBody>
          <a:bodyPr wrap="square" rtlCol="0">
            <a:spAutoFit/>
          </a:bodyPr>
          <a:lstStyle/>
          <a:p>
            <a:r>
              <a:rPr lang="en-US" dirty="0" smtClean="0"/>
              <a:t>2,844 hours@GT-2</a:t>
            </a:r>
            <a:endParaRPr lang="en-US" dirty="0"/>
          </a:p>
        </p:txBody>
      </p:sp>
      <p:sp>
        <p:nvSpPr>
          <p:cNvPr id="16" name="TextBox 15"/>
          <p:cNvSpPr txBox="1"/>
          <p:nvPr/>
        </p:nvSpPr>
        <p:spPr>
          <a:xfrm>
            <a:off x="1980449" y="2735753"/>
            <a:ext cx="1895982" cy="369332"/>
          </a:xfrm>
          <a:prstGeom prst="rect">
            <a:avLst/>
          </a:prstGeom>
          <a:noFill/>
        </p:spPr>
        <p:txBody>
          <a:bodyPr wrap="square" rtlCol="0">
            <a:spAutoFit/>
          </a:bodyPr>
          <a:lstStyle/>
          <a:p>
            <a:r>
              <a:rPr lang="en-US" dirty="0" smtClean="0"/>
              <a:t>$36,000 &lt; @GT-2</a:t>
            </a:r>
            <a:endParaRPr lang="en-US" dirty="0"/>
          </a:p>
        </p:txBody>
      </p:sp>
    </p:spTree>
    <p:extLst>
      <p:ext uri="{BB962C8B-B14F-4D97-AF65-F5344CB8AC3E}">
        <p14:creationId xmlns:p14="http://schemas.microsoft.com/office/powerpoint/2010/main" val="405105954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smtClean="0">
                <a:ln w="3175">
                  <a:solidFill>
                    <a:srgbClr val="7030A0"/>
                  </a:solidFill>
                  <a:prstDash val="solid"/>
                </a:ln>
              </a:rPr>
              <a:t>Programmatic Development </a:t>
            </a:r>
            <a:r>
              <a:rPr lang="en-US" sz="2400" dirty="0">
                <a:ln w="3175">
                  <a:solidFill>
                    <a:srgbClr val="7030A0"/>
                  </a:solidFill>
                  <a:prstDash val="solid"/>
                </a:ln>
              </a:rPr>
              <a:t>Plan - Technical </a:t>
            </a:r>
            <a:r>
              <a:rPr lang="en-US" sz="2400" dirty="0" smtClean="0">
                <a:ln w="3175">
                  <a:solidFill>
                    <a:srgbClr val="7030A0"/>
                  </a:solidFill>
                  <a:prstDash val="solid"/>
                </a:ln>
              </a:rPr>
              <a:t>Risks</a:t>
            </a:r>
            <a:endParaRPr lang="en-US" sz="2400" dirty="0">
              <a:ln w="3175">
                <a:solidFill>
                  <a:srgbClr val="7030A0"/>
                </a:solidFill>
                <a:prstDash val="solid"/>
              </a:ln>
            </a:endParaRPr>
          </a:p>
        </p:txBody>
      </p:sp>
      <p:sp>
        <p:nvSpPr>
          <p:cNvPr id="7" name="TextBox 6"/>
          <p:cNvSpPr txBox="1"/>
          <p:nvPr/>
        </p:nvSpPr>
        <p:spPr>
          <a:xfrm>
            <a:off x="118753" y="1111325"/>
            <a:ext cx="7419926" cy="307777"/>
          </a:xfrm>
          <a:prstGeom prst="rect">
            <a:avLst/>
          </a:prstGeom>
          <a:noFill/>
        </p:spPr>
        <p:txBody>
          <a:bodyPr wrap="square" rtlCol="0">
            <a:spAutoFit/>
          </a:bodyPr>
          <a:lstStyle/>
          <a:p>
            <a:r>
              <a:rPr lang="en-US" sz="1400" b="1" dirty="0" smtClean="0"/>
              <a:t>Identified Technical Risks:</a:t>
            </a:r>
            <a:endParaRPr lang="en-US" sz="1400" b="1" dirty="0"/>
          </a:p>
        </p:txBody>
      </p:sp>
      <p:sp>
        <p:nvSpPr>
          <p:cNvPr id="8" name="TextBox 7"/>
          <p:cNvSpPr txBox="1"/>
          <p:nvPr/>
        </p:nvSpPr>
        <p:spPr>
          <a:xfrm>
            <a:off x="413658" y="1419102"/>
            <a:ext cx="8229600" cy="1569660"/>
          </a:xfrm>
          <a:prstGeom prst="rect">
            <a:avLst/>
          </a:prstGeom>
          <a:noFill/>
          <a:ln>
            <a:noFill/>
            <a:prstDash val="sysDot"/>
          </a:ln>
        </p:spPr>
        <p:txBody>
          <a:bodyPr wrap="square" rtlCol="0">
            <a:spAutoFit/>
          </a:bodyPr>
          <a:lstStyle/>
          <a:p>
            <a:pPr marL="285750" indent="-285750">
              <a:buFont typeface="Arial" panose="020B0604020202020204" pitchFamily="34" charset="0"/>
              <a:buChar char="•"/>
            </a:pPr>
            <a:r>
              <a:rPr lang="en-US" sz="1600" dirty="0" err="1"/>
              <a:t>Ka</a:t>
            </a:r>
            <a:r>
              <a:rPr lang="en-US" sz="1600" dirty="0"/>
              <a:t> Radio: Timely availability of suitable </a:t>
            </a:r>
            <a:r>
              <a:rPr lang="en-US" sz="1600" dirty="0" err="1"/>
              <a:t>Ka</a:t>
            </a:r>
            <a:r>
              <a:rPr lang="en-US" sz="1600" dirty="0"/>
              <a:t> Band Transceiver</a:t>
            </a:r>
          </a:p>
          <a:p>
            <a:pPr marL="285750" indent="-285750">
              <a:buFont typeface="Arial" panose="020B0604020202020204" pitchFamily="34" charset="0"/>
              <a:buChar char="•"/>
            </a:pPr>
            <a:r>
              <a:rPr lang="en-US" sz="1600" dirty="0"/>
              <a:t>Volume: Loss of volume margin due to system trade results</a:t>
            </a:r>
          </a:p>
          <a:p>
            <a:pPr marL="285750" indent="-285750">
              <a:buFont typeface="Arial" panose="020B0604020202020204" pitchFamily="34" charset="0"/>
              <a:buChar char="•"/>
            </a:pPr>
            <a:r>
              <a:rPr lang="en-US" sz="1600" dirty="0"/>
              <a:t>Heat: Thermal disconnect under competition loading</a:t>
            </a:r>
          </a:p>
          <a:p>
            <a:pPr marL="285750" indent="-285750">
              <a:buFont typeface="Arial" panose="020B0604020202020204" pitchFamily="34" charset="0"/>
              <a:buChar char="•"/>
            </a:pPr>
            <a:r>
              <a:rPr lang="en-US" sz="1600" dirty="0"/>
              <a:t>Radiation: Due to changes in trajectory radiation environment is materially increased</a:t>
            </a:r>
          </a:p>
          <a:p>
            <a:pPr marL="285750" indent="-285750">
              <a:buFont typeface="Arial" panose="020B0604020202020204" pitchFamily="34" charset="0"/>
              <a:buChar char="•"/>
            </a:pPr>
            <a:r>
              <a:rPr lang="en-US" sz="1600" dirty="0"/>
              <a:t>Trajectory: Trajectory/Propulsion optimization is required to restore mass, volume, and delta V margins</a:t>
            </a:r>
          </a:p>
        </p:txBody>
      </p:sp>
      <p:sp>
        <p:nvSpPr>
          <p:cNvPr id="11" name="TextBox 10"/>
          <p:cNvSpPr txBox="1"/>
          <p:nvPr/>
        </p:nvSpPr>
        <p:spPr>
          <a:xfrm>
            <a:off x="118753" y="3020670"/>
            <a:ext cx="7419926" cy="307777"/>
          </a:xfrm>
          <a:prstGeom prst="rect">
            <a:avLst/>
          </a:prstGeom>
          <a:noFill/>
        </p:spPr>
        <p:txBody>
          <a:bodyPr wrap="square" rtlCol="0">
            <a:spAutoFit/>
          </a:bodyPr>
          <a:lstStyle/>
          <a:p>
            <a:r>
              <a:rPr lang="en-US" sz="1400" b="1" dirty="0" smtClean="0"/>
              <a:t>Technical Risks Mitigation Strategies:</a:t>
            </a:r>
            <a:endParaRPr lang="en-US" sz="1400" b="1" dirty="0"/>
          </a:p>
        </p:txBody>
      </p:sp>
      <p:sp>
        <p:nvSpPr>
          <p:cNvPr id="12" name="TextBox 11"/>
          <p:cNvSpPr txBox="1"/>
          <p:nvPr/>
        </p:nvSpPr>
        <p:spPr>
          <a:xfrm>
            <a:off x="413658" y="3324256"/>
            <a:ext cx="8229600" cy="2554545"/>
          </a:xfrm>
          <a:prstGeom prst="rect">
            <a:avLst/>
          </a:prstGeom>
          <a:noFill/>
          <a:ln>
            <a:noFill/>
            <a:prstDash val="sysDot"/>
          </a:ln>
        </p:spPr>
        <p:txBody>
          <a:bodyPr wrap="square" rtlCol="0">
            <a:spAutoFit/>
          </a:bodyPr>
          <a:lstStyle/>
          <a:p>
            <a:pPr marL="285750" indent="-285750">
              <a:buFont typeface="Arial" panose="020B0604020202020204" pitchFamily="34" charset="0"/>
              <a:buChar char="•"/>
            </a:pPr>
            <a:r>
              <a:rPr lang="en-US" sz="1600" dirty="0"/>
              <a:t>KA Radio: We have found a suitable </a:t>
            </a:r>
            <a:r>
              <a:rPr lang="en-US" sz="1600" dirty="0" err="1"/>
              <a:t>Ka</a:t>
            </a:r>
            <a:r>
              <a:rPr lang="en-US" sz="1600" dirty="0"/>
              <a:t> Band transceiver that fits our schedule.</a:t>
            </a:r>
          </a:p>
          <a:p>
            <a:pPr marL="285750" indent="-285750">
              <a:buFont typeface="Arial" panose="020B0604020202020204" pitchFamily="34" charset="0"/>
              <a:buChar char="•"/>
            </a:pPr>
            <a:r>
              <a:rPr lang="en-US" sz="1600" dirty="0"/>
              <a:t>Volume: Advances in trajectory have mitigated this risk and substantially reduced propulsion requirements.</a:t>
            </a:r>
          </a:p>
          <a:p>
            <a:pPr marL="285750" indent="-285750">
              <a:buFont typeface="Arial" panose="020B0604020202020204" pitchFamily="34" charset="0"/>
              <a:buChar char="•"/>
            </a:pPr>
            <a:r>
              <a:rPr lang="en-US" sz="1600" dirty="0"/>
              <a:t>Heat: All available thermal management tools will be traded to provide thermal margin under loading.  </a:t>
            </a:r>
          </a:p>
          <a:p>
            <a:pPr marL="285750" indent="-285750">
              <a:buFont typeface="Arial" panose="020B0604020202020204" pitchFamily="34" charset="0"/>
              <a:buChar char="•"/>
            </a:pPr>
            <a:r>
              <a:rPr lang="en-US" sz="1600" dirty="0"/>
              <a:t>Radiation: Advances in trajectory have mitigated the Van Allen radiation belt risk.  The deep space radiation environment impact is being traded with propulsion, shielding, and other systems.</a:t>
            </a:r>
          </a:p>
          <a:p>
            <a:pPr marL="285750" indent="-285750">
              <a:buFont typeface="Arial" panose="020B0604020202020204" pitchFamily="34" charset="0"/>
              <a:buChar char="•"/>
            </a:pPr>
            <a:r>
              <a:rPr lang="en-US" sz="1600" dirty="0"/>
              <a:t>Trajectory: Advances in trajectory and maturation of the propulsion system options analysis have resulted in clearly defined solutions with margin.</a:t>
            </a:r>
          </a:p>
        </p:txBody>
      </p:sp>
    </p:spTree>
    <p:extLst>
      <p:ext uri="{BB962C8B-B14F-4D97-AF65-F5344CB8AC3E}">
        <p14:creationId xmlns:p14="http://schemas.microsoft.com/office/powerpoint/2010/main" val="76302196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smtClean="0">
                <a:ln w="3175">
                  <a:solidFill>
                    <a:srgbClr val="7030A0"/>
                  </a:solidFill>
                  <a:prstDash val="solid"/>
                </a:ln>
              </a:rPr>
              <a:t>Programmatic Development </a:t>
            </a:r>
            <a:r>
              <a:rPr lang="en-US" sz="2400" dirty="0">
                <a:ln w="3175">
                  <a:solidFill>
                    <a:srgbClr val="7030A0"/>
                  </a:solidFill>
                  <a:prstDash val="solid"/>
                </a:ln>
              </a:rPr>
              <a:t>Plan - Technical </a:t>
            </a:r>
            <a:r>
              <a:rPr lang="en-US" sz="2400" dirty="0" smtClean="0">
                <a:ln w="3175">
                  <a:solidFill>
                    <a:srgbClr val="7030A0"/>
                  </a:solidFill>
                  <a:prstDash val="solid"/>
                </a:ln>
              </a:rPr>
              <a:t>Risks</a:t>
            </a:r>
            <a:endParaRPr lang="en-US" sz="2400" dirty="0">
              <a:ln w="3175">
                <a:solidFill>
                  <a:srgbClr val="7030A0"/>
                </a:solidFill>
                <a:prstDash val="solid"/>
              </a:ln>
            </a:endParaRPr>
          </a:p>
        </p:txBody>
      </p:sp>
      <p:sp>
        <p:nvSpPr>
          <p:cNvPr id="6" name="Shape 257"/>
          <p:cNvSpPr txBox="1"/>
          <p:nvPr/>
        </p:nvSpPr>
        <p:spPr>
          <a:xfrm>
            <a:off x="1259625" y="1243175"/>
            <a:ext cx="6685199" cy="337499"/>
          </a:xfrm>
          <a:prstGeom prst="rect">
            <a:avLst/>
          </a:prstGeom>
          <a:noFill/>
          <a:ln>
            <a:noFill/>
          </a:ln>
        </p:spPr>
        <p:txBody>
          <a:bodyPr lIns="91425" tIns="91425" rIns="91425" bIns="91425" anchor="t" anchorCtr="0">
            <a:noAutofit/>
          </a:bodyPr>
          <a:lstStyle/>
          <a:p>
            <a:pPr lvl="0" algn="ctr" rtl="0">
              <a:spcBef>
                <a:spcPts val="0"/>
              </a:spcBef>
              <a:buNone/>
            </a:pPr>
            <a:r>
              <a:rPr lang="en-US" b="1" dirty="0"/>
              <a:t>Alpha CubeSat Technical Risk Matrix</a:t>
            </a:r>
          </a:p>
        </p:txBody>
      </p:sp>
      <p:graphicFrame>
        <p:nvGraphicFramePr>
          <p:cNvPr id="7" name="Shape 258"/>
          <p:cNvGraphicFramePr/>
          <p:nvPr>
            <p:extLst>
              <p:ext uri="{D42A27DB-BD31-4B8C-83A1-F6EECF244321}">
                <p14:modId xmlns:p14="http://schemas.microsoft.com/office/powerpoint/2010/main" val="2399079459"/>
              </p:ext>
            </p:extLst>
          </p:nvPr>
        </p:nvGraphicFramePr>
        <p:xfrm>
          <a:off x="400875" y="2095500"/>
          <a:ext cx="8321600" cy="3931680"/>
        </p:xfrm>
        <a:graphic>
          <a:graphicData uri="http://schemas.openxmlformats.org/drawingml/2006/table">
            <a:tbl>
              <a:tblPr>
                <a:noFill/>
              </a:tblPr>
              <a:tblGrid>
                <a:gridCol w="1263802"/>
                <a:gridCol w="930031"/>
                <a:gridCol w="473967"/>
                <a:gridCol w="1015500"/>
                <a:gridCol w="1106075"/>
                <a:gridCol w="1180125"/>
                <a:gridCol w="1155475"/>
                <a:gridCol w="1196625"/>
              </a:tblGrid>
              <a:tr h="381000">
                <a:tc rowSpan="5">
                  <a:txBody>
                    <a:bodyPr/>
                    <a:lstStyle/>
                    <a:p>
                      <a:pPr lvl="0" algn="ctr" rtl="0">
                        <a:spcBef>
                          <a:spcPts val="0"/>
                        </a:spcBef>
                        <a:buNone/>
                      </a:pPr>
                      <a:r>
                        <a:rPr lang="en-US" dirty="0"/>
                        <a:t>Likelihood of Occurrence</a:t>
                      </a:r>
                    </a:p>
                  </a:txBody>
                  <a:tcPr marL="91425" marR="91425" marT="91425" marB="91425" anchor="ctr"/>
                </a:tc>
                <a:tc>
                  <a:txBody>
                    <a:bodyPr/>
                    <a:lstStyle/>
                    <a:p>
                      <a:pPr lvl="0" rtl="0">
                        <a:spcBef>
                          <a:spcPts val="0"/>
                        </a:spcBef>
                        <a:buNone/>
                      </a:pPr>
                      <a:r>
                        <a:rPr lang="en-US"/>
                        <a:t>Highest</a:t>
                      </a:r>
                    </a:p>
                  </a:txBody>
                  <a:tcPr marL="91425" marR="91425" marT="91425" marB="91425"/>
                </a:tc>
                <a:tc>
                  <a:txBody>
                    <a:bodyPr/>
                    <a:lstStyle/>
                    <a:p>
                      <a:pPr lvl="0" algn="ctr" rtl="0">
                        <a:spcBef>
                          <a:spcPts val="0"/>
                        </a:spcBef>
                        <a:buNone/>
                      </a:pPr>
                      <a:r>
                        <a:rPr lang="en-US" dirty="0"/>
                        <a:t>5</a:t>
                      </a:r>
                    </a:p>
                  </a:txBody>
                  <a:tcPr marL="91425" marR="91425" marT="91425" marB="91425"/>
                </a:tc>
                <a:tc>
                  <a:txBody>
                    <a:bodyPr/>
                    <a:lstStyle/>
                    <a:p>
                      <a:pPr lvl="0" rtl="0">
                        <a:spcBef>
                          <a:spcPts val="0"/>
                        </a:spcBef>
                        <a:buNone/>
                      </a:pPr>
                      <a:endParaRPr dirty="0"/>
                    </a:p>
                  </a:txBody>
                  <a:tcPr marL="91425" marR="91425" marT="91425" marB="91425"/>
                </a:tc>
                <a:tc>
                  <a:txBody>
                    <a:bodyPr/>
                    <a:lstStyle/>
                    <a:p>
                      <a:pPr lvl="0" rtl="0">
                        <a:spcBef>
                          <a:spcPts val="0"/>
                        </a:spcBef>
                        <a:buNone/>
                      </a:pPr>
                      <a:endParaRPr/>
                    </a:p>
                  </a:txBody>
                  <a:tcPr marL="91425" marR="91425" marT="91425" marB="91425"/>
                </a:tc>
                <a:tc>
                  <a:txBody>
                    <a:bodyPr/>
                    <a:lstStyle/>
                    <a:p>
                      <a:pPr lvl="0" rtl="0">
                        <a:spcBef>
                          <a:spcPts val="0"/>
                        </a:spcBef>
                        <a:buNone/>
                      </a:pPr>
                      <a:endParaRPr lang="en-US" dirty="0"/>
                    </a:p>
                  </a:txBody>
                  <a:tcPr marL="91425" marR="91425" marT="91425" marB="91425"/>
                </a:tc>
                <a:tc>
                  <a:txBody>
                    <a:bodyPr/>
                    <a:lstStyle/>
                    <a:p>
                      <a:pPr lvl="0" rtl="0">
                        <a:spcBef>
                          <a:spcPts val="0"/>
                        </a:spcBef>
                        <a:buNone/>
                      </a:pPr>
                      <a:endParaRPr/>
                    </a:p>
                  </a:txBody>
                  <a:tcPr marL="91425" marR="91425" marT="91425" marB="91425"/>
                </a:tc>
                <a:tc>
                  <a:txBody>
                    <a:bodyPr/>
                    <a:lstStyle/>
                    <a:p>
                      <a:pPr lvl="0" algn="ctr" rtl="0">
                        <a:spcBef>
                          <a:spcPts val="0"/>
                        </a:spcBef>
                        <a:buNone/>
                      </a:pPr>
                      <a:endParaRPr lang="en-US" dirty="0" smtClean="0"/>
                    </a:p>
                  </a:txBody>
                  <a:tcPr marL="91425" marR="91425" marT="91425" marB="91425"/>
                </a:tc>
              </a:tr>
              <a:tr h="396200">
                <a:tc vMerge="1">
                  <a:txBody>
                    <a:bodyPr/>
                    <a:lstStyle/>
                    <a:p>
                      <a:endParaRPr lang="en-US"/>
                    </a:p>
                  </a:txBody>
                  <a:tcPr/>
                </a:tc>
                <a:tc>
                  <a:txBody>
                    <a:bodyPr/>
                    <a:lstStyle/>
                    <a:p>
                      <a:pPr lvl="0" rtl="0">
                        <a:spcBef>
                          <a:spcPts val="0"/>
                        </a:spcBef>
                        <a:buNone/>
                      </a:pPr>
                      <a:endParaRPr/>
                    </a:p>
                  </a:txBody>
                  <a:tcPr marL="91425" marR="91425" marT="91425" marB="91425"/>
                </a:tc>
                <a:tc>
                  <a:txBody>
                    <a:bodyPr/>
                    <a:lstStyle/>
                    <a:p>
                      <a:pPr lvl="0" algn="ctr" rtl="0">
                        <a:spcBef>
                          <a:spcPts val="0"/>
                        </a:spcBef>
                        <a:buNone/>
                      </a:pPr>
                      <a:r>
                        <a:rPr lang="en-US"/>
                        <a:t>4</a:t>
                      </a:r>
                    </a:p>
                  </a:txBody>
                  <a:tcPr marL="91425" marR="91425" marT="91425" marB="91425"/>
                </a:tc>
                <a:tc>
                  <a:txBody>
                    <a:bodyPr/>
                    <a:lstStyle/>
                    <a:p>
                      <a:pPr>
                        <a:spcBef>
                          <a:spcPts val="0"/>
                        </a:spcBef>
                        <a:buNone/>
                      </a:pPr>
                      <a:endParaRPr/>
                    </a:p>
                  </a:txBody>
                  <a:tcPr marL="91425" marR="91425" marT="91425" marB="91425"/>
                </a:tc>
                <a:tc>
                  <a:txBody>
                    <a:bodyPr/>
                    <a:lstStyle/>
                    <a:p>
                      <a:pPr>
                        <a:spcBef>
                          <a:spcPts val="0"/>
                        </a:spcBef>
                        <a:buNone/>
                      </a:pPr>
                      <a:endParaRPr/>
                    </a:p>
                  </a:txBody>
                  <a:tcPr marL="91425" marR="91425" marT="91425" marB="91425"/>
                </a:tc>
                <a:tc>
                  <a:txBody>
                    <a:bodyPr/>
                    <a:lstStyle/>
                    <a:p>
                      <a:pPr>
                        <a:spcBef>
                          <a:spcPts val="0"/>
                        </a:spcBef>
                        <a:buNone/>
                      </a:pPr>
                      <a:endParaRPr/>
                    </a:p>
                  </a:txBody>
                  <a:tcPr marL="91425" marR="91425" marT="91425" marB="91425"/>
                </a:tc>
                <a:tc>
                  <a:txBody>
                    <a:bodyPr/>
                    <a:lstStyle/>
                    <a:p>
                      <a:pPr lvl="0" rtl="0">
                        <a:spcBef>
                          <a:spcPts val="0"/>
                        </a:spcBef>
                        <a:buNone/>
                      </a:pPr>
                      <a:endParaRPr/>
                    </a:p>
                  </a:txBody>
                  <a:tcPr marL="91425" marR="91425" marT="91425" marB="91425"/>
                </a:tc>
                <a:tc>
                  <a:txBody>
                    <a:bodyPr/>
                    <a:lstStyle/>
                    <a:p>
                      <a:pPr>
                        <a:spcBef>
                          <a:spcPts val="0"/>
                        </a:spcBef>
                        <a:buNone/>
                      </a:pPr>
                      <a:endParaRPr/>
                    </a:p>
                  </a:txBody>
                  <a:tcPr marL="91425" marR="91425" marT="91425" marB="91425"/>
                </a:tc>
              </a:tr>
              <a:tr h="396200">
                <a:tc vMerge="1">
                  <a:txBody>
                    <a:bodyPr/>
                    <a:lstStyle/>
                    <a:p>
                      <a:endParaRPr lang="en-US"/>
                    </a:p>
                  </a:txBody>
                  <a:tcPr/>
                </a:tc>
                <a:tc>
                  <a:txBody>
                    <a:bodyPr/>
                    <a:lstStyle/>
                    <a:p>
                      <a:pPr lvl="0" rtl="0">
                        <a:spcBef>
                          <a:spcPts val="0"/>
                        </a:spcBef>
                        <a:buNone/>
                      </a:pPr>
                      <a:endParaRPr/>
                    </a:p>
                  </a:txBody>
                  <a:tcPr marL="91425" marR="91425" marT="91425" marB="91425"/>
                </a:tc>
                <a:tc>
                  <a:txBody>
                    <a:bodyPr/>
                    <a:lstStyle/>
                    <a:p>
                      <a:pPr lvl="0" algn="ctr" rtl="0">
                        <a:spcBef>
                          <a:spcPts val="0"/>
                        </a:spcBef>
                        <a:buNone/>
                      </a:pPr>
                      <a:r>
                        <a:rPr lang="en-US"/>
                        <a:t>3</a:t>
                      </a:r>
                    </a:p>
                  </a:txBody>
                  <a:tcPr marL="91425" marR="91425" marT="91425" marB="91425"/>
                </a:tc>
                <a:tc>
                  <a:txBody>
                    <a:bodyPr/>
                    <a:lstStyle/>
                    <a:p>
                      <a:pPr>
                        <a:spcBef>
                          <a:spcPts val="0"/>
                        </a:spcBef>
                        <a:buNone/>
                      </a:pPr>
                      <a:endParaRPr/>
                    </a:p>
                  </a:txBody>
                  <a:tcPr marL="91425" marR="91425" marT="91425" marB="91425"/>
                </a:tc>
                <a:tc>
                  <a:txBody>
                    <a:bodyPr/>
                    <a:lstStyle/>
                    <a:p>
                      <a:pPr>
                        <a:spcBef>
                          <a:spcPts val="0"/>
                        </a:spcBef>
                        <a:buNone/>
                      </a:pPr>
                      <a:endParaRPr lang="en-US" dirty="0" smtClean="0"/>
                    </a:p>
                  </a:txBody>
                  <a:tcPr marL="91425" marR="91425" marT="91425" marB="91425"/>
                </a:tc>
                <a:tc>
                  <a:txBody>
                    <a:bodyPr/>
                    <a:lstStyle/>
                    <a:p>
                      <a:pPr lvl="0" algn="ctr" rtl="0">
                        <a:spcBef>
                          <a:spcPts val="0"/>
                        </a:spcBef>
                        <a:buNone/>
                      </a:pPr>
                      <a:r>
                        <a:rPr lang="en-US" dirty="0" smtClean="0"/>
                        <a:t>Thermal</a:t>
                      </a:r>
                    </a:p>
                  </a:txBody>
                  <a:tcPr marL="91425" marR="91425" marT="91425" marB="91425"/>
                </a:tc>
                <a:tc>
                  <a:txBody>
                    <a:bodyPr/>
                    <a:lstStyle/>
                    <a:p>
                      <a:pPr>
                        <a:spcBef>
                          <a:spcPts val="0"/>
                        </a:spcBef>
                        <a:buNone/>
                      </a:pPr>
                      <a:endParaRPr/>
                    </a:p>
                  </a:txBody>
                  <a:tcPr marL="91425" marR="91425" marT="91425" marB="91425"/>
                </a:tc>
                <a:tc>
                  <a:txBody>
                    <a:bodyPr/>
                    <a:lstStyle/>
                    <a:p>
                      <a:pPr lvl="0" algn="ctr" rtl="0">
                        <a:spcBef>
                          <a:spcPts val="0"/>
                        </a:spcBef>
                        <a:buNone/>
                      </a:pPr>
                      <a:endParaRPr lang="en-US" dirty="0"/>
                    </a:p>
                  </a:txBody>
                  <a:tcPr marL="91425" marR="91425" marT="91425" marB="91425"/>
                </a:tc>
              </a:tr>
              <a:tr h="396200">
                <a:tc vMerge="1">
                  <a:txBody>
                    <a:bodyPr/>
                    <a:lstStyle/>
                    <a:p>
                      <a:endParaRPr lang="en-US"/>
                    </a:p>
                  </a:txBody>
                  <a:tcPr/>
                </a:tc>
                <a:tc>
                  <a:txBody>
                    <a:bodyPr/>
                    <a:lstStyle/>
                    <a:p>
                      <a:pPr lvl="0" rtl="0">
                        <a:spcBef>
                          <a:spcPts val="0"/>
                        </a:spcBef>
                        <a:buNone/>
                      </a:pPr>
                      <a:endParaRPr/>
                    </a:p>
                  </a:txBody>
                  <a:tcPr marL="91425" marR="91425" marT="91425" marB="91425"/>
                </a:tc>
                <a:tc>
                  <a:txBody>
                    <a:bodyPr/>
                    <a:lstStyle/>
                    <a:p>
                      <a:pPr lvl="0" algn="ctr" rtl="0">
                        <a:spcBef>
                          <a:spcPts val="0"/>
                        </a:spcBef>
                        <a:buNone/>
                      </a:pPr>
                      <a:r>
                        <a:rPr lang="en-US"/>
                        <a:t>2</a:t>
                      </a:r>
                    </a:p>
                  </a:txBody>
                  <a:tcPr marL="91425" marR="91425" marT="91425" marB="91425"/>
                </a:tc>
                <a:tc>
                  <a:txBody>
                    <a:bodyPr/>
                    <a:lstStyle/>
                    <a:p>
                      <a:pPr>
                        <a:spcBef>
                          <a:spcPts val="0"/>
                        </a:spcBef>
                        <a:buNone/>
                      </a:pPr>
                      <a:endParaRPr/>
                    </a:p>
                  </a:txBody>
                  <a:tcPr marL="91425" marR="91425" marT="91425" marB="91425"/>
                </a:tc>
                <a:tc>
                  <a:txBody>
                    <a:bodyPr/>
                    <a:lstStyle/>
                    <a:p>
                      <a:pPr algn="ctr">
                        <a:spcBef>
                          <a:spcPts val="0"/>
                        </a:spcBef>
                        <a:buNone/>
                      </a:pPr>
                      <a:endParaRPr dirty="0"/>
                    </a:p>
                  </a:txBody>
                  <a:tcPr marL="91425" marR="91425" marT="91425" marB="91425"/>
                </a:tc>
                <a:tc>
                  <a:txBody>
                    <a:bodyPr/>
                    <a:lstStyle/>
                    <a:p>
                      <a:pPr algn="ctr">
                        <a:spcBef>
                          <a:spcPts val="0"/>
                        </a:spcBef>
                        <a:buNone/>
                      </a:pPr>
                      <a:r>
                        <a:rPr lang="en-US" dirty="0" smtClean="0"/>
                        <a:t>Volume</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smtClean="0">
                          <a:solidFill>
                            <a:schemeClr val="dk1"/>
                          </a:solidFill>
                        </a:rPr>
                        <a:t>Radiation</a:t>
                      </a:r>
                    </a:p>
                  </a:txBody>
                  <a:tcPr marL="91425" marR="91425" marT="91425" marB="91425"/>
                </a:tc>
                <a:tc>
                  <a:txBody>
                    <a:bodyPr/>
                    <a:lstStyle/>
                    <a:p>
                      <a:pPr lvl="0">
                        <a:spcBef>
                          <a:spcPts val="0"/>
                        </a:spcBef>
                        <a:buClr>
                          <a:schemeClr val="dk1"/>
                        </a:buClr>
                        <a:buSzPct val="78571"/>
                        <a:buFont typeface="Arial"/>
                        <a:buNone/>
                      </a:pPr>
                      <a:endParaRPr lang="en-US" dirty="0">
                        <a:solidFill>
                          <a:schemeClr val="dk1"/>
                        </a:solidFill>
                      </a:endParaRPr>
                    </a:p>
                  </a:txBody>
                  <a:tcPr marL="91425" marR="91425" marT="91425" marB="91425"/>
                </a:tc>
                <a:tc>
                  <a:txBody>
                    <a:bodyPr/>
                    <a:lstStyle/>
                    <a:p>
                      <a:pPr algn="ctr">
                        <a:spcBef>
                          <a:spcPts val="0"/>
                        </a:spcBef>
                        <a:buNone/>
                      </a:pPr>
                      <a:r>
                        <a:rPr lang="en-US" dirty="0" err="1" smtClean="0"/>
                        <a:t>Ka</a:t>
                      </a:r>
                      <a:r>
                        <a:rPr lang="en-US" dirty="0" smtClean="0"/>
                        <a:t> Radio</a:t>
                      </a:r>
                      <a:endParaRPr dirty="0"/>
                    </a:p>
                  </a:txBody>
                  <a:tcPr marL="91425" marR="91425" marT="91425" marB="91425"/>
                </a:tc>
              </a:tr>
              <a:tr h="381000">
                <a:tc vMerge="1">
                  <a:txBody>
                    <a:bodyPr/>
                    <a:lstStyle/>
                    <a:p>
                      <a:endParaRPr lang="en-US"/>
                    </a:p>
                  </a:txBody>
                  <a:tcPr/>
                </a:tc>
                <a:tc>
                  <a:txBody>
                    <a:bodyPr/>
                    <a:lstStyle/>
                    <a:p>
                      <a:pPr lvl="0" rtl="0">
                        <a:spcBef>
                          <a:spcPts val="0"/>
                        </a:spcBef>
                        <a:buNone/>
                      </a:pPr>
                      <a:r>
                        <a:rPr lang="en-US"/>
                        <a:t>Lowest</a:t>
                      </a:r>
                    </a:p>
                  </a:txBody>
                  <a:tcPr marL="91425" marR="91425" marT="91425" marB="91425"/>
                </a:tc>
                <a:tc>
                  <a:txBody>
                    <a:bodyPr/>
                    <a:lstStyle/>
                    <a:p>
                      <a:pPr lvl="0" algn="ctr" rtl="0">
                        <a:spcBef>
                          <a:spcPts val="0"/>
                        </a:spcBef>
                        <a:buNone/>
                      </a:pPr>
                      <a:r>
                        <a:rPr lang="en-US"/>
                        <a:t>1</a:t>
                      </a:r>
                    </a:p>
                  </a:txBody>
                  <a:tcPr marL="91425" marR="91425" marT="91425" marB="91425"/>
                </a:tc>
                <a:tc>
                  <a:txBody>
                    <a:bodyPr/>
                    <a:lstStyle/>
                    <a:p>
                      <a:pPr algn="ctr">
                        <a:spcBef>
                          <a:spcPts val="0"/>
                        </a:spcBef>
                        <a:buNone/>
                      </a:pPr>
                      <a:endParaRPr lang="en-US" dirty="0" smtClean="0"/>
                    </a:p>
                  </a:txBody>
                  <a:tcPr marL="91425" marR="91425" marT="91425" marB="91425"/>
                </a:tc>
                <a:tc>
                  <a:txBody>
                    <a:bodyPr/>
                    <a:lstStyle/>
                    <a:p>
                      <a:pPr lvl="0" rtl="0">
                        <a:spcBef>
                          <a:spcPts val="0"/>
                        </a:spcBef>
                        <a:buNone/>
                      </a:pPr>
                      <a:endParaRPr/>
                    </a:p>
                  </a:txBody>
                  <a:tcPr marL="91425" marR="91425" marT="91425" marB="91425"/>
                </a:tc>
                <a:tc>
                  <a:txBody>
                    <a:bodyPr/>
                    <a:lstStyle/>
                    <a:p>
                      <a:pPr>
                        <a:spcBef>
                          <a:spcPts val="0"/>
                        </a:spcBef>
                        <a:buNone/>
                      </a:pPr>
                      <a:endParaRPr dirty="0"/>
                    </a:p>
                  </a:txBody>
                  <a:tcPr marL="91425" marR="91425" marT="91425" marB="91425"/>
                </a:tc>
                <a:tc>
                  <a:txBody>
                    <a:bodyPr/>
                    <a:lstStyle/>
                    <a:p>
                      <a:pPr>
                        <a:spcBef>
                          <a:spcPts val="0"/>
                        </a:spcBef>
                        <a:buNone/>
                      </a:pPr>
                      <a:endParaRPr/>
                    </a:p>
                  </a:txBody>
                  <a:tcPr marL="91425" marR="91425" marT="91425" marB="91425"/>
                </a:tc>
                <a:tc>
                  <a:txBody>
                    <a:bodyPr/>
                    <a:lstStyle/>
                    <a:p>
                      <a:pPr algn="ctr">
                        <a:spcBef>
                          <a:spcPts val="0"/>
                        </a:spcBef>
                        <a:buNone/>
                      </a:pPr>
                      <a:r>
                        <a:rPr lang="en-US" dirty="0" smtClean="0"/>
                        <a:t>Trajectory</a:t>
                      </a:r>
                    </a:p>
                  </a:txBody>
                  <a:tcPr marL="91425" marR="91425" marT="91425" marB="91425"/>
                </a:tc>
              </a:tr>
              <a:tr h="396200">
                <a:tc>
                  <a:txBody>
                    <a:bodyPr/>
                    <a:lstStyle/>
                    <a:p>
                      <a:pPr lvl="0" rtl="0">
                        <a:spcBef>
                          <a:spcPts val="0"/>
                        </a:spcBef>
                        <a:buNone/>
                      </a:pPr>
                      <a:endParaRPr>
                        <a:solidFill>
                          <a:schemeClr val="dk1"/>
                        </a:solidFill>
                      </a:endParaRPr>
                    </a:p>
                  </a:txBody>
                  <a:tcPr marL="91425" marR="91425" marT="91425" marB="91425"/>
                </a:tc>
                <a:tc>
                  <a:txBody>
                    <a:bodyPr/>
                    <a:lstStyle/>
                    <a:p>
                      <a:pPr lvl="0" rtl="0">
                        <a:spcBef>
                          <a:spcPts val="0"/>
                        </a:spcBef>
                        <a:buNone/>
                      </a:pPr>
                      <a:endParaRPr/>
                    </a:p>
                  </a:txBody>
                  <a:tcPr marL="91425" marR="91425" marT="91425" marB="91425"/>
                </a:tc>
                <a:tc>
                  <a:txBody>
                    <a:bodyPr/>
                    <a:lstStyle/>
                    <a:p>
                      <a:pPr>
                        <a:spcBef>
                          <a:spcPts val="0"/>
                        </a:spcBef>
                        <a:buNone/>
                      </a:pPr>
                      <a:endParaRPr/>
                    </a:p>
                  </a:txBody>
                  <a:tcPr marL="91425" marR="91425" marT="91425" marB="91425"/>
                </a:tc>
                <a:tc>
                  <a:txBody>
                    <a:bodyPr/>
                    <a:lstStyle/>
                    <a:p>
                      <a:pPr lvl="0" algn="ctr" rtl="0">
                        <a:spcBef>
                          <a:spcPts val="0"/>
                        </a:spcBef>
                        <a:buNone/>
                      </a:pPr>
                      <a:r>
                        <a:rPr lang="en-US"/>
                        <a:t>1</a:t>
                      </a:r>
                    </a:p>
                  </a:txBody>
                  <a:tcPr marL="91425" marR="91425" marT="91425" marB="91425"/>
                </a:tc>
                <a:tc>
                  <a:txBody>
                    <a:bodyPr/>
                    <a:lstStyle/>
                    <a:p>
                      <a:pPr lvl="0" algn="ctr" rtl="0">
                        <a:spcBef>
                          <a:spcPts val="0"/>
                        </a:spcBef>
                        <a:buNone/>
                      </a:pPr>
                      <a:r>
                        <a:rPr lang="en-US"/>
                        <a:t>2</a:t>
                      </a:r>
                    </a:p>
                  </a:txBody>
                  <a:tcPr marL="91425" marR="91425" marT="91425" marB="91425"/>
                </a:tc>
                <a:tc>
                  <a:txBody>
                    <a:bodyPr/>
                    <a:lstStyle/>
                    <a:p>
                      <a:pPr lvl="0" algn="ctr" rtl="0">
                        <a:spcBef>
                          <a:spcPts val="0"/>
                        </a:spcBef>
                        <a:buNone/>
                      </a:pPr>
                      <a:r>
                        <a:rPr lang="en-US"/>
                        <a:t>3</a:t>
                      </a:r>
                    </a:p>
                  </a:txBody>
                  <a:tcPr marL="91425" marR="91425" marT="91425" marB="91425"/>
                </a:tc>
                <a:tc>
                  <a:txBody>
                    <a:bodyPr/>
                    <a:lstStyle/>
                    <a:p>
                      <a:pPr lvl="0" algn="ctr" rtl="0">
                        <a:spcBef>
                          <a:spcPts val="0"/>
                        </a:spcBef>
                        <a:buNone/>
                      </a:pPr>
                      <a:r>
                        <a:rPr lang="en-US"/>
                        <a:t>4</a:t>
                      </a:r>
                    </a:p>
                  </a:txBody>
                  <a:tcPr marL="91425" marR="91425" marT="91425" marB="91425"/>
                </a:tc>
                <a:tc>
                  <a:txBody>
                    <a:bodyPr/>
                    <a:lstStyle/>
                    <a:p>
                      <a:pPr lvl="0" algn="ctr" rtl="0">
                        <a:spcBef>
                          <a:spcPts val="0"/>
                        </a:spcBef>
                        <a:buNone/>
                      </a:pPr>
                      <a:r>
                        <a:rPr lang="en-US"/>
                        <a:t>5</a:t>
                      </a:r>
                    </a:p>
                  </a:txBody>
                  <a:tcPr marL="91425" marR="91425" marT="91425" marB="91425"/>
                </a:tc>
              </a:tr>
              <a:tr h="396200">
                <a:tc>
                  <a:txBody>
                    <a:bodyPr/>
                    <a:lstStyle/>
                    <a:p>
                      <a:pPr lvl="0" rtl="0">
                        <a:spcBef>
                          <a:spcPts val="0"/>
                        </a:spcBef>
                        <a:buNone/>
                      </a:pPr>
                      <a:endParaRPr/>
                    </a:p>
                  </a:txBody>
                  <a:tcPr marL="91425" marR="91425" marT="91425" marB="91425"/>
                </a:tc>
                <a:tc>
                  <a:txBody>
                    <a:bodyPr/>
                    <a:lstStyle/>
                    <a:p>
                      <a:pPr lvl="0" rtl="0">
                        <a:spcBef>
                          <a:spcPts val="0"/>
                        </a:spcBef>
                        <a:buNone/>
                      </a:pPr>
                      <a:endParaRPr/>
                    </a:p>
                  </a:txBody>
                  <a:tcPr marL="91425" marR="91425" marT="91425" marB="91425"/>
                </a:tc>
                <a:tc>
                  <a:txBody>
                    <a:bodyPr/>
                    <a:lstStyle/>
                    <a:p>
                      <a:pPr lvl="0" rtl="0">
                        <a:spcBef>
                          <a:spcPts val="0"/>
                        </a:spcBef>
                        <a:buNone/>
                      </a:pPr>
                      <a:endParaRPr/>
                    </a:p>
                  </a:txBody>
                  <a:tcPr marL="91425" marR="91425" marT="91425" marB="91425"/>
                </a:tc>
                <a:tc>
                  <a:txBody>
                    <a:bodyPr/>
                    <a:lstStyle/>
                    <a:p>
                      <a:pPr lvl="0" algn="ctr" rtl="0">
                        <a:spcBef>
                          <a:spcPts val="0"/>
                        </a:spcBef>
                        <a:buNone/>
                      </a:pPr>
                      <a:r>
                        <a:rPr lang="en-US"/>
                        <a:t>Lowest</a:t>
                      </a:r>
                    </a:p>
                  </a:txBody>
                  <a:tcPr marL="91425" marR="91425" marT="91425" marB="91425"/>
                </a:tc>
                <a:tc>
                  <a:txBody>
                    <a:bodyPr/>
                    <a:lstStyle/>
                    <a:p>
                      <a:pPr lvl="0" algn="ctr" rtl="0">
                        <a:spcBef>
                          <a:spcPts val="0"/>
                        </a:spcBef>
                        <a:buNone/>
                      </a:pPr>
                      <a:endParaRPr/>
                    </a:p>
                  </a:txBody>
                  <a:tcPr marL="91425" marR="91425" marT="91425" marB="91425"/>
                </a:tc>
                <a:tc>
                  <a:txBody>
                    <a:bodyPr/>
                    <a:lstStyle/>
                    <a:p>
                      <a:pPr lvl="0" algn="ctr" rtl="0">
                        <a:spcBef>
                          <a:spcPts val="0"/>
                        </a:spcBef>
                        <a:buNone/>
                      </a:pPr>
                      <a:endParaRPr/>
                    </a:p>
                  </a:txBody>
                  <a:tcPr marL="91425" marR="91425" marT="91425" marB="91425"/>
                </a:tc>
                <a:tc>
                  <a:txBody>
                    <a:bodyPr/>
                    <a:lstStyle/>
                    <a:p>
                      <a:pPr lvl="0" algn="ctr" rtl="0">
                        <a:spcBef>
                          <a:spcPts val="0"/>
                        </a:spcBef>
                        <a:buNone/>
                      </a:pPr>
                      <a:endParaRPr/>
                    </a:p>
                  </a:txBody>
                  <a:tcPr marL="91425" marR="91425" marT="91425" marB="91425"/>
                </a:tc>
                <a:tc>
                  <a:txBody>
                    <a:bodyPr/>
                    <a:lstStyle/>
                    <a:p>
                      <a:pPr lvl="0" algn="ctr" rtl="0">
                        <a:spcBef>
                          <a:spcPts val="0"/>
                        </a:spcBef>
                        <a:buNone/>
                      </a:pPr>
                      <a:r>
                        <a:rPr lang="en-US"/>
                        <a:t>Highest</a:t>
                      </a:r>
                    </a:p>
                  </a:txBody>
                  <a:tcPr marL="91425" marR="91425" marT="91425" marB="91425"/>
                </a:tc>
              </a:tr>
              <a:tr h="396200">
                <a:tc>
                  <a:txBody>
                    <a:bodyPr/>
                    <a:lstStyle/>
                    <a:p>
                      <a:pPr lvl="0" rtl="0">
                        <a:spcBef>
                          <a:spcPts val="0"/>
                        </a:spcBef>
                        <a:buNone/>
                      </a:pPr>
                      <a:endParaRPr/>
                    </a:p>
                  </a:txBody>
                  <a:tcPr marL="91425" marR="91425" marT="91425" marB="91425"/>
                </a:tc>
                <a:tc>
                  <a:txBody>
                    <a:bodyPr/>
                    <a:lstStyle/>
                    <a:p>
                      <a:pPr lvl="0" rtl="0">
                        <a:spcBef>
                          <a:spcPts val="0"/>
                        </a:spcBef>
                        <a:buNone/>
                      </a:pPr>
                      <a:endParaRPr/>
                    </a:p>
                  </a:txBody>
                  <a:tcPr marL="91425" marR="91425" marT="91425" marB="91425"/>
                </a:tc>
                <a:tc>
                  <a:txBody>
                    <a:bodyPr/>
                    <a:lstStyle/>
                    <a:p>
                      <a:pPr lvl="0" rtl="0">
                        <a:spcBef>
                          <a:spcPts val="0"/>
                        </a:spcBef>
                        <a:buNone/>
                      </a:pPr>
                      <a:endParaRPr/>
                    </a:p>
                  </a:txBody>
                  <a:tcPr marL="91425" marR="91425" marT="91425" marB="91425"/>
                </a:tc>
                <a:tc gridSpan="5">
                  <a:txBody>
                    <a:bodyPr/>
                    <a:lstStyle/>
                    <a:p>
                      <a:pPr lvl="0" algn="ctr" rtl="0">
                        <a:spcBef>
                          <a:spcPts val="0"/>
                        </a:spcBef>
                        <a:buNone/>
                      </a:pPr>
                      <a:r>
                        <a:rPr lang="en-US" dirty="0">
                          <a:solidFill>
                            <a:schemeClr val="dk1"/>
                          </a:solidFill>
                        </a:rPr>
                        <a:t>Consequences of Occurrence</a:t>
                      </a:r>
                    </a:p>
                  </a:txBody>
                  <a:tcPr marL="91425" marR="91425" marT="91425" marB="91425"/>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Tree>
    <p:extLst>
      <p:ext uri="{BB962C8B-B14F-4D97-AF65-F5344CB8AC3E}">
        <p14:creationId xmlns:p14="http://schemas.microsoft.com/office/powerpoint/2010/main" val="119425936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w="3175">
            <a:noFill/>
          </a:ln>
        </p:spPr>
        <p:txBody>
          <a:bodyPr>
            <a:noAutofit/>
          </a:bodyPr>
          <a:lstStyle/>
          <a:p>
            <a:r>
              <a:rPr lang="en-US" sz="3200" dirty="0" smtClean="0">
                <a:ln w="3175">
                  <a:solidFill>
                    <a:srgbClr val="7030A0"/>
                  </a:solidFill>
                  <a:prstDash val="solid"/>
                </a:ln>
              </a:rPr>
              <a:t>Judge Questions to Teams</a:t>
            </a:r>
            <a:endParaRPr lang="en-US" sz="3200" dirty="0">
              <a:ln w="3175">
                <a:solidFill>
                  <a:srgbClr val="7030A0"/>
                </a:solidFill>
                <a:prstDash val="solid"/>
              </a:ln>
            </a:endParaRPr>
          </a:p>
        </p:txBody>
      </p:sp>
      <p:sp>
        <p:nvSpPr>
          <p:cNvPr id="3" name="Content Placeholder 2"/>
          <p:cNvSpPr>
            <a:spLocks noGrp="1"/>
          </p:cNvSpPr>
          <p:nvPr>
            <p:ph idx="1"/>
          </p:nvPr>
        </p:nvSpPr>
        <p:spPr/>
        <p:txBody>
          <a:bodyPr/>
          <a:lstStyle/>
          <a:p>
            <a:pPr marL="0" indent="0" algn="ctr">
              <a:buNone/>
            </a:pPr>
            <a:r>
              <a:rPr lang="en-US" dirty="0"/>
              <a:t>Thank you for your consideration</a:t>
            </a:r>
          </a:p>
          <a:p>
            <a:pPr marL="0" indent="0" algn="ctr">
              <a:buNone/>
            </a:pPr>
            <a:r>
              <a:rPr lang="en-US" dirty="0"/>
              <a:t>Questions can be directed to our team lead gary.barnhard@xisp-inc.com</a:t>
            </a:r>
          </a:p>
          <a:p>
            <a:pPr marL="0" indent="0" algn="ctr">
              <a:buNone/>
            </a:pPr>
            <a:r>
              <a:rPr lang="en-US" dirty="0"/>
              <a:t>Additional resources can be found via our website www.alphacubesat.com </a:t>
            </a:r>
          </a:p>
          <a:p>
            <a:pPr marL="0" indent="0" algn="ctr">
              <a:buNone/>
            </a:pPr>
            <a:endParaRPr lang="en-US" dirty="0"/>
          </a:p>
          <a:p>
            <a:pPr marL="0" indent="0" algn="ctr">
              <a:buNone/>
            </a:pPr>
            <a:r>
              <a:rPr lang="en-US" dirty="0"/>
              <a:t>Team Alpha CubeSat is not waiting for the future we are building it! </a:t>
            </a:r>
            <a:endParaRPr lang="en-US" dirty="0" smtClean="0">
              <a:solidFill>
                <a:srgbClr val="008000"/>
              </a:solidFill>
            </a:endParaRPr>
          </a:p>
        </p:txBody>
      </p:sp>
    </p:spTree>
    <p:extLst>
      <p:ext uri="{BB962C8B-B14F-4D97-AF65-F5344CB8AC3E}">
        <p14:creationId xmlns:p14="http://schemas.microsoft.com/office/powerpoint/2010/main" val="249502799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33423" y="-1"/>
            <a:ext cx="9191076" cy="6882515"/>
            <a:chOff x="-33423" y="-1"/>
            <a:chExt cx="9191076" cy="6882515"/>
          </a:xfrm>
        </p:grpSpPr>
        <p:pic>
          <p:nvPicPr>
            <p:cNvPr id="4" name="Picture 3" descr="cube-quest-challenge-graphic-edit3-1to1.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50984" cy="6091591"/>
            </a:xfrm>
            <a:prstGeom prst="rect">
              <a:avLst/>
            </a:prstGeom>
          </p:spPr>
        </p:pic>
        <p:sp>
          <p:nvSpPr>
            <p:cNvPr id="5" name="TextBox 4"/>
            <p:cNvSpPr txBox="1"/>
            <p:nvPr/>
          </p:nvSpPr>
          <p:spPr>
            <a:xfrm>
              <a:off x="-33423" y="4767878"/>
              <a:ext cx="9191076" cy="2114636"/>
            </a:xfrm>
            <a:prstGeom prst="rect">
              <a:avLst/>
            </a:prstGeom>
            <a:solidFill>
              <a:schemeClr val="tx1"/>
            </a:solidFill>
            <a:ln w="12700" cmpd="sng">
              <a:noFill/>
            </a:ln>
          </p:spPr>
          <p:txBody>
            <a:bodyPr wrap="none" lIns="182880" rIns="182880" rtlCol="0" anchor="ctr" anchorCtr="0">
              <a:noAutofit/>
            </a:bodyPr>
            <a:lstStyle/>
            <a:p>
              <a:pPr algn="ctr"/>
              <a:r>
                <a:rPr lang="en-US" dirty="0" smtClean="0">
                  <a:solidFill>
                    <a:schemeClr val="accent4">
                      <a:lumMod val="20000"/>
                      <a:lumOff val="80000"/>
                    </a:schemeClr>
                  </a:solidFill>
                </a:rPr>
                <a:t>Ground Tournament 2 Team Presentation</a:t>
              </a:r>
            </a:p>
            <a:p>
              <a:pPr algn="ctr"/>
              <a:r>
                <a:rPr lang="en-US" sz="6000" dirty="0" smtClean="0">
                  <a:solidFill>
                    <a:schemeClr val="accent4">
                      <a:lumMod val="20000"/>
                      <a:lumOff val="80000"/>
                    </a:schemeClr>
                  </a:solidFill>
                </a:rPr>
                <a:t>Good Luck and </a:t>
              </a:r>
            </a:p>
            <a:p>
              <a:pPr algn="ctr"/>
              <a:r>
                <a:rPr lang="en-US" sz="6000" dirty="0" smtClean="0">
                  <a:solidFill>
                    <a:schemeClr val="accent4">
                      <a:lumMod val="20000"/>
                      <a:lumOff val="80000"/>
                    </a:schemeClr>
                  </a:solidFill>
                </a:rPr>
                <a:t>May the Best CubeSat Win!</a:t>
              </a:r>
              <a:endParaRPr lang="en-US" sz="2400" dirty="0">
                <a:solidFill>
                  <a:schemeClr val="accent4">
                    <a:lumMod val="20000"/>
                    <a:lumOff val="80000"/>
                  </a:schemeClr>
                </a:solidFill>
              </a:endParaRPr>
            </a:p>
          </p:txBody>
        </p:sp>
      </p:grpSp>
    </p:spTree>
    <p:extLst>
      <p:ext uri="{BB962C8B-B14F-4D97-AF65-F5344CB8AC3E}">
        <p14:creationId xmlns:p14="http://schemas.microsoft.com/office/powerpoint/2010/main" val="32896122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01601"/>
            <a:ext cx="9144000" cy="768988"/>
          </a:xfrm>
          <a:ln w="3175">
            <a:solidFill>
              <a:schemeClr val="tx1"/>
            </a:solidFill>
          </a:ln>
          <a:effectLst/>
        </p:spPr>
        <p:txBody>
          <a:bodyPr>
            <a:noAutofit/>
          </a:bodyPr>
          <a:lstStyle/>
          <a:p>
            <a:r>
              <a:rPr lang="en-US" sz="2800" dirty="0" smtClean="0">
                <a:ln w="3175">
                  <a:solidFill>
                    <a:srgbClr val="7030A0"/>
                  </a:solidFill>
                  <a:prstDash val="solid"/>
                </a:ln>
              </a:rPr>
              <a:t>Introduction – Team Alpha CubeSat Roles (1 of 2)</a:t>
            </a:r>
            <a:r>
              <a:rPr lang="en-US" sz="3200" dirty="0" smtClean="0">
                <a:ln w="3175">
                  <a:solidFill>
                    <a:srgbClr val="8AC9DA"/>
                  </a:solidFill>
                  <a:prstDash val="solid"/>
                </a:ln>
              </a:rPr>
              <a:t/>
            </a:r>
            <a:br>
              <a:rPr lang="en-US" sz="3200" dirty="0" smtClean="0">
                <a:ln w="3175">
                  <a:solidFill>
                    <a:srgbClr val="8AC9DA"/>
                  </a:solidFill>
                  <a:prstDash val="solid"/>
                </a:ln>
              </a:rPr>
            </a:br>
            <a:endParaRPr lang="en-US" sz="3200" dirty="0">
              <a:ln w="3175">
                <a:solidFill>
                  <a:srgbClr val="8AC9DA"/>
                </a:solidFill>
                <a:prstDash val="solid"/>
              </a:ln>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39517869"/>
              </p:ext>
            </p:extLst>
          </p:nvPr>
        </p:nvGraphicFramePr>
        <p:xfrm>
          <a:off x="516047" y="1855959"/>
          <a:ext cx="7919238" cy="4724040"/>
        </p:xfrm>
        <a:graphic>
          <a:graphicData uri="http://schemas.openxmlformats.org/drawingml/2006/table">
            <a:tbl>
              <a:tblPr firstRow="1" bandRow="1">
                <a:tableStyleId>{00A15C55-8517-42AA-B614-E9B94910E393}</a:tableStyleId>
              </a:tblPr>
              <a:tblGrid>
                <a:gridCol w="3959619"/>
                <a:gridCol w="3959619"/>
              </a:tblGrid>
              <a:tr h="326424">
                <a:tc>
                  <a:txBody>
                    <a:bodyPr/>
                    <a:lstStyle/>
                    <a:p>
                      <a:r>
                        <a:rPr lang="en-US" sz="1600" dirty="0" smtClean="0"/>
                        <a:t>Team Member Name</a:t>
                      </a:r>
                      <a:endParaRPr lang="en-US" sz="1600" dirty="0"/>
                    </a:p>
                  </a:txBody>
                  <a:tcPr/>
                </a:tc>
                <a:tc>
                  <a:txBody>
                    <a:bodyPr/>
                    <a:lstStyle/>
                    <a:p>
                      <a:r>
                        <a:rPr lang="en-US" sz="1600" dirty="0" smtClean="0"/>
                        <a:t>Role</a:t>
                      </a:r>
                      <a:endParaRPr lang="en-US" sz="1600" dirty="0"/>
                    </a:p>
                  </a:txBody>
                  <a:tcPr/>
                </a:tc>
              </a:tr>
              <a:tr h="356070">
                <a:tc>
                  <a:txBody>
                    <a:bodyPr/>
                    <a:lstStyle/>
                    <a:p>
                      <a:pPr lvl="0" rtl="0">
                        <a:spcBef>
                          <a:spcPts val="0"/>
                        </a:spcBef>
                        <a:buNone/>
                      </a:pPr>
                      <a:r>
                        <a:rPr lang="en-US" sz="1200" dirty="0"/>
                        <a:t>Gary Barnhard</a:t>
                      </a:r>
                    </a:p>
                  </a:txBody>
                  <a:tcPr marL="91425" marR="91425" marT="91425" marB="91425"/>
                </a:tc>
                <a:tc>
                  <a:txBody>
                    <a:bodyPr/>
                    <a:lstStyle/>
                    <a:p>
                      <a:pPr lvl="0" rtl="0">
                        <a:spcBef>
                          <a:spcPts val="0"/>
                        </a:spcBef>
                        <a:buNone/>
                      </a:pPr>
                      <a:r>
                        <a:rPr lang="en-US" sz="1200" dirty="0"/>
                        <a:t>Team Leader, CEO/Systems Engineering Lead</a:t>
                      </a:r>
                    </a:p>
                  </a:txBody>
                  <a:tcPr marL="91425" marR="91425" marT="91425" marB="91425"/>
                </a:tc>
              </a:tr>
              <a:tr h="356070">
                <a:tc>
                  <a:txBody>
                    <a:bodyPr/>
                    <a:lstStyle/>
                    <a:p>
                      <a:pPr lvl="0" rtl="0">
                        <a:spcBef>
                          <a:spcPts val="0"/>
                        </a:spcBef>
                        <a:buNone/>
                      </a:pPr>
                      <a:r>
                        <a:rPr lang="en-US" sz="1200" dirty="0"/>
                        <a:t>Ethan </a:t>
                      </a:r>
                      <a:r>
                        <a:rPr lang="en-US" sz="1200" dirty="0" err="1"/>
                        <a:t>Shinen</a:t>
                      </a:r>
                      <a:r>
                        <a:rPr lang="en-US" sz="1200" dirty="0"/>
                        <a:t> Chew</a:t>
                      </a:r>
                    </a:p>
                  </a:txBody>
                  <a:tcPr marL="91425" marR="91425" marT="91425" marB="91425"/>
                </a:tc>
                <a:tc>
                  <a:txBody>
                    <a:bodyPr/>
                    <a:lstStyle/>
                    <a:p>
                      <a:pPr lvl="0" rtl="0">
                        <a:spcBef>
                          <a:spcPts val="0"/>
                        </a:spcBef>
                        <a:buNone/>
                      </a:pPr>
                      <a:r>
                        <a:rPr lang="en-US" sz="1200"/>
                        <a:t>Propulsion System Lead, Systems Engineering Whip</a:t>
                      </a:r>
                    </a:p>
                  </a:txBody>
                  <a:tcPr marL="91425" marR="91425" marT="91425" marB="91425"/>
                </a:tc>
              </a:tr>
              <a:tr h="356070">
                <a:tc>
                  <a:txBody>
                    <a:bodyPr/>
                    <a:lstStyle/>
                    <a:p>
                      <a:pPr lvl="0" rtl="0">
                        <a:spcBef>
                          <a:spcPts val="0"/>
                        </a:spcBef>
                        <a:buNone/>
                      </a:pPr>
                      <a:r>
                        <a:rPr lang="en-US" sz="1200" dirty="0"/>
                        <a:t>Mike Doty</a:t>
                      </a:r>
                    </a:p>
                  </a:txBody>
                  <a:tcPr marL="91425" marR="91425" marT="91425" marB="91425"/>
                </a:tc>
                <a:tc>
                  <a:txBody>
                    <a:bodyPr/>
                    <a:lstStyle/>
                    <a:p>
                      <a:pPr lvl="0" rtl="0">
                        <a:spcBef>
                          <a:spcPts val="0"/>
                        </a:spcBef>
                        <a:buNone/>
                      </a:pPr>
                      <a:r>
                        <a:rPr lang="en-US" sz="1200"/>
                        <a:t>CAD/Systems Integration Lead</a:t>
                      </a:r>
                    </a:p>
                  </a:txBody>
                  <a:tcPr marL="91425" marR="91425" marT="91425" marB="91425"/>
                </a:tc>
              </a:tr>
              <a:tr h="356070">
                <a:tc>
                  <a:txBody>
                    <a:bodyPr/>
                    <a:lstStyle/>
                    <a:p>
                      <a:pPr lvl="0" rtl="0">
                        <a:spcBef>
                          <a:spcPts val="0"/>
                        </a:spcBef>
                        <a:buNone/>
                      </a:pPr>
                      <a:r>
                        <a:rPr lang="en-US" sz="1200" dirty="0"/>
                        <a:t>Anastasia </a:t>
                      </a:r>
                      <a:r>
                        <a:rPr lang="en-US" sz="1200" dirty="0" smtClean="0"/>
                        <a:t>Ford*</a:t>
                      </a:r>
                      <a:endParaRPr lang="en-US" sz="1200" dirty="0"/>
                    </a:p>
                  </a:txBody>
                  <a:tcPr marL="91425" marR="91425" marT="91425" marB="91425"/>
                </a:tc>
                <a:tc>
                  <a:txBody>
                    <a:bodyPr/>
                    <a:lstStyle/>
                    <a:p>
                      <a:pPr lvl="0" rtl="0">
                        <a:spcBef>
                          <a:spcPts val="0"/>
                        </a:spcBef>
                        <a:buNone/>
                      </a:pPr>
                      <a:r>
                        <a:rPr lang="en-US" sz="1200" dirty="0" smtClean="0"/>
                        <a:t>Structures</a:t>
                      </a:r>
                      <a:r>
                        <a:rPr lang="en-US" sz="1200" baseline="0" dirty="0" smtClean="0"/>
                        <a:t> &amp; Mechanisms</a:t>
                      </a:r>
                      <a:endParaRPr lang="en-US" sz="1200" dirty="0"/>
                    </a:p>
                  </a:txBody>
                  <a:tcPr marL="91425" marR="91425" marT="91425" marB="91425"/>
                </a:tc>
              </a:tr>
              <a:tr h="356070">
                <a:tc>
                  <a:txBody>
                    <a:bodyPr/>
                    <a:lstStyle/>
                    <a:p>
                      <a:pPr lvl="0" rtl="0">
                        <a:spcBef>
                          <a:spcPts val="0"/>
                        </a:spcBef>
                        <a:buNone/>
                      </a:pPr>
                      <a:r>
                        <a:rPr lang="en-US" sz="1200" dirty="0"/>
                        <a:t>Eric Gustafson</a:t>
                      </a:r>
                    </a:p>
                  </a:txBody>
                  <a:tcPr marL="91425" marR="91425" marT="91425" marB="91425"/>
                </a:tc>
                <a:tc>
                  <a:txBody>
                    <a:bodyPr/>
                    <a:lstStyle/>
                    <a:p>
                      <a:pPr lvl="0" rtl="0">
                        <a:spcBef>
                          <a:spcPts val="0"/>
                        </a:spcBef>
                        <a:buNone/>
                      </a:pPr>
                      <a:r>
                        <a:rPr lang="en-US" sz="1200" dirty="0"/>
                        <a:t>Thermal System Lead</a:t>
                      </a:r>
                    </a:p>
                  </a:txBody>
                  <a:tcPr marL="91425" marR="91425" marT="91425" marB="91425"/>
                </a:tc>
              </a:tr>
              <a:tr h="356070">
                <a:tc>
                  <a:txBody>
                    <a:bodyPr/>
                    <a:lstStyle/>
                    <a:p>
                      <a:pPr lvl="0" rtl="0">
                        <a:spcBef>
                          <a:spcPts val="0"/>
                        </a:spcBef>
                        <a:buNone/>
                      </a:pPr>
                      <a:r>
                        <a:rPr lang="en-US" sz="1200" dirty="0"/>
                        <a:t>Aaron Harper</a:t>
                      </a:r>
                    </a:p>
                  </a:txBody>
                  <a:tcPr marL="91425" marR="91425" marT="91425" marB="91425"/>
                </a:tc>
                <a:tc>
                  <a:txBody>
                    <a:bodyPr/>
                    <a:lstStyle/>
                    <a:p>
                      <a:pPr lvl="0" rtl="0">
                        <a:spcBef>
                          <a:spcPts val="0"/>
                        </a:spcBef>
                        <a:buNone/>
                      </a:pPr>
                      <a:r>
                        <a:rPr lang="en-US" sz="1200" dirty="0"/>
                        <a:t>Communications System </a:t>
                      </a:r>
                      <a:r>
                        <a:rPr lang="en-US" sz="1200" dirty="0" smtClean="0"/>
                        <a:t>Lead </a:t>
                      </a:r>
                      <a:endParaRPr lang="en-US" sz="1200" dirty="0"/>
                    </a:p>
                  </a:txBody>
                  <a:tcPr marL="91425" marR="91425" marT="91425" marB="91425"/>
                </a:tc>
              </a:tr>
              <a:tr h="356070">
                <a:tc>
                  <a:txBody>
                    <a:bodyPr/>
                    <a:lstStyle/>
                    <a:p>
                      <a:pPr lvl="0" rtl="0">
                        <a:spcBef>
                          <a:spcPts val="0"/>
                        </a:spcBef>
                        <a:buNone/>
                      </a:pPr>
                      <a:r>
                        <a:rPr lang="en-US" sz="1200" dirty="0"/>
                        <a:t>Brian Martin</a:t>
                      </a:r>
                    </a:p>
                  </a:txBody>
                  <a:tcPr marL="91425" marR="91425" marT="91425" marB="91425"/>
                </a:tc>
                <a:tc>
                  <a:txBody>
                    <a:bodyPr/>
                    <a:lstStyle/>
                    <a:p>
                      <a:pPr lvl="0" rtl="0">
                        <a:spcBef>
                          <a:spcPts val="0"/>
                        </a:spcBef>
                        <a:buNone/>
                      </a:pPr>
                      <a:r>
                        <a:rPr lang="en-US" sz="1200" dirty="0"/>
                        <a:t>Guidance, Navigation &amp; Control </a:t>
                      </a:r>
                      <a:r>
                        <a:rPr lang="en-US" sz="1200" dirty="0" smtClean="0"/>
                        <a:t>/ ACS Lead</a:t>
                      </a:r>
                      <a:endParaRPr lang="en-US" sz="1200" dirty="0"/>
                    </a:p>
                  </a:txBody>
                  <a:tcPr marL="91425" marR="91425" marT="91425" marB="91425"/>
                </a:tc>
              </a:tr>
              <a:tr h="356070">
                <a:tc>
                  <a:txBody>
                    <a:bodyPr/>
                    <a:lstStyle/>
                    <a:p>
                      <a:pPr lvl="0" rtl="0">
                        <a:spcBef>
                          <a:spcPts val="0"/>
                        </a:spcBef>
                        <a:buNone/>
                      </a:pPr>
                      <a:r>
                        <a:rPr lang="en-US" sz="1200" dirty="0"/>
                        <a:t>TJ McKinney</a:t>
                      </a:r>
                    </a:p>
                  </a:txBody>
                  <a:tcPr marL="91425" marR="91425" marT="91425" marB="91425"/>
                </a:tc>
                <a:tc>
                  <a:txBody>
                    <a:bodyPr/>
                    <a:lstStyle/>
                    <a:p>
                      <a:pPr lvl="0" rtl="0">
                        <a:spcBef>
                          <a:spcPts val="0"/>
                        </a:spcBef>
                        <a:buNone/>
                      </a:pPr>
                      <a:r>
                        <a:rPr lang="en-US" sz="1200" dirty="0"/>
                        <a:t>Radiation &amp; </a:t>
                      </a:r>
                      <a:r>
                        <a:rPr lang="en-US" sz="1200" dirty="0" smtClean="0"/>
                        <a:t>Shielding, </a:t>
                      </a:r>
                      <a:r>
                        <a:rPr lang="en-US" sz="1200" dirty="0" err="1" smtClean="0"/>
                        <a:t>Scocial</a:t>
                      </a:r>
                      <a:r>
                        <a:rPr lang="en-US" sz="1200" dirty="0" smtClean="0"/>
                        <a:t> Media</a:t>
                      </a:r>
                      <a:endParaRPr lang="en-US" sz="1200" dirty="0"/>
                    </a:p>
                  </a:txBody>
                  <a:tcPr marL="91425" marR="91425" marT="91425" marB="91425"/>
                </a:tc>
              </a:tr>
              <a:tr h="356070">
                <a:tc>
                  <a:txBody>
                    <a:bodyPr/>
                    <a:lstStyle/>
                    <a:p>
                      <a:pPr lvl="0" rtl="0">
                        <a:spcBef>
                          <a:spcPts val="0"/>
                        </a:spcBef>
                        <a:buNone/>
                      </a:pPr>
                      <a:r>
                        <a:rPr lang="en-US" sz="1200" dirty="0" smtClean="0"/>
                        <a:t>Jamie Pulliam*</a:t>
                      </a:r>
                      <a:endParaRPr lang="en-US" sz="1200" dirty="0"/>
                    </a:p>
                  </a:txBody>
                  <a:tcPr marL="91425" marR="91425" marT="91425" marB="91425"/>
                </a:tc>
                <a:tc>
                  <a:txBody>
                    <a:bodyPr/>
                    <a:lstStyle/>
                    <a:p>
                      <a:pPr lvl="0" rtl="0">
                        <a:spcBef>
                          <a:spcPts val="0"/>
                        </a:spcBef>
                        <a:buNone/>
                      </a:pPr>
                      <a:r>
                        <a:rPr lang="en-US" sz="1200" dirty="0" smtClean="0"/>
                        <a:t>Multimedia Production</a:t>
                      </a:r>
                      <a:endParaRPr lang="en-US" sz="1200" dirty="0"/>
                    </a:p>
                  </a:txBody>
                  <a:tcPr marL="91425" marR="91425" marT="91425" marB="91425"/>
                </a:tc>
              </a:tr>
              <a:tr h="356070">
                <a:tc>
                  <a:txBody>
                    <a:bodyPr/>
                    <a:lstStyle/>
                    <a:p>
                      <a:pPr lvl="0" rtl="0">
                        <a:spcBef>
                          <a:spcPts val="0"/>
                        </a:spcBef>
                        <a:buNone/>
                      </a:pPr>
                      <a:r>
                        <a:rPr lang="en-US" sz="1200" dirty="0"/>
                        <a:t>Joseph Rauscher</a:t>
                      </a:r>
                    </a:p>
                  </a:txBody>
                  <a:tcPr marL="91425" marR="91425" marT="91425" marB="91425"/>
                </a:tc>
                <a:tc>
                  <a:txBody>
                    <a:bodyPr/>
                    <a:lstStyle/>
                    <a:p>
                      <a:pPr lvl="0" rtl="0">
                        <a:spcBef>
                          <a:spcPts val="0"/>
                        </a:spcBef>
                        <a:buNone/>
                      </a:pPr>
                      <a:r>
                        <a:rPr lang="en-US" sz="1200" dirty="0"/>
                        <a:t>Contract Specialist/Documentation</a:t>
                      </a:r>
                    </a:p>
                  </a:txBody>
                  <a:tcPr marL="91425" marR="91425" marT="91425" marB="91425"/>
                </a:tc>
              </a:tr>
              <a:tr h="356070">
                <a:tc>
                  <a:txBody>
                    <a:bodyPr/>
                    <a:lstStyle/>
                    <a:p>
                      <a:pPr lvl="0" rtl="0">
                        <a:spcBef>
                          <a:spcPts val="0"/>
                        </a:spcBef>
                        <a:buNone/>
                      </a:pPr>
                      <a:r>
                        <a:rPr lang="en-US" sz="1200" dirty="0" smtClean="0"/>
                        <a:t>Justin </a:t>
                      </a:r>
                      <a:r>
                        <a:rPr lang="en-US" sz="1200" dirty="0" err="1" smtClean="0"/>
                        <a:t>Siples</a:t>
                      </a:r>
                      <a:endParaRPr lang="en-US" sz="1200" dirty="0"/>
                    </a:p>
                  </a:txBody>
                  <a:tcPr marL="91425" marR="91425" marT="91425" marB="91425"/>
                </a:tc>
                <a:tc>
                  <a:txBody>
                    <a:bodyPr/>
                    <a:lstStyle/>
                    <a:p>
                      <a:pPr lvl="0" rtl="0">
                        <a:spcBef>
                          <a:spcPts val="0"/>
                        </a:spcBef>
                        <a:buNone/>
                      </a:pPr>
                      <a:r>
                        <a:rPr lang="en-US" sz="1200" dirty="0" smtClean="0"/>
                        <a:t>Web Design</a:t>
                      </a:r>
                      <a:endParaRPr lang="en-US" sz="1200" dirty="0"/>
                    </a:p>
                  </a:txBody>
                  <a:tcPr marL="91425" marR="91425" marT="91425" marB="91425"/>
                </a:tc>
              </a:tr>
              <a:tr h="356070">
                <a:tc>
                  <a:txBody>
                    <a:bodyPr/>
                    <a:lstStyle/>
                    <a:p>
                      <a:pPr lvl="0" rtl="0">
                        <a:spcBef>
                          <a:spcPts val="0"/>
                        </a:spcBef>
                        <a:buNone/>
                      </a:pPr>
                      <a:r>
                        <a:rPr lang="en-US" sz="1200" dirty="0"/>
                        <a:t>John </a:t>
                      </a:r>
                      <a:r>
                        <a:rPr lang="en-US" sz="1200" dirty="0" err="1"/>
                        <a:t>Tascione</a:t>
                      </a:r>
                      <a:endParaRPr lang="en-US" sz="1200" dirty="0"/>
                    </a:p>
                  </a:txBody>
                  <a:tcPr marL="91425" marR="91425" marT="91425" marB="91425"/>
                </a:tc>
                <a:tc>
                  <a:txBody>
                    <a:bodyPr/>
                    <a:lstStyle/>
                    <a:p>
                      <a:pPr lvl="0" rtl="0">
                        <a:spcBef>
                          <a:spcPts val="0"/>
                        </a:spcBef>
                        <a:buNone/>
                      </a:pPr>
                      <a:r>
                        <a:rPr lang="en-US" sz="1200" dirty="0"/>
                        <a:t>Structures &amp; Mechanisms</a:t>
                      </a:r>
                    </a:p>
                  </a:txBody>
                  <a:tcPr marL="91425" marR="91425" marT="91425" marB="91425"/>
                </a:tc>
              </a:tr>
            </a:tbl>
          </a:graphicData>
        </a:graphic>
      </p:graphicFrame>
      <p:sp>
        <p:nvSpPr>
          <p:cNvPr id="5" name="Rectangle 4"/>
          <p:cNvSpPr/>
          <p:nvPr/>
        </p:nvSpPr>
        <p:spPr>
          <a:xfrm>
            <a:off x="321398" y="870589"/>
            <a:ext cx="8514784" cy="923330"/>
          </a:xfrm>
          <a:prstGeom prst="rect">
            <a:avLst/>
          </a:prstGeom>
        </p:spPr>
        <p:txBody>
          <a:bodyPr wrap="square">
            <a:spAutoFit/>
          </a:bodyPr>
          <a:lstStyle/>
          <a:p>
            <a:r>
              <a:rPr lang="en-US" dirty="0"/>
              <a:t>Our team brings together an extraordinary combination of proven systems engineering talent, specialized discipline skills, and a shared commitment to build a mission of enduring value. </a:t>
            </a:r>
            <a:r>
              <a:rPr lang="en-US" dirty="0" smtClean="0"/>
              <a:t>  We have made it to GT-2 as a team and are building a spacecraft!</a:t>
            </a:r>
            <a:endParaRPr lang="en-US" dirty="0"/>
          </a:p>
        </p:txBody>
      </p:sp>
    </p:spTree>
    <p:extLst>
      <p:ext uri="{BB962C8B-B14F-4D97-AF65-F5344CB8AC3E}">
        <p14:creationId xmlns:p14="http://schemas.microsoft.com/office/powerpoint/2010/main" val="5399418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877" y="234436"/>
            <a:ext cx="7552200" cy="468950"/>
          </a:xfrm>
          <a:ln w="3175">
            <a:solidFill>
              <a:schemeClr val="tx1"/>
            </a:solidFill>
          </a:ln>
        </p:spPr>
        <p:txBody>
          <a:bodyPr>
            <a:noAutofit/>
          </a:bodyPr>
          <a:lstStyle/>
          <a:p>
            <a:r>
              <a:rPr lang="en-US" sz="2800" dirty="0" smtClean="0">
                <a:ln w="3175">
                  <a:solidFill>
                    <a:srgbClr val="7030A0"/>
                  </a:solidFill>
                  <a:prstDash val="solid"/>
                </a:ln>
              </a:rPr>
              <a:t>Introduction – Team Alpha CubeSat Roles (2 of 2)</a:t>
            </a:r>
            <a:r>
              <a:rPr lang="en-US" sz="3200" dirty="0" smtClean="0">
                <a:ln w="3175">
                  <a:solidFill>
                    <a:srgbClr val="8AC9DA"/>
                  </a:solidFill>
                  <a:prstDash val="solid"/>
                </a:ln>
              </a:rPr>
              <a:t/>
            </a:r>
            <a:br>
              <a:rPr lang="en-US" sz="3200" dirty="0" smtClean="0">
                <a:ln w="3175">
                  <a:solidFill>
                    <a:srgbClr val="8AC9DA"/>
                  </a:solidFill>
                  <a:prstDash val="solid"/>
                </a:ln>
              </a:rPr>
            </a:br>
            <a:endParaRPr lang="en-US" sz="3200" dirty="0">
              <a:ln w="3175">
                <a:solidFill>
                  <a:srgbClr val="8AC9DA"/>
                </a:solidFill>
                <a:prstDash val="solid"/>
              </a:ln>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82999517"/>
              </p:ext>
            </p:extLst>
          </p:nvPr>
        </p:nvGraphicFramePr>
        <p:xfrm>
          <a:off x="409629" y="992758"/>
          <a:ext cx="8229600" cy="4358310"/>
        </p:xfrm>
        <a:graphic>
          <a:graphicData uri="http://schemas.openxmlformats.org/drawingml/2006/table">
            <a:tbl>
              <a:tblPr firstRow="1" bandRow="1">
                <a:tableStyleId>{00A15C55-8517-42AA-B614-E9B94910E393}</a:tableStyleId>
              </a:tblPr>
              <a:tblGrid>
                <a:gridCol w="4114800"/>
                <a:gridCol w="4114800"/>
              </a:tblGrid>
              <a:tr h="224408">
                <a:tc>
                  <a:txBody>
                    <a:bodyPr/>
                    <a:lstStyle/>
                    <a:p>
                      <a:r>
                        <a:rPr lang="en-US" sz="1600" dirty="0" smtClean="0"/>
                        <a:t>Team Member Name</a:t>
                      </a:r>
                      <a:endParaRPr lang="en-US" sz="1600" dirty="0"/>
                    </a:p>
                  </a:txBody>
                  <a:tcPr/>
                </a:tc>
                <a:tc>
                  <a:txBody>
                    <a:bodyPr/>
                    <a:lstStyle/>
                    <a:p>
                      <a:r>
                        <a:rPr lang="en-US" sz="1600" dirty="0" smtClean="0"/>
                        <a:t>Role</a:t>
                      </a:r>
                      <a:endParaRPr lang="en-US" sz="1600" dirty="0"/>
                    </a:p>
                  </a:txBody>
                  <a:tcPr/>
                </a:tc>
              </a:tr>
              <a:tr h="287713">
                <a:tc>
                  <a:txBody>
                    <a:bodyPr/>
                    <a:lstStyle/>
                    <a:p>
                      <a:pPr lvl="0" rtl="0">
                        <a:spcBef>
                          <a:spcPts val="0"/>
                        </a:spcBef>
                        <a:buNone/>
                      </a:pPr>
                      <a:r>
                        <a:rPr lang="en-US" sz="1200" dirty="0" smtClean="0"/>
                        <a:t>Pat </a:t>
                      </a:r>
                      <a:r>
                        <a:rPr lang="en-US" sz="1200" dirty="0" err="1" smtClean="0"/>
                        <a:t>Barthelow</a:t>
                      </a:r>
                      <a:endParaRPr lang="en-US" sz="1200" dirty="0"/>
                    </a:p>
                  </a:txBody>
                  <a:tcPr marL="91425" marR="91425" marT="91425" marB="91425"/>
                </a:tc>
                <a:tc>
                  <a:txBody>
                    <a:bodyPr/>
                    <a:lstStyle/>
                    <a:p>
                      <a:pPr lvl="0" rtl="0">
                        <a:spcBef>
                          <a:spcPts val="0"/>
                        </a:spcBef>
                        <a:buNone/>
                      </a:pPr>
                      <a:r>
                        <a:rPr lang="en-US" sz="1200" dirty="0" smtClean="0"/>
                        <a:t>Communications systems Advisor</a:t>
                      </a:r>
                      <a:endParaRPr lang="en-US" sz="1200" dirty="0"/>
                    </a:p>
                  </a:txBody>
                  <a:tcPr marL="91425" marR="91425" marT="91425" marB="91425"/>
                </a:tc>
              </a:tr>
              <a:tr h="287713">
                <a:tc>
                  <a:txBody>
                    <a:bodyPr/>
                    <a:lstStyle/>
                    <a:p>
                      <a:pPr lvl="0" rtl="0">
                        <a:spcBef>
                          <a:spcPts val="0"/>
                        </a:spcBef>
                        <a:buNone/>
                      </a:pPr>
                      <a:r>
                        <a:rPr lang="en-US" sz="1200" dirty="0" smtClean="0"/>
                        <a:t>Edward </a:t>
                      </a:r>
                      <a:r>
                        <a:rPr lang="en-US" sz="1200" dirty="0" err="1" smtClean="0"/>
                        <a:t>Belbruno</a:t>
                      </a:r>
                      <a:r>
                        <a:rPr lang="en-US" sz="1200" dirty="0" smtClean="0"/>
                        <a:t>*</a:t>
                      </a:r>
                      <a:endParaRPr lang="en-US" sz="1200" dirty="0"/>
                    </a:p>
                  </a:txBody>
                  <a:tcPr marL="91425" marR="91425" marT="91425" marB="91425"/>
                </a:tc>
                <a:tc>
                  <a:txBody>
                    <a:bodyPr/>
                    <a:lstStyle/>
                    <a:p>
                      <a:pPr lvl="0" rtl="0">
                        <a:spcBef>
                          <a:spcPts val="0"/>
                        </a:spcBef>
                        <a:buNone/>
                      </a:pPr>
                      <a:r>
                        <a:rPr lang="en-US" sz="1200" dirty="0" smtClean="0"/>
                        <a:t>Trajectories Advisor</a:t>
                      </a:r>
                      <a:endParaRPr lang="en-US" sz="1200" dirty="0"/>
                    </a:p>
                  </a:txBody>
                  <a:tcPr marL="91425" marR="91425" marT="91425" marB="91425"/>
                </a:tc>
              </a:tr>
              <a:tr h="287713">
                <a:tc>
                  <a:txBody>
                    <a:bodyPr/>
                    <a:lstStyle/>
                    <a:p>
                      <a:pPr lvl="0" rtl="0">
                        <a:spcBef>
                          <a:spcPts val="0"/>
                        </a:spcBef>
                        <a:buNone/>
                      </a:pPr>
                      <a:r>
                        <a:rPr lang="en-US" sz="1200" dirty="0" smtClean="0"/>
                        <a:t>Chris Cassell</a:t>
                      </a:r>
                      <a:endParaRPr lang="en-US" sz="1200" dirty="0"/>
                    </a:p>
                  </a:txBody>
                  <a:tcPr marL="91425" marR="91425" marT="91425" marB="91425"/>
                </a:tc>
                <a:tc>
                  <a:txBody>
                    <a:bodyPr/>
                    <a:lstStyle/>
                    <a:p>
                      <a:pPr lvl="0" rtl="0">
                        <a:spcBef>
                          <a:spcPts val="0"/>
                        </a:spcBef>
                        <a:buNone/>
                      </a:pPr>
                      <a:r>
                        <a:rPr lang="en-US" sz="1200" dirty="0" smtClean="0"/>
                        <a:t>STK &amp; Orbital Dynamics Advisor</a:t>
                      </a:r>
                      <a:endParaRPr lang="en-US" sz="1200" dirty="0"/>
                    </a:p>
                  </a:txBody>
                  <a:tcPr marL="91425" marR="91425" marT="91425" marB="91425"/>
                </a:tc>
              </a:tr>
              <a:tr h="287713">
                <a:tc>
                  <a:txBody>
                    <a:bodyPr/>
                    <a:lstStyle/>
                    <a:p>
                      <a:pPr lvl="0" rtl="0">
                        <a:spcBef>
                          <a:spcPts val="0"/>
                        </a:spcBef>
                        <a:buNone/>
                      </a:pPr>
                      <a:r>
                        <a:rPr lang="en-US" sz="1200" dirty="0" smtClean="0"/>
                        <a:t>Eric Dahlstrom</a:t>
                      </a:r>
                      <a:endParaRPr lang="en-US" sz="1200" dirty="0"/>
                    </a:p>
                  </a:txBody>
                  <a:tcPr marL="91425" marR="91425" marT="91425" marB="91425"/>
                </a:tc>
                <a:tc>
                  <a:txBody>
                    <a:bodyPr/>
                    <a:lstStyle/>
                    <a:p>
                      <a:pPr lvl="0" rtl="0">
                        <a:spcBef>
                          <a:spcPts val="0"/>
                        </a:spcBef>
                        <a:buNone/>
                      </a:pPr>
                      <a:r>
                        <a:rPr lang="en-US" sz="1200" dirty="0" smtClean="0"/>
                        <a:t>Astrophysics Advisor</a:t>
                      </a:r>
                      <a:endParaRPr lang="en-US" sz="1200" dirty="0"/>
                    </a:p>
                  </a:txBody>
                  <a:tcPr marL="91425" marR="91425" marT="91425" marB="91425"/>
                </a:tc>
              </a:tr>
              <a:tr h="287713">
                <a:tc>
                  <a:txBody>
                    <a:bodyPr/>
                    <a:lstStyle/>
                    <a:p>
                      <a:pPr lvl="0" rtl="0">
                        <a:spcBef>
                          <a:spcPts val="0"/>
                        </a:spcBef>
                        <a:buNone/>
                      </a:pPr>
                      <a:r>
                        <a:rPr lang="en-US" sz="1200" dirty="0" smtClean="0"/>
                        <a:t>James </a:t>
                      </a:r>
                      <a:r>
                        <a:rPr lang="en-US" sz="1200" dirty="0" err="1" smtClean="0"/>
                        <a:t>DiCorcia</a:t>
                      </a:r>
                      <a:endParaRPr lang="en-US" sz="1200" dirty="0"/>
                    </a:p>
                  </a:txBody>
                  <a:tcPr marL="91425" marR="91425" marT="91425" marB="91425"/>
                </a:tc>
                <a:tc>
                  <a:txBody>
                    <a:bodyPr/>
                    <a:lstStyle/>
                    <a:p>
                      <a:pPr lvl="0" rtl="0">
                        <a:spcBef>
                          <a:spcPts val="0"/>
                        </a:spcBef>
                        <a:buNone/>
                      </a:pPr>
                      <a:r>
                        <a:rPr lang="en-US" sz="1200" dirty="0" smtClean="0"/>
                        <a:t>Advisor –</a:t>
                      </a:r>
                      <a:r>
                        <a:rPr lang="en-US" sz="1200" baseline="0" dirty="0" smtClean="0"/>
                        <a:t> Mechanical Systems</a:t>
                      </a:r>
                      <a:endParaRPr lang="en-US" sz="1200" dirty="0"/>
                    </a:p>
                  </a:txBody>
                  <a:tcPr marL="91425" marR="91425" marT="91425" marB="91425"/>
                </a:tc>
              </a:tr>
              <a:tr h="265860">
                <a:tc>
                  <a:txBody>
                    <a:bodyPr/>
                    <a:lstStyle/>
                    <a:p>
                      <a:pPr lvl="0" rtl="0">
                        <a:spcBef>
                          <a:spcPts val="0"/>
                        </a:spcBef>
                        <a:buNone/>
                      </a:pPr>
                      <a:r>
                        <a:rPr lang="en-US" sz="1200" dirty="0" smtClean="0"/>
                        <a:t>David Dunlop</a:t>
                      </a:r>
                      <a:endParaRPr lang="en-US" sz="1200" dirty="0"/>
                    </a:p>
                  </a:txBody>
                  <a:tcPr marL="91425" marR="91425" marT="91425" marB="91425"/>
                </a:tc>
                <a:tc>
                  <a:txBody>
                    <a:bodyPr/>
                    <a:lstStyle/>
                    <a:p>
                      <a:pPr lvl="0" rtl="0">
                        <a:spcBef>
                          <a:spcPts val="0"/>
                        </a:spcBef>
                        <a:buNone/>
                      </a:pPr>
                      <a:r>
                        <a:rPr lang="en-US" sz="1200" dirty="0" smtClean="0"/>
                        <a:t>Advisor – Lunar</a:t>
                      </a:r>
                      <a:r>
                        <a:rPr lang="en-US" sz="1200" baseline="0" dirty="0" smtClean="0"/>
                        <a:t> Science</a:t>
                      </a:r>
                      <a:endParaRPr lang="en-US" sz="1200" dirty="0"/>
                    </a:p>
                  </a:txBody>
                  <a:tcPr marL="91425" marR="91425" marT="91425" marB="91425"/>
                </a:tc>
              </a:tr>
              <a:tr h="283084">
                <a:tc>
                  <a:txBody>
                    <a:bodyPr/>
                    <a:lstStyle/>
                    <a:p>
                      <a:pPr lvl="0" rtl="0">
                        <a:spcBef>
                          <a:spcPts val="0"/>
                        </a:spcBef>
                        <a:buNone/>
                      </a:pPr>
                      <a:r>
                        <a:rPr lang="en-US" sz="1200" dirty="0" smtClean="0"/>
                        <a:t>Craig </a:t>
                      </a:r>
                      <a:r>
                        <a:rPr lang="en-US" sz="1200" dirty="0" err="1" smtClean="0"/>
                        <a:t>Foulds</a:t>
                      </a:r>
                      <a:endParaRPr lang="en-US" sz="1200" dirty="0"/>
                    </a:p>
                  </a:txBody>
                  <a:tcPr marL="91425" marR="91425" marT="91425" marB="91425"/>
                </a:tc>
                <a:tc>
                  <a:txBody>
                    <a:bodyPr/>
                    <a:lstStyle/>
                    <a:p>
                      <a:pPr lvl="0" rtl="0">
                        <a:spcBef>
                          <a:spcPts val="0"/>
                        </a:spcBef>
                        <a:buNone/>
                      </a:pPr>
                      <a:r>
                        <a:rPr lang="en-US" sz="1200" dirty="0" smtClean="0"/>
                        <a:t>Advisor – Propulsion Systems</a:t>
                      </a:r>
                      <a:endParaRPr lang="en-US" sz="1200" dirty="0"/>
                    </a:p>
                  </a:txBody>
                  <a:tcPr marL="91425" marR="91425" marT="91425" marB="91425"/>
                </a:tc>
              </a:tr>
              <a:tr h="292492">
                <a:tc>
                  <a:txBody>
                    <a:bodyPr/>
                    <a:lstStyle/>
                    <a:p>
                      <a:pPr lvl="0" rtl="0">
                        <a:spcBef>
                          <a:spcPts val="0"/>
                        </a:spcBef>
                        <a:buNone/>
                      </a:pPr>
                      <a:r>
                        <a:rPr lang="en-US" sz="1200" dirty="0" smtClean="0"/>
                        <a:t>Matteo K. </a:t>
                      </a:r>
                      <a:r>
                        <a:rPr lang="en-US" sz="1200" dirty="0" err="1" smtClean="0"/>
                        <a:t>Borri</a:t>
                      </a:r>
                      <a:endParaRPr lang="en-US" sz="1200" dirty="0"/>
                    </a:p>
                  </a:txBody>
                  <a:tcPr marL="91425" marR="91425" marT="91425" marB="91425"/>
                </a:tc>
                <a:tc>
                  <a:txBody>
                    <a:bodyPr/>
                    <a:lstStyle/>
                    <a:p>
                      <a:pPr lvl="0" rtl="0">
                        <a:spcBef>
                          <a:spcPts val="0"/>
                        </a:spcBef>
                        <a:buNone/>
                      </a:pPr>
                      <a:r>
                        <a:rPr lang="en-US" sz="1200" dirty="0" smtClean="0"/>
                        <a:t>International Liaison – Attitude Control Systems</a:t>
                      </a:r>
                      <a:endParaRPr lang="en-US" sz="1200" dirty="0"/>
                    </a:p>
                  </a:txBody>
                  <a:tcPr marL="91425" marR="91425" marT="91425" marB="91425"/>
                </a:tc>
              </a:tr>
              <a:tr h="286270">
                <a:tc>
                  <a:txBody>
                    <a:bodyPr/>
                    <a:lstStyle/>
                    <a:p>
                      <a:pPr lvl="0" rtl="0">
                        <a:spcBef>
                          <a:spcPts val="0"/>
                        </a:spcBef>
                        <a:buNone/>
                      </a:pPr>
                      <a:r>
                        <a:rPr lang="en-US" sz="1200" dirty="0" err="1" smtClean="0"/>
                        <a:t>Issac</a:t>
                      </a:r>
                      <a:r>
                        <a:rPr lang="en-US" sz="1200" dirty="0" smtClean="0"/>
                        <a:t> </a:t>
                      </a:r>
                      <a:r>
                        <a:rPr lang="en-US" sz="1200" dirty="0" err="1" smtClean="0"/>
                        <a:t>DeSouza</a:t>
                      </a:r>
                      <a:endParaRPr lang="en-US" sz="1200" dirty="0"/>
                    </a:p>
                  </a:txBody>
                  <a:tcPr marL="91425" marR="91425" marT="91425" marB="91425"/>
                </a:tc>
                <a:tc>
                  <a:txBody>
                    <a:bodyPr/>
                    <a:lstStyle/>
                    <a:p>
                      <a:pPr lvl="0" rtl="0">
                        <a:spcBef>
                          <a:spcPts val="0"/>
                        </a:spcBef>
                        <a:buNone/>
                      </a:pPr>
                      <a:r>
                        <a:rPr lang="en-US" sz="1200" dirty="0" smtClean="0"/>
                        <a:t>International</a:t>
                      </a:r>
                      <a:r>
                        <a:rPr lang="en-US" sz="1200" baseline="0" dirty="0" smtClean="0"/>
                        <a:t> Liaison – Electrical Engineering</a:t>
                      </a:r>
                      <a:endParaRPr lang="en-US" sz="1200" dirty="0"/>
                    </a:p>
                  </a:txBody>
                  <a:tcPr marL="91425" marR="91425" marT="91425" marB="91425"/>
                </a:tc>
              </a:tr>
              <a:tr h="287863">
                <a:tc>
                  <a:txBody>
                    <a:bodyPr/>
                    <a:lstStyle/>
                    <a:p>
                      <a:pPr lvl="0" rtl="0">
                        <a:spcBef>
                          <a:spcPts val="0"/>
                        </a:spcBef>
                        <a:buNone/>
                      </a:pPr>
                      <a:r>
                        <a:rPr lang="en-US" sz="1200" dirty="0" smtClean="0"/>
                        <a:t>Daniel Faber</a:t>
                      </a:r>
                      <a:endParaRPr lang="en-US" sz="1200" dirty="0"/>
                    </a:p>
                  </a:txBody>
                  <a:tcPr marL="91425" marR="91425" marT="91425" marB="91425"/>
                </a:tc>
                <a:tc>
                  <a:txBody>
                    <a:bodyPr/>
                    <a:lstStyle/>
                    <a:p>
                      <a:pPr lvl="0" rtl="0">
                        <a:spcBef>
                          <a:spcPts val="0"/>
                        </a:spcBef>
                        <a:buNone/>
                      </a:pPr>
                      <a:r>
                        <a:rPr lang="en-US" sz="1200" dirty="0" smtClean="0"/>
                        <a:t>International</a:t>
                      </a:r>
                      <a:r>
                        <a:rPr lang="en-US" sz="1200" baseline="0" dirty="0" smtClean="0"/>
                        <a:t> Liaison – Systems Engineering</a:t>
                      </a:r>
                      <a:endParaRPr lang="en-US" sz="1200" dirty="0"/>
                    </a:p>
                  </a:txBody>
                  <a:tcPr marL="91425" marR="91425" marT="91425" marB="91425"/>
                </a:tc>
              </a:tr>
              <a:tr h="320718">
                <a:tc>
                  <a:txBody>
                    <a:bodyPr/>
                    <a:lstStyle/>
                    <a:p>
                      <a:pPr lvl="0" rtl="0">
                        <a:spcBef>
                          <a:spcPts val="0"/>
                        </a:spcBef>
                        <a:buNone/>
                      </a:pPr>
                      <a:r>
                        <a:rPr lang="en-US" sz="1200" dirty="0" smtClean="0"/>
                        <a:t>Joe </a:t>
                      </a:r>
                      <a:r>
                        <a:rPr lang="en-US" sz="1200" dirty="0" err="1" smtClean="0"/>
                        <a:t>Hatoum</a:t>
                      </a:r>
                      <a:endParaRPr lang="en-US" sz="1200" dirty="0"/>
                    </a:p>
                  </a:txBody>
                  <a:tcPr marL="91425" marR="91425" marT="91425" marB="91425"/>
                </a:tc>
                <a:tc>
                  <a:txBody>
                    <a:bodyPr/>
                    <a:lstStyle/>
                    <a:p>
                      <a:pPr lvl="0" rtl="0">
                        <a:spcBef>
                          <a:spcPts val="0"/>
                        </a:spcBef>
                        <a:buNone/>
                      </a:pPr>
                      <a:r>
                        <a:rPr lang="en-US" sz="1200" dirty="0" smtClean="0"/>
                        <a:t>International Liaison – Commercial Collaboration</a:t>
                      </a:r>
                      <a:endParaRPr lang="en-US" sz="1200" dirty="0"/>
                    </a:p>
                  </a:txBody>
                  <a:tcPr marL="91425" marR="91425" marT="91425" marB="91425"/>
                </a:tc>
              </a:tr>
            </a:tbl>
          </a:graphicData>
        </a:graphic>
      </p:graphicFrame>
      <p:sp>
        <p:nvSpPr>
          <p:cNvPr id="9" name="TextBox 8"/>
          <p:cNvSpPr txBox="1"/>
          <p:nvPr/>
        </p:nvSpPr>
        <p:spPr>
          <a:xfrm>
            <a:off x="409629" y="5810400"/>
            <a:ext cx="1913729" cy="276999"/>
          </a:xfrm>
          <a:prstGeom prst="rect">
            <a:avLst/>
          </a:prstGeom>
          <a:noFill/>
        </p:spPr>
        <p:txBody>
          <a:bodyPr wrap="none" rtlCol="0">
            <a:spAutoFit/>
          </a:bodyPr>
          <a:lstStyle/>
          <a:p>
            <a:r>
              <a:rPr lang="en-US" sz="1200" dirty="0" smtClean="0"/>
              <a:t>* Addition or change in role</a:t>
            </a:r>
            <a:endParaRPr lang="en-US" sz="1200" dirty="0"/>
          </a:p>
        </p:txBody>
      </p:sp>
    </p:spTree>
    <p:extLst>
      <p:ext uri="{BB962C8B-B14F-4D97-AF65-F5344CB8AC3E}">
        <p14:creationId xmlns:p14="http://schemas.microsoft.com/office/powerpoint/2010/main" val="414161830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9555"/>
            <a:ext cx="6610537" cy="556127"/>
          </a:xfrm>
        </p:spPr>
        <p:txBody>
          <a:bodyPr>
            <a:noAutofit/>
          </a:bodyPr>
          <a:lstStyle/>
          <a:p>
            <a:r>
              <a:rPr lang="en-US" sz="3200" dirty="0" smtClean="0">
                <a:ln w="3175">
                  <a:solidFill>
                    <a:srgbClr val="7030A0"/>
                  </a:solidFill>
                  <a:prstDash val="solid"/>
                </a:ln>
              </a:rPr>
              <a:t>Winning Plans - ConOps Walk Through </a:t>
            </a:r>
            <a:r>
              <a:rPr lang="en-US" sz="3200" dirty="0" smtClean="0"/>
              <a:t/>
            </a:r>
            <a:br>
              <a:rPr lang="en-US" sz="3200" dirty="0" smtClean="0"/>
            </a:br>
            <a:endParaRPr lang="en-US" sz="3200" dirty="0"/>
          </a:p>
        </p:txBody>
      </p:sp>
      <p:pic>
        <p:nvPicPr>
          <p:cNvPr id="3" name="Picture 2"/>
          <p:cNvPicPr>
            <a:picLocks noChangeAspect="1"/>
          </p:cNvPicPr>
          <p:nvPr/>
        </p:nvPicPr>
        <p:blipFill>
          <a:blip r:embed="rId3"/>
          <a:stretch>
            <a:fillRect/>
          </a:stretch>
        </p:blipFill>
        <p:spPr>
          <a:xfrm>
            <a:off x="615636" y="1065358"/>
            <a:ext cx="8077126" cy="5155852"/>
          </a:xfrm>
          <a:prstGeom prst="rect">
            <a:avLst/>
          </a:prstGeom>
        </p:spPr>
      </p:pic>
    </p:spTree>
    <p:extLst>
      <p:ext uri="{BB962C8B-B14F-4D97-AF65-F5344CB8AC3E}">
        <p14:creationId xmlns:p14="http://schemas.microsoft.com/office/powerpoint/2010/main" val="4285896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9555"/>
            <a:ext cx="6610537" cy="556127"/>
          </a:xfrm>
        </p:spPr>
        <p:txBody>
          <a:bodyPr>
            <a:noAutofit/>
          </a:bodyPr>
          <a:lstStyle/>
          <a:p>
            <a:r>
              <a:rPr lang="en-US" sz="3200" dirty="0" smtClean="0">
                <a:ln w="3175">
                  <a:solidFill>
                    <a:srgbClr val="7030A0"/>
                  </a:solidFill>
                  <a:prstDash val="solid"/>
                </a:ln>
              </a:rPr>
              <a:t>Winning Plans - ConOps Walk Through </a:t>
            </a:r>
            <a:r>
              <a:rPr lang="en-US" sz="3200" dirty="0" smtClean="0"/>
              <a:t/>
            </a:r>
            <a:br>
              <a:rPr lang="en-US" sz="3200" dirty="0" smtClean="0"/>
            </a:br>
            <a:endParaRPr lang="en-US" sz="3200" dirty="0"/>
          </a:p>
        </p:txBody>
      </p:sp>
      <p:sp>
        <p:nvSpPr>
          <p:cNvPr id="6" name="TextBox 5"/>
          <p:cNvSpPr txBox="1"/>
          <p:nvPr/>
        </p:nvSpPr>
        <p:spPr>
          <a:xfrm>
            <a:off x="207818" y="859354"/>
            <a:ext cx="8750842" cy="3539430"/>
          </a:xfrm>
          <a:prstGeom prst="rect">
            <a:avLst/>
          </a:prstGeom>
          <a:noFill/>
          <a:ln>
            <a:noFill/>
            <a:prstDash val="sysDot"/>
          </a:ln>
        </p:spPr>
        <p:txBody>
          <a:bodyPr wrap="square" rtlCol="0">
            <a:spAutoFit/>
          </a:bodyPr>
          <a:lstStyle/>
          <a:p>
            <a:pPr marL="285750" indent="-285750">
              <a:buFont typeface="Arial" panose="020B0604020202020204" pitchFamily="34" charset="0"/>
              <a:buChar char="•"/>
            </a:pPr>
            <a:r>
              <a:rPr lang="en-US" sz="1400" dirty="0"/>
              <a:t>The Alpha CubeSat baseline </a:t>
            </a:r>
            <a:r>
              <a:rPr lang="en-US" sz="1400" dirty="0" smtClean="0"/>
              <a:t>is a </a:t>
            </a:r>
            <a:r>
              <a:rPr lang="en-US" sz="1400" dirty="0"/>
              <a:t>commercial cargo launch </a:t>
            </a:r>
            <a:r>
              <a:rPr lang="en-US" sz="1400" dirty="0" smtClean="0"/>
              <a:t>to ISS with transportation to the deep space trajectory insertion point by a Launch Service Provider (LSP).  Use of ELV </a:t>
            </a:r>
            <a:r>
              <a:rPr lang="en-US" sz="1400" dirty="0"/>
              <a:t>deployment </a:t>
            </a:r>
            <a:r>
              <a:rPr lang="en-US" sz="1400" dirty="0" smtClean="0"/>
              <a:t>remains </a:t>
            </a:r>
            <a:r>
              <a:rPr lang="en-US" sz="1400" dirty="0"/>
              <a:t>a mission alternate.  </a:t>
            </a:r>
            <a:endParaRPr lang="en-US" sz="1400" dirty="0" smtClean="0"/>
          </a:p>
          <a:p>
            <a:pPr marL="285750" indent="-285750">
              <a:buFont typeface="Arial" panose="020B0604020202020204" pitchFamily="34" charset="0"/>
              <a:buChar char="•"/>
            </a:pPr>
            <a:r>
              <a:rPr lang="en-US" sz="1400" dirty="0" smtClean="0"/>
              <a:t>Unpack</a:t>
            </a:r>
            <a:r>
              <a:rPr lang="en-US" sz="1400" dirty="0"/>
              <a:t>, Transition, Relocate &amp; Position operations are </a:t>
            </a:r>
            <a:r>
              <a:rPr lang="en-US" sz="1400" dirty="0" smtClean="0"/>
              <a:t>used where applicable</a:t>
            </a:r>
            <a:endParaRPr lang="en-US" sz="1400" dirty="0"/>
          </a:p>
          <a:p>
            <a:pPr marL="285750" indent="-285750">
              <a:buFont typeface="Arial" panose="020B0604020202020204" pitchFamily="34" charset="0"/>
              <a:buChar char="•"/>
            </a:pPr>
            <a:r>
              <a:rPr lang="en-US" sz="1400" dirty="0"/>
              <a:t>Deployment is via release of robotic compatible interface at the desired alternate minimum energy deep space trajectory insertion point.  </a:t>
            </a:r>
          </a:p>
          <a:p>
            <a:pPr marL="285750" indent="-285750">
              <a:buFont typeface="Arial" panose="020B0604020202020204" pitchFamily="34" charset="0"/>
              <a:buChar char="•"/>
            </a:pPr>
            <a:r>
              <a:rPr lang="en-US" sz="1400" dirty="0"/>
              <a:t>Final Checkout operations are planned after Trajectory Insertion </a:t>
            </a:r>
          </a:p>
          <a:p>
            <a:pPr marL="285750" indent="-285750">
              <a:buFont typeface="Arial" panose="020B0604020202020204" pitchFamily="34" charset="0"/>
              <a:buChar char="•"/>
            </a:pPr>
            <a:r>
              <a:rPr lang="en-US" sz="1400" dirty="0"/>
              <a:t>A combination of low thrust long duration, and high thrust short duration propulsion subsystems will be used to achieve trajectory insertion, and sequenced in-flight maneuvers.</a:t>
            </a:r>
          </a:p>
          <a:p>
            <a:pPr marL="285750" indent="-285750">
              <a:buFont typeface="Arial" panose="020B0604020202020204" pitchFamily="34" charset="0"/>
              <a:buChar char="•"/>
            </a:pPr>
            <a:r>
              <a:rPr lang="en-US" sz="1400" dirty="0"/>
              <a:t>Initialization of Deep Space Derby operations begins with </a:t>
            </a:r>
            <a:r>
              <a:rPr lang="en-US" sz="1400" dirty="0" err="1"/>
              <a:t>stablization</a:t>
            </a:r>
            <a:r>
              <a:rPr lang="en-US" sz="1400" dirty="0"/>
              <a:t> of attitude and  establishing actual trajectory, followed by optimizing trajectory &amp; test of all systems.  Competition transmissions will be initiated once navigation bits are verified.</a:t>
            </a:r>
          </a:p>
          <a:p>
            <a:pPr marL="285750" indent="-285750">
              <a:buFont typeface="Arial" panose="020B0604020202020204" pitchFamily="34" charset="0"/>
              <a:buChar char="•"/>
            </a:pPr>
            <a:r>
              <a:rPr lang="en-US" sz="1400" dirty="0"/>
              <a:t>Initialization of Lunar Derby operations begins with </a:t>
            </a:r>
            <a:r>
              <a:rPr lang="en-US" sz="1400" dirty="0" err="1"/>
              <a:t>stablization</a:t>
            </a:r>
            <a:r>
              <a:rPr lang="en-US" sz="1400" dirty="0"/>
              <a:t> of attitude and  establishing actual trajectory, followed by optimizing trajectory &amp; test of all systems.  Competition transmissions will be initiated once navigation bits are verified.</a:t>
            </a:r>
          </a:p>
          <a:p>
            <a:pPr marL="285750" indent="-285750">
              <a:buFont typeface="Arial" panose="020B0604020202020204" pitchFamily="34" charset="0"/>
              <a:buChar char="•"/>
            </a:pPr>
            <a:r>
              <a:rPr lang="en-US" sz="1400" dirty="0"/>
              <a:t>Initialization of End 0f Life operations begins with </a:t>
            </a:r>
            <a:r>
              <a:rPr lang="en-US" sz="1400" dirty="0" err="1"/>
              <a:t>stablization</a:t>
            </a:r>
            <a:r>
              <a:rPr lang="en-US" sz="1400" dirty="0"/>
              <a:t> of attitude and  establishing actual trajectory, followed by optimizing trajectory &amp; test of all systems in support of targeted lunar impact. </a:t>
            </a:r>
          </a:p>
        </p:txBody>
      </p:sp>
      <p:graphicFrame>
        <p:nvGraphicFramePr>
          <p:cNvPr id="7" name="Table 6"/>
          <p:cNvGraphicFramePr>
            <a:graphicFrameLocks noGrp="1"/>
          </p:cNvGraphicFramePr>
          <p:nvPr>
            <p:extLst>
              <p:ext uri="{D42A27DB-BD31-4B8C-83A1-F6EECF244321}">
                <p14:modId xmlns:p14="http://schemas.microsoft.com/office/powerpoint/2010/main" val="2127710151"/>
              </p:ext>
            </p:extLst>
          </p:nvPr>
        </p:nvGraphicFramePr>
        <p:xfrm>
          <a:off x="207815" y="4925084"/>
          <a:ext cx="8750844" cy="1557195"/>
        </p:xfrm>
        <a:graphic>
          <a:graphicData uri="http://schemas.openxmlformats.org/drawingml/2006/table">
            <a:tbl>
              <a:tblPr firstRow="1" bandRow="1">
                <a:tableStyleId>{00A15C55-8517-42AA-B614-E9B94910E393}</a:tableStyleId>
              </a:tblPr>
              <a:tblGrid>
                <a:gridCol w="4375422"/>
                <a:gridCol w="4375422"/>
              </a:tblGrid>
              <a:tr h="311439">
                <a:tc>
                  <a:txBody>
                    <a:bodyPr/>
                    <a:lstStyle/>
                    <a:p>
                      <a:pPr algn="ctr"/>
                      <a:r>
                        <a:rPr lang="en-US" sz="1200" dirty="0" smtClean="0"/>
                        <a:t>Deep Space Derby Prizes</a:t>
                      </a:r>
                      <a:endParaRPr lang="en-US" sz="1200" dirty="0"/>
                    </a:p>
                  </a:txBody>
                  <a:tcPr/>
                </a:tc>
                <a:tc>
                  <a:txBody>
                    <a:bodyPr/>
                    <a:lstStyle/>
                    <a:p>
                      <a:pPr algn="ctr"/>
                      <a:r>
                        <a:rPr lang="en-US" sz="1200" dirty="0" smtClean="0"/>
                        <a:t>Lunar Derby Prizes</a:t>
                      </a:r>
                      <a:endParaRPr lang="en-US" sz="1200" dirty="0"/>
                    </a:p>
                  </a:txBody>
                  <a:tcPr/>
                </a:tc>
              </a:tr>
              <a:tr h="311439">
                <a:tc>
                  <a:txBody>
                    <a:bodyPr/>
                    <a:lstStyle/>
                    <a:p>
                      <a:r>
                        <a:rPr lang="en-US" sz="1200" dirty="0" smtClean="0"/>
                        <a:t>Burst Rate</a:t>
                      </a:r>
                      <a:endParaRPr lang="en-US" sz="1200" dirty="0"/>
                    </a:p>
                  </a:txBody>
                  <a:tcPr/>
                </a:tc>
                <a:tc>
                  <a:txBody>
                    <a:bodyPr/>
                    <a:lstStyle/>
                    <a:p>
                      <a:r>
                        <a:rPr lang="en-US" sz="1200" dirty="0" smtClean="0"/>
                        <a:t>Lunar</a:t>
                      </a:r>
                      <a:r>
                        <a:rPr lang="en-US" sz="1200" baseline="0" dirty="0" smtClean="0"/>
                        <a:t> Orbit</a:t>
                      </a:r>
                      <a:endParaRPr lang="en-US" sz="1200" dirty="0"/>
                    </a:p>
                  </a:txBody>
                  <a:tcPr/>
                </a:tc>
              </a:tr>
              <a:tr h="311439">
                <a:tc>
                  <a:txBody>
                    <a:bodyPr/>
                    <a:lstStyle/>
                    <a:p>
                      <a:r>
                        <a:rPr lang="en-US" sz="1200" dirty="0" smtClean="0"/>
                        <a:t>Aggregate Data Volume</a:t>
                      </a:r>
                      <a:endParaRPr lang="en-US" sz="1200" dirty="0"/>
                    </a:p>
                  </a:txBody>
                  <a:tcPr/>
                </a:tc>
                <a:tc>
                  <a:txBody>
                    <a:bodyPr/>
                    <a:lstStyle/>
                    <a:p>
                      <a:r>
                        <a:rPr lang="en-US" sz="1200" dirty="0" smtClean="0"/>
                        <a:t>Burst Rate</a:t>
                      </a:r>
                      <a:endParaRPr lang="en-US" sz="1200" dirty="0"/>
                    </a:p>
                  </a:txBody>
                  <a:tcPr/>
                </a:tc>
              </a:tr>
              <a:tr h="311439">
                <a:tc>
                  <a:txBody>
                    <a:bodyPr/>
                    <a:lstStyle/>
                    <a:p>
                      <a:r>
                        <a:rPr lang="en-US" sz="1200" dirty="0" smtClean="0"/>
                        <a:t>Spacecraft Longevity</a:t>
                      </a:r>
                      <a:endParaRPr lang="en-US" sz="1200" dirty="0"/>
                    </a:p>
                  </a:txBody>
                  <a:tcPr/>
                </a:tc>
                <a:tc>
                  <a:txBody>
                    <a:bodyPr/>
                    <a:lstStyle/>
                    <a:p>
                      <a:r>
                        <a:rPr lang="en-US" sz="1200" dirty="0" smtClean="0"/>
                        <a:t>Aggregate Data Volume</a:t>
                      </a:r>
                      <a:endParaRPr lang="en-US" sz="1200" dirty="0"/>
                    </a:p>
                  </a:txBody>
                  <a:tcPr/>
                </a:tc>
              </a:tr>
              <a:tr h="311439">
                <a:tc>
                  <a:txBody>
                    <a:bodyPr/>
                    <a:lstStyle/>
                    <a:p>
                      <a:r>
                        <a:rPr lang="en-US" sz="1200" dirty="0" smtClean="0"/>
                        <a:t>Farthest </a:t>
                      </a:r>
                      <a:r>
                        <a:rPr lang="en-US" sz="1200" dirty="0" err="1" smtClean="0"/>
                        <a:t>Comm</a:t>
                      </a:r>
                      <a:r>
                        <a:rPr lang="en-US" sz="1200" dirty="0" smtClean="0"/>
                        <a:t> Distance</a:t>
                      </a:r>
                      <a:endParaRPr lang="en-US" sz="1200" dirty="0"/>
                    </a:p>
                  </a:txBody>
                  <a:tcPr/>
                </a:tc>
                <a:tc>
                  <a:txBody>
                    <a:bodyPr/>
                    <a:lstStyle/>
                    <a:p>
                      <a:r>
                        <a:rPr lang="en-US" sz="1200" dirty="0" smtClean="0"/>
                        <a:t>Spacecraft Longevity</a:t>
                      </a:r>
                      <a:endParaRPr lang="en-US" sz="1200" dirty="0"/>
                    </a:p>
                  </a:txBody>
                  <a:tcPr/>
                </a:tc>
              </a:tr>
            </a:tbl>
          </a:graphicData>
        </a:graphic>
      </p:graphicFrame>
      <p:sp>
        <p:nvSpPr>
          <p:cNvPr id="8" name="TextBox 7"/>
          <p:cNvSpPr txBox="1"/>
          <p:nvPr/>
        </p:nvSpPr>
        <p:spPr>
          <a:xfrm>
            <a:off x="2435383" y="4555752"/>
            <a:ext cx="4617268" cy="369332"/>
          </a:xfrm>
          <a:prstGeom prst="rect">
            <a:avLst/>
          </a:prstGeom>
          <a:noFill/>
        </p:spPr>
        <p:txBody>
          <a:bodyPr wrap="square" rtlCol="0">
            <a:spAutoFit/>
          </a:bodyPr>
          <a:lstStyle/>
          <a:p>
            <a:r>
              <a:rPr lang="en-US" dirty="0" smtClean="0"/>
              <a:t>Prizes Alpha CubeSat will complete for . . .</a:t>
            </a:r>
            <a:endParaRPr lang="en-US" dirty="0"/>
          </a:p>
        </p:txBody>
      </p:sp>
    </p:spTree>
    <p:extLst>
      <p:ext uri="{BB962C8B-B14F-4D97-AF65-F5344CB8AC3E}">
        <p14:creationId xmlns:p14="http://schemas.microsoft.com/office/powerpoint/2010/main" val="213358222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9555"/>
            <a:ext cx="6610537" cy="556127"/>
          </a:xfrm>
        </p:spPr>
        <p:txBody>
          <a:bodyPr>
            <a:noAutofit/>
          </a:bodyPr>
          <a:lstStyle/>
          <a:p>
            <a:r>
              <a:rPr lang="en-US" sz="3200" dirty="0" smtClean="0">
                <a:ln w="3175">
                  <a:solidFill>
                    <a:srgbClr val="7030A0"/>
                  </a:solidFill>
                  <a:prstDash val="solid"/>
                </a:ln>
              </a:rPr>
              <a:t>Winning Plans - ConOps Walk Through </a:t>
            </a:r>
            <a:r>
              <a:rPr lang="en-US" sz="3200" dirty="0" smtClean="0">
                <a:ln w="3175">
                  <a:solidFill>
                    <a:srgbClr val="8AC9DA"/>
                  </a:solidFill>
                  <a:prstDash val="solid"/>
                </a:ln>
              </a:rPr>
              <a:t/>
            </a:r>
            <a:br>
              <a:rPr lang="en-US" sz="3200" dirty="0" smtClean="0">
                <a:ln w="3175">
                  <a:solidFill>
                    <a:srgbClr val="8AC9DA"/>
                  </a:solidFill>
                  <a:prstDash val="solid"/>
                </a:ln>
              </a:rPr>
            </a:br>
            <a:endParaRPr lang="en-US" sz="3200" dirty="0">
              <a:ln w="3175">
                <a:solidFill>
                  <a:srgbClr val="8AC9DA"/>
                </a:solidFill>
                <a:prstDash val="solid"/>
              </a:ln>
            </a:endParaRPr>
          </a:p>
        </p:txBody>
      </p:sp>
      <p:grpSp>
        <p:nvGrpSpPr>
          <p:cNvPr id="7" name="Group 4"/>
          <p:cNvGrpSpPr>
            <a:grpSpLocks noChangeAspect="1"/>
          </p:cNvGrpSpPr>
          <p:nvPr/>
        </p:nvGrpSpPr>
        <p:grpSpPr bwMode="auto">
          <a:xfrm>
            <a:off x="857250" y="879475"/>
            <a:ext cx="7396163" cy="5651500"/>
            <a:chOff x="540" y="554"/>
            <a:chExt cx="4659" cy="3560"/>
          </a:xfrm>
        </p:grpSpPr>
        <p:sp>
          <p:nvSpPr>
            <p:cNvPr id="8" name="AutoShape 3"/>
            <p:cNvSpPr>
              <a:spLocks noChangeAspect="1" noChangeArrowheads="1" noTextEdit="1"/>
            </p:cNvSpPr>
            <p:nvPr/>
          </p:nvSpPr>
          <p:spPr bwMode="auto">
            <a:xfrm>
              <a:off x="540" y="554"/>
              <a:ext cx="4659" cy="3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9" name="Group 205"/>
            <p:cNvGrpSpPr>
              <a:grpSpLocks/>
            </p:cNvGrpSpPr>
            <p:nvPr/>
          </p:nvGrpSpPr>
          <p:grpSpPr bwMode="auto">
            <a:xfrm>
              <a:off x="547" y="736"/>
              <a:ext cx="4571" cy="3288"/>
              <a:chOff x="547" y="736"/>
              <a:chExt cx="4571" cy="3288"/>
            </a:xfrm>
          </p:grpSpPr>
          <p:sp>
            <p:nvSpPr>
              <p:cNvPr id="56" name="Rectangle 5"/>
              <p:cNvSpPr>
                <a:spLocks noChangeArrowheads="1"/>
              </p:cNvSpPr>
              <p:nvPr/>
            </p:nvSpPr>
            <p:spPr bwMode="auto">
              <a:xfrm>
                <a:off x="1065" y="3603"/>
                <a:ext cx="415" cy="415"/>
              </a:xfrm>
              <a:prstGeom prst="rect">
                <a:avLst/>
              </a:prstGeom>
              <a:solidFill>
                <a:srgbClr val="73AE4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Rectangle 6"/>
              <p:cNvSpPr>
                <a:spLocks noChangeArrowheads="1"/>
              </p:cNvSpPr>
              <p:nvPr/>
            </p:nvSpPr>
            <p:spPr bwMode="auto">
              <a:xfrm>
                <a:off x="1065" y="3603"/>
                <a:ext cx="415" cy="415"/>
              </a:xfrm>
              <a:prstGeom prst="rect">
                <a:avLst/>
              </a:pr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 name="Rectangle 7"/>
              <p:cNvSpPr>
                <a:spLocks noChangeArrowheads="1"/>
              </p:cNvSpPr>
              <p:nvPr/>
            </p:nvSpPr>
            <p:spPr bwMode="auto">
              <a:xfrm>
                <a:off x="1158" y="3666"/>
                <a:ext cx="285"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Soft Pack</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59" name="Rectangle 8"/>
              <p:cNvSpPr>
                <a:spLocks noChangeArrowheads="1"/>
              </p:cNvSpPr>
              <p:nvPr/>
            </p:nvSpPr>
            <p:spPr bwMode="auto">
              <a:xfrm>
                <a:off x="1129" y="3738"/>
                <a:ext cx="345"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Pressurized</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0" name="Rectangle 9"/>
              <p:cNvSpPr>
                <a:spLocks noChangeArrowheads="1"/>
              </p:cNvSpPr>
              <p:nvPr/>
            </p:nvSpPr>
            <p:spPr bwMode="auto">
              <a:xfrm>
                <a:off x="1157" y="3812"/>
                <a:ext cx="286"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ISS Cargo</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61" name="Rectangle 10"/>
              <p:cNvSpPr>
                <a:spLocks noChangeArrowheads="1"/>
              </p:cNvSpPr>
              <p:nvPr/>
            </p:nvSpPr>
            <p:spPr bwMode="auto">
              <a:xfrm>
                <a:off x="1132" y="3887"/>
                <a:ext cx="337"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Integration</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pic>
            <p:nvPicPr>
              <p:cNvPr id="1035"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 y="3095"/>
                <a:ext cx="428" cy="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 y="3095"/>
                <a:ext cx="428" cy="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Rectangle 13"/>
              <p:cNvSpPr>
                <a:spLocks noChangeArrowheads="1"/>
              </p:cNvSpPr>
              <p:nvPr/>
            </p:nvSpPr>
            <p:spPr bwMode="auto">
              <a:xfrm>
                <a:off x="1065" y="3084"/>
                <a:ext cx="415" cy="415"/>
              </a:xfrm>
              <a:prstGeom prst="rect">
                <a:avLst/>
              </a:prstGeom>
              <a:solidFill>
                <a:srgbClr val="AC420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Rectangle 14"/>
              <p:cNvSpPr>
                <a:spLocks noChangeArrowheads="1"/>
              </p:cNvSpPr>
              <p:nvPr/>
            </p:nvSpPr>
            <p:spPr bwMode="auto">
              <a:xfrm>
                <a:off x="1065" y="3084"/>
                <a:ext cx="415" cy="415"/>
              </a:xfrm>
              <a:prstGeom prst="rect">
                <a:avLst/>
              </a:pr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24" name="Rectangle 15"/>
              <p:cNvSpPr>
                <a:spLocks noChangeArrowheads="1"/>
              </p:cNvSpPr>
              <p:nvPr/>
            </p:nvSpPr>
            <p:spPr bwMode="auto">
              <a:xfrm>
                <a:off x="1238" y="3147"/>
                <a:ext cx="129"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EFFFF"/>
                    </a:solidFill>
                    <a:effectLst/>
                    <a:latin typeface="Calibri" panose="020F0502020204030204" pitchFamily="34" charset="0"/>
                  </a:rPr>
                  <a:t>ISS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025" name="Rectangle 16"/>
              <p:cNvSpPr>
                <a:spLocks noChangeArrowheads="1"/>
              </p:cNvSpPr>
              <p:nvPr/>
            </p:nvSpPr>
            <p:spPr bwMode="auto">
              <a:xfrm>
                <a:off x="1123" y="3221"/>
                <a:ext cx="355"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EFFFF"/>
                    </a:solidFill>
                    <a:effectLst/>
                    <a:latin typeface="Calibri" panose="020F0502020204030204" pitchFamily="34" charset="0"/>
                  </a:rPr>
                  <a:t>Commercial</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026" name="Rectangle 17"/>
              <p:cNvSpPr>
                <a:spLocks noChangeArrowheads="1"/>
              </p:cNvSpPr>
              <p:nvPr/>
            </p:nvSpPr>
            <p:spPr bwMode="auto">
              <a:xfrm>
                <a:off x="1202" y="3293"/>
                <a:ext cx="193"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EFFFF"/>
                    </a:solidFill>
                    <a:effectLst/>
                    <a:latin typeface="Calibri" panose="020F0502020204030204" pitchFamily="34" charset="0"/>
                  </a:rPr>
                  <a:t>Cargo</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027" name="Rectangle 18"/>
              <p:cNvSpPr>
                <a:spLocks noChangeArrowheads="1"/>
              </p:cNvSpPr>
              <p:nvPr/>
            </p:nvSpPr>
            <p:spPr bwMode="auto">
              <a:xfrm>
                <a:off x="1185" y="3367"/>
                <a:ext cx="225"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EFFFF"/>
                    </a:solidFill>
                    <a:effectLst/>
                    <a:latin typeface="Calibri" panose="020F0502020204030204" pitchFamily="34" charset="0"/>
                  </a:rPr>
                  <a:t>Launch</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028" name="Rectangle 19"/>
              <p:cNvSpPr>
                <a:spLocks noChangeArrowheads="1"/>
              </p:cNvSpPr>
              <p:nvPr/>
            </p:nvSpPr>
            <p:spPr bwMode="auto">
              <a:xfrm>
                <a:off x="1065" y="2565"/>
                <a:ext cx="415" cy="416"/>
              </a:xfrm>
              <a:prstGeom prst="rect">
                <a:avLst/>
              </a:prstGeom>
              <a:solidFill>
                <a:srgbClr val="5B9BD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9" name="Rectangle 20"/>
              <p:cNvSpPr>
                <a:spLocks noChangeArrowheads="1"/>
              </p:cNvSpPr>
              <p:nvPr/>
            </p:nvSpPr>
            <p:spPr bwMode="auto">
              <a:xfrm>
                <a:off x="1065" y="2565"/>
                <a:ext cx="415" cy="416"/>
              </a:xfrm>
              <a:prstGeom prst="rect">
                <a:avLst/>
              </a:pr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30" name="Rectangle 21"/>
              <p:cNvSpPr>
                <a:spLocks noChangeArrowheads="1"/>
              </p:cNvSpPr>
              <p:nvPr/>
            </p:nvSpPr>
            <p:spPr bwMode="auto">
              <a:xfrm>
                <a:off x="1127" y="2665"/>
                <a:ext cx="346"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IVA Unpack</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031" name="Rectangle 22"/>
              <p:cNvSpPr>
                <a:spLocks noChangeArrowheads="1"/>
              </p:cNvSpPr>
              <p:nvPr/>
            </p:nvSpPr>
            <p:spPr bwMode="auto">
              <a:xfrm>
                <a:off x="1186" y="2739"/>
                <a:ext cx="96"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&amp;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032" name="Rectangle 23"/>
              <p:cNvSpPr>
                <a:spLocks noChangeArrowheads="1"/>
              </p:cNvSpPr>
              <p:nvPr/>
            </p:nvSpPr>
            <p:spPr bwMode="auto">
              <a:xfrm>
                <a:off x="1243" y="2739"/>
                <a:ext cx="179"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Final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033" name="Rectangle 24"/>
              <p:cNvSpPr>
                <a:spLocks noChangeArrowheads="1"/>
              </p:cNvSpPr>
              <p:nvPr/>
            </p:nvSpPr>
            <p:spPr bwMode="auto">
              <a:xfrm>
                <a:off x="1153" y="2813"/>
                <a:ext cx="295"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smtClean="0">
                    <a:ln>
                      <a:noFill/>
                    </a:ln>
                    <a:solidFill>
                      <a:srgbClr val="FFFFFF"/>
                    </a:solidFill>
                    <a:effectLst/>
                    <a:latin typeface="Calibri" panose="020F0502020204030204" pitchFamily="34" charset="0"/>
                  </a:rPr>
                  <a:t>Assembly</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pic>
            <p:nvPicPr>
              <p:cNvPr id="1049" name="Picture 2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91" y="3086"/>
                <a:ext cx="442"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0" name="Picture 2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91" y="3086"/>
                <a:ext cx="442"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Rectangle 27"/>
              <p:cNvSpPr>
                <a:spLocks noChangeArrowheads="1"/>
              </p:cNvSpPr>
              <p:nvPr/>
            </p:nvSpPr>
            <p:spPr bwMode="auto">
              <a:xfrm>
                <a:off x="1584" y="3078"/>
                <a:ext cx="427" cy="427"/>
              </a:xfrm>
              <a:prstGeom prst="rect">
                <a:avLst/>
              </a:prstGeom>
              <a:solidFill>
                <a:srgbClr val="AC420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7" name="Rectangle 28"/>
              <p:cNvSpPr>
                <a:spLocks noChangeArrowheads="1"/>
              </p:cNvSpPr>
              <p:nvPr/>
            </p:nvSpPr>
            <p:spPr bwMode="auto">
              <a:xfrm>
                <a:off x="1584" y="3078"/>
                <a:ext cx="427" cy="427"/>
              </a:xfrm>
              <a:prstGeom prst="rect">
                <a:avLst/>
              </a:pr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38" name="Rectangle 29"/>
              <p:cNvSpPr>
                <a:spLocks noChangeArrowheads="1"/>
              </p:cNvSpPr>
              <p:nvPr/>
            </p:nvSpPr>
            <p:spPr bwMode="auto">
              <a:xfrm>
                <a:off x="1762" y="3147"/>
                <a:ext cx="116"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EFFFF"/>
                    </a:solidFill>
                    <a:effectLst/>
                    <a:latin typeface="Calibri" panose="020F0502020204030204" pitchFamily="34" charset="0"/>
                  </a:rPr>
                  <a:t>ISS</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039" name="Rectangle 30"/>
              <p:cNvSpPr>
                <a:spLocks noChangeArrowheads="1"/>
              </p:cNvSpPr>
              <p:nvPr/>
            </p:nvSpPr>
            <p:spPr bwMode="auto">
              <a:xfrm>
                <a:off x="1647" y="3221"/>
                <a:ext cx="355"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EFFFF"/>
                    </a:solidFill>
                    <a:effectLst/>
                    <a:latin typeface="Calibri" panose="020F0502020204030204" pitchFamily="34" charset="0"/>
                  </a:rPr>
                  <a:t>Commercial</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040" name="Rectangle 31"/>
              <p:cNvSpPr>
                <a:spLocks noChangeArrowheads="1"/>
              </p:cNvSpPr>
              <p:nvPr/>
            </p:nvSpPr>
            <p:spPr bwMode="auto">
              <a:xfrm>
                <a:off x="1726" y="3293"/>
                <a:ext cx="194"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EFFFF"/>
                    </a:solidFill>
                    <a:effectLst/>
                    <a:latin typeface="Calibri" panose="020F0502020204030204" pitchFamily="34" charset="0"/>
                  </a:rPr>
                  <a:t>Cargo</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041" name="Rectangle 32"/>
              <p:cNvSpPr>
                <a:spLocks noChangeArrowheads="1"/>
              </p:cNvSpPr>
              <p:nvPr/>
            </p:nvSpPr>
            <p:spPr bwMode="auto">
              <a:xfrm>
                <a:off x="1709" y="3367"/>
                <a:ext cx="226"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EFFFF"/>
                    </a:solidFill>
                    <a:effectLst/>
                    <a:latin typeface="Calibri" panose="020F0502020204030204" pitchFamily="34" charset="0"/>
                  </a:rPr>
                  <a:t>Launch</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042" name="Rectangle 33"/>
              <p:cNvSpPr>
                <a:spLocks noChangeArrowheads="1"/>
              </p:cNvSpPr>
              <p:nvPr/>
            </p:nvSpPr>
            <p:spPr bwMode="auto">
              <a:xfrm>
                <a:off x="1584" y="3597"/>
                <a:ext cx="427" cy="427"/>
              </a:xfrm>
              <a:prstGeom prst="rect">
                <a:avLst/>
              </a:prstGeom>
              <a:solidFill>
                <a:srgbClr val="73AE4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3" name="Rectangle 34"/>
              <p:cNvSpPr>
                <a:spLocks noChangeArrowheads="1"/>
              </p:cNvSpPr>
              <p:nvPr/>
            </p:nvSpPr>
            <p:spPr bwMode="auto">
              <a:xfrm>
                <a:off x="1584" y="3597"/>
                <a:ext cx="427" cy="427"/>
              </a:xfrm>
              <a:prstGeom prst="rect">
                <a:avLst/>
              </a:pr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44" name="Rectangle 35"/>
              <p:cNvSpPr>
                <a:spLocks noChangeArrowheads="1"/>
              </p:cNvSpPr>
              <p:nvPr/>
            </p:nvSpPr>
            <p:spPr bwMode="auto">
              <a:xfrm>
                <a:off x="1620" y="3666"/>
                <a:ext cx="415"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EVR Deployed</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045" name="Rectangle 36"/>
              <p:cNvSpPr>
                <a:spLocks noChangeArrowheads="1"/>
              </p:cNvSpPr>
              <p:nvPr/>
            </p:nvSpPr>
            <p:spPr bwMode="auto">
              <a:xfrm>
                <a:off x="1617" y="3738"/>
                <a:ext cx="423"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Unpressurized</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046" name="Rectangle 37"/>
              <p:cNvSpPr>
                <a:spLocks noChangeArrowheads="1"/>
              </p:cNvSpPr>
              <p:nvPr/>
            </p:nvSpPr>
            <p:spPr bwMode="auto">
              <a:xfrm>
                <a:off x="1682" y="3812"/>
                <a:ext cx="286"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ISS Cargo</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047" name="Rectangle 38"/>
              <p:cNvSpPr>
                <a:spLocks noChangeArrowheads="1"/>
              </p:cNvSpPr>
              <p:nvPr/>
            </p:nvSpPr>
            <p:spPr bwMode="auto">
              <a:xfrm>
                <a:off x="1657" y="3887"/>
                <a:ext cx="336"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Integration</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048" name="Rectangle 39"/>
              <p:cNvSpPr>
                <a:spLocks noChangeArrowheads="1"/>
              </p:cNvSpPr>
              <p:nvPr/>
            </p:nvSpPr>
            <p:spPr bwMode="auto">
              <a:xfrm>
                <a:off x="1584" y="2559"/>
                <a:ext cx="427" cy="428"/>
              </a:xfrm>
              <a:prstGeom prst="rect">
                <a:avLst/>
              </a:prstGeom>
              <a:solidFill>
                <a:srgbClr val="5B9BD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1" name="Rectangle 40"/>
              <p:cNvSpPr>
                <a:spLocks noChangeArrowheads="1"/>
              </p:cNvSpPr>
              <p:nvPr/>
            </p:nvSpPr>
            <p:spPr bwMode="auto">
              <a:xfrm>
                <a:off x="1584" y="2559"/>
                <a:ext cx="427" cy="428"/>
              </a:xfrm>
              <a:prstGeom prst="rect">
                <a:avLst/>
              </a:pr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52" name="Rectangle 41"/>
              <p:cNvSpPr>
                <a:spLocks noChangeArrowheads="1"/>
              </p:cNvSpPr>
              <p:nvPr/>
            </p:nvSpPr>
            <p:spPr bwMode="auto">
              <a:xfrm>
                <a:off x="1646" y="2665"/>
                <a:ext cx="360"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EVR Unpack</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053" name="Rectangle 42"/>
              <p:cNvSpPr>
                <a:spLocks noChangeArrowheads="1"/>
              </p:cNvSpPr>
              <p:nvPr/>
            </p:nvSpPr>
            <p:spPr bwMode="auto">
              <a:xfrm>
                <a:off x="1710" y="2739"/>
                <a:ext cx="97"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&amp;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054" name="Rectangle 43"/>
              <p:cNvSpPr>
                <a:spLocks noChangeArrowheads="1"/>
              </p:cNvSpPr>
              <p:nvPr/>
            </p:nvSpPr>
            <p:spPr bwMode="auto">
              <a:xfrm>
                <a:off x="1767" y="2739"/>
                <a:ext cx="180"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Final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055" name="Rectangle 44"/>
              <p:cNvSpPr>
                <a:spLocks noChangeArrowheads="1"/>
              </p:cNvSpPr>
              <p:nvPr/>
            </p:nvSpPr>
            <p:spPr bwMode="auto">
              <a:xfrm>
                <a:off x="1677" y="2813"/>
                <a:ext cx="295"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smtClean="0">
                    <a:ln>
                      <a:noFill/>
                    </a:ln>
                    <a:solidFill>
                      <a:srgbClr val="FFFFFF"/>
                    </a:solidFill>
                    <a:effectLst/>
                    <a:latin typeface="Calibri" panose="020F0502020204030204" pitchFamily="34" charset="0"/>
                  </a:rPr>
                  <a:t>Assembly</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056" name="Freeform 45"/>
              <p:cNvSpPr>
                <a:spLocks/>
              </p:cNvSpPr>
              <p:nvPr/>
            </p:nvSpPr>
            <p:spPr bwMode="auto">
              <a:xfrm>
                <a:off x="1195" y="2981"/>
                <a:ext cx="155" cy="103"/>
              </a:xfrm>
              <a:custGeom>
                <a:avLst/>
                <a:gdLst>
                  <a:gd name="T0" fmla="*/ 155 w 155"/>
                  <a:gd name="T1" fmla="*/ 103 h 103"/>
                  <a:gd name="T2" fmla="*/ 155 w 155"/>
                  <a:gd name="T3" fmla="*/ 51 h 103"/>
                  <a:gd name="T4" fmla="*/ 78 w 155"/>
                  <a:gd name="T5" fmla="*/ 0 h 103"/>
                  <a:gd name="T6" fmla="*/ 0 w 155"/>
                  <a:gd name="T7" fmla="*/ 51 h 103"/>
                  <a:gd name="T8" fmla="*/ 0 w 155"/>
                  <a:gd name="T9" fmla="*/ 103 h 103"/>
                  <a:gd name="T10" fmla="*/ 78 w 155"/>
                  <a:gd name="T11" fmla="*/ 51 h 103"/>
                  <a:gd name="T12" fmla="*/ 155 w 155"/>
                  <a:gd name="T13" fmla="*/ 103 h 103"/>
                </a:gdLst>
                <a:ahLst/>
                <a:cxnLst>
                  <a:cxn ang="0">
                    <a:pos x="T0" y="T1"/>
                  </a:cxn>
                  <a:cxn ang="0">
                    <a:pos x="T2" y="T3"/>
                  </a:cxn>
                  <a:cxn ang="0">
                    <a:pos x="T4" y="T5"/>
                  </a:cxn>
                  <a:cxn ang="0">
                    <a:pos x="T6" y="T7"/>
                  </a:cxn>
                  <a:cxn ang="0">
                    <a:pos x="T8" y="T9"/>
                  </a:cxn>
                  <a:cxn ang="0">
                    <a:pos x="T10" y="T11"/>
                  </a:cxn>
                  <a:cxn ang="0">
                    <a:pos x="T12" y="T13"/>
                  </a:cxn>
                </a:cxnLst>
                <a:rect l="0" t="0" r="r" b="b"/>
                <a:pathLst>
                  <a:path w="155" h="103">
                    <a:moveTo>
                      <a:pt x="155" y="103"/>
                    </a:moveTo>
                    <a:lnTo>
                      <a:pt x="155" y="51"/>
                    </a:lnTo>
                    <a:lnTo>
                      <a:pt x="78" y="0"/>
                    </a:lnTo>
                    <a:lnTo>
                      <a:pt x="0" y="51"/>
                    </a:lnTo>
                    <a:lnTo>
                      <a:pt x="0" y="103"/>
                    </a:lnTo>
                    <a:lnTo>
                      <a:pt x="78" y="51"/>
                    </a:lnTo>
                    <a:lnTo>
                      <a:pt x="155" y="103"/>
                    </a:lnTo>
                    <a:close/>
                  </a:path>
                </a:pathLst>
              </a:custGeom>
              <a:solidFill>
                <a:srgbClr val="5B9B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7" name="Freeform 46"/>
              <p:cNvSpPr>
                <a:spLocks/>
              </p:cNvSpPr>
              <p:nvPr/>
            </p:nvSpPr>
            <p:spPr bwMode="auto">
              <a:xfrm>
                <a:off x="1195" y="2981"/>
                <a:ext cx="155" cy="103"/>
              </a:xfrm>
              <a:custGeom>
                <a:avLst/>
                <a:gdLst>
                  <a:gd name="T0" fmla="*/ 155 w 155"/>
                  <a:gd name="T1" fmla="*/ 103 h 103"/>
                  <a:gd name="T2" fmla="*/ 155 w 155"/>
                  <a:gd name="T3" fmla="*/ 51 h 103"/>
                  <a:gd name="T4" fmla="*/ 78 w 155"/>
                  <a:gd name="T5" fmla="*/ 0 h 103"/>
                  <a:gd name="T6" fmla="*/ 0 w 155"/>
                  <a:gd name="T7" fmla="*/ 51 h 103"/>
                  <a:gd name="T8" fmla="*/ 0 w 155"/>
                  <a:gd name="T9" fmla="*/ 103 h 103"/>
                  <a:gd name="T10" fmla="*/ 78 w 155"/>
                  <a:gd name="T11" fmla="*/ 51 h 103"/>
                  <a:gd name="T12" fmla="*/ 155 w 155"/>
                  <a:gd name="T13" fmla="*/ 103 h 103"/>
                </a:gdLst>
                <a:ahLst/>
                <a:cxnLst>
                  <a:cxn ang="0">
                    <a:pos x="T0" y="T1"/>
                  </a:cxn>
                  <a:cxn ang="0">
                    <a:pos x="T2" y="T3"/>
                  </a:cxn>
                  <a:cxn ang="0">
                    <a:pos x="T4" y="T5"/>
                  </a:cxn>
                  <a:cxn ang="0">
                    <a:pos x="T6" y="T7"/>
                  </a:cxn>
                  <a:cxn ang="0">
                    <a:pos x="T8" y="T9"/>
                  </a:cxn>
                  <a:cxn ang="0">
                    <a:pos x="T10" y="T11"/>
                  </a:cxn>
                  <a:cxn ang="0">
                    <a:pos x="T12" y="T13"/>
                  </a:cxn>
                </a:cxnLst>
                <a:rect l="0" t="0" r="r" b="b"/>
                <a:pathLst>
                  <a:path w="155" h="103">
                    <a:moveTo>
                      <a:pt x="155" y="103"/>
                    </a:moveTo>
                    <a:lnTo>
                      <a:pt x="155" y="51"/>
                    </a:lnTo>
                    <a:lnTo>
                      <a:pt x="78" y="0"/>
                    </a:lnTo>
                    <a:lnTo>
                      <a:pt x="0" y="51"/>
                    </a:lnTo>
                    <a:lnTo>
                      <a:pt x="0" y="103"/>
                    </a:lnTo>
                    <a:lnTo>
                      <a:pt x="78" y="51"/>
                    </a:lnTo>
                    <a:lnTo>
                      <a:pt x="155" y="103"/>
                    </a:lnTo>
                    <a:close/>
                  </a:path>
                </a:pathLst>
              </a:cu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58" name="Freeform 47"/>
              <p:cNvSpPr>
                <a:spLocks/>
              </p:cNvSpPr>
              <p:nvPr/>
            </p:nvSpPr>
            <p:spPr bwMode="auto">
              <a:xfrm>
                <a:off x="1713" y="3499"/>
                <a:ext cx="156" cy="104"/>
              </a:xfrm>
              <a:custGeom>
                <a:avLst/>
                <a:gdLst>
                  <a:gd name="T0" fmla="*/ 156 w 156"/>
                  <a:gd name="T1" fmla="*/ 104 h 104"/>
                  <a:gd name="T2" fmla="*/ 156 w 156"/>
                  <a:gd name="T3" fmla="*/ 52 h 104"/>
                  <a:gd name="T4" fmla="*/ 78 w 156"/>
                  <a:gd name="T5" fmla="*/ 0 h 104"/>
                  <a:gd name="T6" fmla="*/ 0 w 156"/>
                  <a:gd name="T7" fmla="*/ 52 h 104"/>
                  <a:gd name="T8" fmla="*/ 0 w 156"/>
                  <a:gd name="T9" fmla="*/ 104 h 104"/>
                  <a:gd name="T10" fmla="*/ 78 w 156"/>
                  <a:gd name="T11" fmla="*/ 52 h 104"/>
                  <a:gd name="T12" fmla="*/ 156 w 156"/>
                  <a:gd name="T13" fmla="*/ 104 h 104"/>
                </a:gdLst>
                <a:ahLst/>
                <a:cxnLst>
                  <a:cxn ang="0">
                    <a:pos x="T0" y="T1"/>
                  </a:cxn>
                  <a:cxn ang="0">
                    <a:pos x="T2" y="T3"/>
                  </a:cxn>
                  <a:cxn ang="0">
                    <a:pos x="T4" y="T5"/>
                  </a:cxn>
                  <a:cxn ang="0">
                    <a:pos x="T6" y="T7"/>
                  </a:cxn>
                  <a:cxn ang="0">
                    <a:pos x="T8" y="T9"/>
                  </a:cxn>
                  <a:cxn ang="0">
                    <a:pos x="T10" y="T11"/>
                  </a:cxn>
                  <a:cxn ang="0">
                    <a:pos x="T12" y="T13"/>
                  </a:cxn>
                </a:cxnLst>
                <a:rect l="0" t="0" r="r" b="b"/>
                <a:pathLst>
                  <a:path w="156" h="104">
                    <a:moveTo>
                      <a:pt x="156" y="104"/>
                    </a:moveTo>
                    <a:lnTo>
                      <a:pt x="156" y="52"/>
                    </a:lnTo>
                    <a:lnTo>
                      <a:pt x="78" y="0"/>
                    </a:lnTo>
                    <a:lnTo>
                      <a:pt x="0" y="52"/>
                    </a:lnTo>
                    <a:lnTo>
                      <a:pt x="0" y="104"/>
                    </a:lnTo>
                    <a:lnTo>
                      <a:pt x="78" y="52"/>
                    </a:lnTo>
                    <a:lnTo>
                      <a:pt x="156" y="104"/>
                    </a:lnTo>
                    <a:close/>
                  </a:path>
                </a:pathLst>
              </a:custGeom>
              <a:solidFill>
                <a:srgbClr val="5B9B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9" name="Freeform 48"/>
              <p:cNvSpPr>
                <a:spLocks/>
              </p:cNvSpPr>
              <p:nvPr/>
            </p:nvSpPr>
            <p:spPr bwMode="auto">
              <a:xfrm>
                <a:off x="1713" y="3499"/>
                <a:ext cx="156" cy="104"/>
              </a:xfrm>
              <a:custGeom>
                <a:avLst/>
                <a:gdLst>
                  <a:gd name="T0" fmla="*/ 156 w 156"/>
                  <a:gd name="T1" fmla="*/ 104 h 104"/>
                  <a:gd name="T2" fmla="*/ 156 w 156"/>
                  <a:gd name="T3" fmla="*/ 52 h 104"/>
                  <a:gd name="T4" fmla="*/ 78 w 156"/>
                  <a:gd name="T5" fmla="*/ 0 h 104"/>
                  <a:gd name="T6" fmla="*/ 0 w 156"/>
                  <a:gd name="T7" fmla="*/ 52 h 104"/>
                  <a:gd name="T8" fmla="*/ 0 w 156"/>
                  <a:gd name="T9" fmla="*/ 104 h 104"/>
                  <a:gd name="T10" fmla="*/ 78 w 156"/>
                  <a:gd name="T11" fmla="*/ 52 h 104"/>
                  <a:gd name="T12" fmla="*/ 156 w 156"/>
                  <a:gd name="T13" fmla="*/ 104 h 104"/>
                </a:gdLst>
                <a:ahLst/>
                <a:cxnLst>
                  <a:cxn ang="0">
                    <a:pos x="T0" y="T1"/>
                  </a:cxn>
                  <a:cxn ang="0">
                    <a:pos x="T2" y="T3"/>
                  </a:cxn>
                  <a:cxn ang="0">
                    <a:pos x="T4" y="T5"/>
                  </a:cxn>
                  <a:cxn ang="0">
                    <a:pos x="T6" y="T7"/>
                  </a:cxn>
                  <a:cxn ang="0">
                    <a:pos x="T8" y="T9"/>
                  </a:cxn>
                  <a:cxn ang="0">
                    <a:pos x="T10" y="T11"/>
                  </a:cxn>
                  <a:cxn ang="0">
                    <a:pos x="T12" y="T13"/>
                  </a:cxn>
                </a:cxnLst>
                <a:rect l="0" t="0" r="r" b="b"/>
                <a:pathLst>
                  <a:path w="156" h="104">
                    <a:moveTo>
                      <a:pt x="156" y="104"/>
                    </a:moveTo>
                    <a:lnTo>
                      <a:pt x="156" y="52"/>
                    </a:lnTo>
                    <a:lnTo>
                      <a:pt x="78" y="0"/>
                    </a:lnTo>
                    <a:lnTo>
                      <a:pt x="0" y="52"/>
                    </a:lnTo>
                    <a:lnTo>
                      <a:pt x="0" y="104"/>
                    </a:lnTo>
                    <a:lnTo>
                      <a:pt x="78" y="52"/>
                    </a:lnTo>
                    <a:lnTo>
                      <a:pt x="156" y="104"/>
                    </a:lnTo>
                    <a:close/>
                  </a:path>
                </a:pathLst>
              </a:cu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0" name="Freeform 49"/>
              <p:cNvSpPr>
                <a:spLocks/>
              </p:cNvSpPr>
              <p:nvPr/>
            </p:nvSpPr>
            <p:spPr bwMode="auto">
              <a:xfrm>
                <a:off x="1195" y="3499"/>
                <a:ext cx="155" cy="104"/>
              </a:xfrm>
              <a:custGeom>
                <a:avLst/>
                <a:gdLst>
                  <a:gd name="T0" fmla="*/ 155 w 155"/>
                  <a:gd name="T1" fmla="*/ 104 h 104"/>
                  <a:gd name="T2" fmla="*/ 155 w 155"/>
                  <a:gd name="T3" fmla="*/ 52 h 104"/>
                  <a:gd name="T4" fmla="*/ 78 w 155"/>
                  <a:gd name="T5" fmla="*/ 0 h 104"/>
                  <a:gd name="T6" fmla="*/ 0 w 155"/>
                  <a:gd name="T7" fmla="*/ 52 h 104"/>
                  <a:gd name="T8" fmla="*/ 0 w 155"/>
                  <a:gd name="T9" fmla="*/ 104 h 104"/>
                  <a:gd name="T10" fmla="*/ 78 w 155"/>
                  <a:gd name="T11" fmla="*/ 52 h 104"/>
                  <a:gd name="T12" fmla="*/ 155 w 155"/>
                  <a:gd name="T13" fmla="*/ 104 h 104"/>
                </a:gdLst>
                <a:ahLst/>
                <a:cxnLst>
                  <a:cxn ang="0">
                    <a:pos x="T0" y="T1"/>
                  </a:cxn>
                  <a:cxn ang="0">
                    <a:pos x="T2" y="T3"/>
                  </a:cxn>
                  <a:cxn ang="0">
                    <a:pos x="T4" y="T5"/>
                  </a:cxn>
                  <a:cxn ang="0">
                    <a:pos x="T6" y="T7"/>
                  </a:cxn>
                  <a:cxn ang="0">
                    <a:pos x="T8" y="T9"/>
                  </a:cxn>
                  <a:cxn ang="0">
                    <a:pos x="T10" y="T11"/>
                  </a:cxn>
                  <a:cxn ang="0">
                    <a:pos x="T12" y="T13"/>
                  </a:cxn>
                </a:cxnLst>
                <a:rect l="0" t="0" r="r" b="b"/>
                <a:pathLst>
                  <a:path w="155" h="104">
                    <a:moveTo>
                      <a:pt x="155" y="104"/>
                    </a:moveTo>
                    <a:lnTo>
                      <a:pt x="155" y="52"/>
                    </a:lnTo>
                    <a:lnTo>
                      <a:pt x="78" y="0"/>
                    </a:lnTo>
                    <a:lnTo>
                      <a:pt x="0" y="52"/>
                    </a:lnTo>
                    <a:lnTo>
                      <a:pt x="0" y="104"/>
                    </a:lnTo>
                    <a:lnTo>
                      <a:pt x="78" y="52"/>
                    </a:lnTo>
                    <a:lnTo>
                      <a:pt x="155" y="104"/>
                    </a:lnTo>
                    <a:close/>
                  </a:path>
                </a:pathLst>
              </a:custGeom>
              <a:solidFill>
                <a:srgbClr val="5B9B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1" name="Freeform 50"/>
              <p:cNvSpPr>
                <a:spLocks/>
              </p:cNvSpPr>
              <p:nvPr/>
            </p:nvSpPr>
            <p:spPr bwMode="auto">
              <a:xfrm>
                <a:off x="1195" y="3499"/>
                <a:ext cx="155" cy="104"/>
              </a:xfrm>
              <a:custGeom>
                <a:avLst/>
                <a:gdLst>
                  <a:gd name="T0" fmla="*/ 155 w 155"/>
                  <a:gd name="T1" fmla="*/ 104 h 104"/>
                  <a:gd name="T2" fmla="*/ 155 w 155"/>
                  <a:gd name="T3" fmla="*/ 52 h 104"/>
                  <a:gd name="T4" fmla="*/ 78 w 155"/>
                  <a:gd name="T5" fmla="*/ 0 h 104"/>
                  <a:gd name="T6" fmla="*/ 0 w 155"/>
                  <a:gd name="T7" fmla="*/ 52 h 104"/>
                  <a:gd name="T8" fmla="*/ 0 w 155"/>
                  <a:gd name="T9" fmla="*/ 104 h 104"/>
                  <a:gd name="T10" fmla="*/ 78 w 155"/>
                  <a:gd name="T11" fmla="*/ 52 h 104"/>
                  <a:gd name="T12" fmla="*/ 155 w 155"/>
                  <a:gd name="T13" fmla="*/ 104 h 104"/>
                </a:gdLst>
                <a:ahLst/>
                <a:cxnLst>
                  <a:cxn ang="0">
                    <a:pos x="T0" y="T1"/>
                  </a:cxn>
                  <a:cxn ang="0">
                    <a:pos x="T2" y="T3"/>
                  </a:cxn>
                  <a:cxn ang="0">
                    <a:pos x="T4" y="T5"/>
                  </a:cxn>
                  <a:cxn ang="0">
                    <a:pos x="T6" y="T7"/>
                  </a:cxn>
                  <a:cxn ang="0">
                    <a:pos x="T8" y="T9"/>
                  </a:cxn>
                  <a:cxn ang="0">
                    <a:pos x="T10" y="T11"/>
                  </a:cxn>
                  <a:cxn ang="0">
                    <a:pos x="T12" y="T13"/>
                  </a:cxn>
                </a:cxnLst>
                <a:rect l="0" t="0" r="r" b="b"/>
                <a:pathLst>
                  <a:path w="155" h="104">
                    <a:moveTo>
                      <a:pt x="155" y="104"/>
                    </a:moveTo>
                    <a:lnTo>
                      <a:pt x="155" y="52"/>
                    </a:lnTo>
                    <a:lnTo>
                      <a:pt x="78" y="0"/>
                    </a:lnTo>
                    <a:lnTo>
                      <a:pt x="0" y="52"/>
                    </a:lnTo>
                    <a:lnTo>
                      <a:pt x="0" y="104"/>
                    </a:lnTo>
                    <a:lnTo>
                      <a:pt x="78" y="52"/>
                    </a:lnTo>
                    <a:lnTo>
                      <a:pt x="155" y="104"/>
                    </a:lnTo>
                    <a:close/>
                  </a:path>
                </a:pathLst>
              </a:cu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2" name="Freeform 51"/>
              <p:cNvSpPr>
                <a:spLocks/>
              </p:cNvSpPr>
              <p:nvPr/>
            </p:nvSpPr>
            <p:spPr bwMode="auto">
              <a:xfrm>
                <a:off x="1713" y="2981"/>
                <a:ext cx="156" cy="103"/>
              </a:xfrm>
              <a:custGeom>
                <a:avLst/>
                <a:gdLst>
                  <a:gd name="T0" fmla="*/ 156 w 156"/>
                  <a:gd name="T1" fmla="*/ 103 h 103"/>
                  <a:gd name="T2" fmla="*/ 156 w 156"/>
                  <a:gd name="T3" fmla="*/ 51 h 103"/>
                  <a:gd name="T4" fmla="*/ 78 w 156"/>
                  <a:gd name="T5" fmla="*/ 0 h 103"/>
                  <a:gd name="T6" fmla="*/ 0 w 156"/>
                  <a:gd name="T7" fmla="*/ 51 h 103"/>
                  <a:gd name="T8" fmla="*/ 0 w 156"/>
                  <a:gd name="T9" fmla="*/ 103 h 103"/>
                  <a:gd name="T10" fmla="*/ 78 w 156"/>
                  <a:gd name="T11" fmla="*/ 51 h 103"/>
                  <a:gd name="T12" fmla="*/ 156 w 156"/>
                  <a:gd name="T13" fmla="*/ 103 h 103"/>
                </a:gdLst>
                <a:ahLst/>
                <a:cxnLst>
                  <a:cxn ang="0">
                    <a:pos x="T0" y="T1"/>
                  </a:cxn>
                  <a:cxn ang="0">
                    <a:pos x="T2" y="T3"/>
                  </a:cxn>
                  <a:cxn ang="0">
                    <a:pos x="T4" y="T5"/>
                  </a:cxn>
                  <a:cxn ang="0">
                    <a:pos x="T6" y="T7"/>
                  </a:cxn>
                  <a:cxn ang="0">
                    <a:pos x="T8" y="T9"/>
                  </a:cxn>
                  <a:cxn ang="0">
                    <a:pos x="T10" y="T11"/>
                  </a:cxn>
                  <a:cxn ang="0">
                    <a:pos x="T12" y="T13"/>
                  </a:cxn>
                </a:cxnLst>
                <a:rect l="0" t="0" r="r" b="b"/>
                <a:pathLst>
                  <a:path w="156" h="103">
                    <a:moveTo>
                      <a:pt x="156" y="103"/>
                    </a:moveTo>
                    <a:lnTo>
                      <a:pt x="156" y="51"/>
                    </a:lnTo>
                    <a:lnTo>
                      <a:pt x="78" y="0"/>
                    </a:lnTo>
                    <a:lnTo>
                      <a:pt x="0" y="51"/>
                    </a:lnTo>
                    <a:lnTo>
                      <a:pt x="0" y="103"/>
                    </a:lnTo>
                    <a:lnTo>
                      <a:pt x="78" y="51"/>
                    </a:lnTo>
                    <a:lnTo>
                      <a:pt x="156" y="103"/>
                    </a:lnTo>
                    <a:close/>
                  </a:path>
                </a:pathLst>
              </a:custGeom>
              <a:solidFill>
                <a:srgbClr val="5B9B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3" name="Freeform 52"/>
              <p:cNvSpPr>
                <a:spLocks/>
              </p:cNvSpPr>
              <p:nvPr/>
            </p:nvSpPr>
            <p:spPr bwMode="auto">
              <a:xfrm>
                <a:off x="1713" y="2981"/>
                <a:ext cx="156" cy="103"/>
              </a:xfrm>
              <a:custGeom>
                <a:avLst/>
                <a:gdLst>
                  <a:gd name="T0" fmla="*/ 156 w 156"/>
                  <a:gd name="T1" fmla="*/ 103 h 103"/>
                  <a:gd name="T2" fmla="*/ 156 w 156"/>
                  <a:gd name="T3" fmla="*/ 51 h 103"/>
                  <a:gd name="T4" fmla="*/ 78 w 156"/>
                  <a:gd name="T5" fmla="*/ 0 h 103"/>
                  <a:gd name="T6" fmla="*/ 0 w 156"/>
                  <a:gd name="T7" fmla="*/ 51 h 103"/>
                  <a:gd name="T8" fmla="*/ 0 w 156"/>
                  <a:gd name="T9" fmla="*/ 103 h 103"/>
                  <a:gd name="T10" fmla="*/ 78 w 156"/>
                  <a:gd name="T11" fmla="*/ 51 h 103"/>
                  <a:gd name="T12" fmla="*/ 156 w 156"/>
                  <a:gd name="T13" fmla="*/ 103 h 103"/>
                </a:gdLst>
                <a:ahLst/>
                <a:cxnLst>
                  <a:cxn ang="0">
                    <a:pos x="T0" y="T1"/>
                  </a:cxn>
                  <a:cxn ang="0">
                    <a:pos x="T2" y="T3"/>
                  </a:cxn>
                  <a:cxn ang="0">
                    <a:pos x="T4" y="T5"/>
                  </a:cxn>
                  <a:cxn ang="0">
                    <a:pos x="T6" y="T7"/>
                  </a:cxn>
                  <a:cxn ang="0">
                    <a:pos x="T8" y="T9"/>
                  </a:cxn>
                  <a:cxn ang="0">
                    <a:pos x="T10" y="T11"/>
                  </a:cxn>
                  <a:cxn ang="0">
                    <a:pos x="T12" y="T13"/>
                  </a:cxn>
                </a:cxnLst>
                <a:rect l="0" t="0" r="r" b="b"/>
                <a:pathLst>
                  <a:path w="156" h="103">
                    <a:moveTo>
                      <a:pt x="156" y="103"/>
                    </a:moveTo>
                    <a:lnTo>
                      <a:pt x="156" y="51"/>
                    </a:lnTo>
                    <a:lnTo>
                      <a:pt x="78" y="0"/>
                    </a:lnTo>
                    <a:lnTo>
                      <a:pt x="0" y="51"/>
                    </a:lnTo>
                    <a:lnTo>
                      <a:pt x="0" y="103"/>
                    </a:lnTo>
                    <a:lnTo>
                      <a:pt x="78" y="51"/>
                    </a:lnTo>
                    <a:lnTo>
                      <a:pt x="156" y="103"/>
                    </a:lnTo>
                    <a:close/>
                  </a:path>
                </a:pathLst>
              </a:cu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4" name="Freeform 53"/>
              <p:cNvSpPr>
                <a:spLocks/>
              </p:cNvSpPr>
              <p:nvPr/>
            </p:nvSpPr>
            <p:spPr bwMode="auto">
              <a:xfrm>
                <a:off x="1195" y="2462"/>
                <a:ext cx="155" cy="103"/>
              </a:xfrm>
              <a:custGeom>
                <a:avLst/>
                <a:gdLst>
                  <a:gd name="T0" fmla="*/ 155 w 155"/>
                  <a:gd name="T1" fmla="*/ 103 h 103"/>
                  <a:gd name="T2" fmla="*/ 155 w 155"/>
                  <a:gd name="T3" fmla="*/ 52 h 103"/>
                  <a:gd name="T4" fmla="*/ 78 w 155"/>
                  <a:gd name="T5" fmla="*/ 0 h 103"/>
                  <a:gd name="T6" fmla="*/ 0 w 155"/>
                  <a:gd name="T7" fmla="*/ 52 h 103"/>
                  <a:gd name="T8" fmla="*/ 0 w 155"/>
                  <a:gd name="T9" fmla="*/ 103 h 103"/>
                  <a:gd name="T10" fmla="*/ 78 w 155"/>
                  <a:gd name="T11" fmla="*/ 52 h 103"/>
                  <a:gd name="T12" fmla="*/ 155 w 155"/>
                  <a:gd name="T13" fmla="*/ 103 h 103"/>
                </a:gdLst>
                <a:ahLst/>
                <a:cxnLst>
                  <a:cxn ang="0">
                    <a:pos x="T0" y="T1"/>
                  </a:cxn>
                  <a:cxn ang="0">
                    <a:pos x="T2" y="T3"/>
                  </a:cxn>
                  <a:cxn ang="0">
                    <a:pos x="T4" y="T5"/>
                  </a:cxn>
                  <a:cxn ang="0">
                    <a:pos x="T6" y="T7"/>
                  </a:cxn>
                  <a:cxn ang="0">
                    <a:pos x="T8" y="T9"/>
                  </a:cxn>
                  <a:cxn ang="0">
                    <a:pos x="T10" y="T11"/>
                  </a:cxn>
                  <a:cxn ang="0">
                    <a:pos x="T12" y="T13"/>
                  </a:cxn>
                </a:cxnLst>
                <a:rect l="0" t="0" r="r" b="b"/>
                <a:pathLst>
                  <a:path w="155" h="103">
                    <a:moveTo>
                      <a:pt x="155" y="103"/>
                    </a:moveTo>
                    <a:lnTo>
                      <a:pt x="155" y="52"/>
                    </a:lnTo>
                    <a:lnTo>
                      <a:pt x="78" y="0"/>
                    </a:lnTo>
                    <a:lnTo>
                      <a:pt x="0" y="52"/>
                    </a:lnTo>
                    <a:lnTo>
                      <a:pt x="0" y="103"/>
                    </a:lnTo>
                    <a:lnTo>
                      <a:pt x="78" y="52"/>
                    </a:lnTo>
                    <a:lnTo>
                      <a:pt x="155" y="103"/>
                    </a:lnTo>
                    <a:close/>
                  </a:path>
                </a:pathLst>
              </a:custGeom>
              <a:solidFill>
                <a:srgbClr val="5B9B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5" name="Freeform 54"/>
              <p:cNvSpPr>
                <a:spLocks/>
              </p:cNvSpPr>
              <p:nvPr/>
            </p:nvSpPr>
            <p:spPr bwMode="auto">
              <a:xfrm>
                <a:off x="1195" y="2462"/>
                <a:ext cx="155" cy="103"/>
              </a:xfrm>
              <a:custGeom>
                <a:avLst/>
                <a:gdLst>
                  <a:gd name="T0" fmla="*/ 155 w 155"/>
                  <a:gd name="T1" fmla="*/ 103 h 103"/>
                  <a:gd name="T2" fmla="*/ 155 w 155"/>
                  <a:gd name="T3" fmla="*/ 52 h 103"/>
                  <a:gd name="T4" fmla="*/ 78 w 155"/>
                  <a:gd name="T5" fmla="*/ 0 h 103"/>
                  <a:gd name="T6" fmla="*/ 0 w 155"/>
                  <a:gd name="T7" fmla="*/ 52 h 103"/>
                  <a:gd name="T8" fmla="*/ 0 w 155"/>
                  <a:gd name="T9" fmla="*/ 103 h 103"/>
                  <a:gd name="T10" fmla="*/ 78 w 155"/>
                  <a:gd name="T11" fmla="*/ 52 h 103"/>
                  <a:gd name="T12" fmla="*/ 155 w 155"/>
                  <a:gd name="T13" fmla="*/ 103 h 103"/>
                </a:gdLst>
                <a:ahLst/>
                <a:cxnLst>
                  <a:cxn ang="0">
                    <a:pos x="T0" y="T1"/>
                  </a:cxn>
                  <a:cxn ang="0">
                    <a:pos x="T2" y="T3"/>
                  </a:cxn>
                  <a:cxn ang="0">
                    <a:pos x="T4" y="T5"/>
                  </a:cxn>
                  <a:cxn ang="0">
                    <a:pos x="T6" y="T7"/>
                  </a:cxn>
                  <a:cxn ang="0">
                    <a:pos x="T8" y="T9"/>
                  </a:cxn>
                  <a:cxn ang="0">
                    <a:pos x="T10" y="T11"/>
                  </a:cxn>
                  <a:cxn ang="0">
                    <a:pos x="T12" y="T13"/>
                  </a:cxn>
                </a:cxnLst>
                <a:rect l="0" t="0" r="r" b="b"/>
                <a:pathLst>
                  <a:path w="155" h="103">
                    <a:moveTo>
                      <a:pt x="155" y="103"/>
                    </a:moveTo>
                    <a:lnTo>
                      <a:pt x="155" y="52"/>
                    </a:lnTo>
                    <a:lnTo>
                      <a:pt x="78" y="0"/>
                    </a:lnTo>
                    <a:lnTo>
                      <a:pt x="0" y="52"/>
                    </a:lnTo>
                    <a:lnTo>
                      <a:pt x="0" y="103"/>
                    </a:lnTo>
                    <a:lnTo>
                      <a:pt x="78" y="52"/>
                    </a:lnTo>
                    <a:lnTo>
                      <a:pt x="155" y="103"/>
                    </a:lnTo>
                    <a:close/>
                  </a:path>
                </a:pathLst>
              </a:cu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6" name="Freeform 55"/>
              <p:cNvSpPr>
                <a:spLocks/>
              </p:cNvSpPr>
              <p:nvPr/>
            </p:nvSpPr>
            <p:spPr bwMode="auto">
              <a:xfrm>
                <a:off x="1713" y="2462"/>
                <a:ext cx="156" cy="103"/>
              </a:xfrm>
              <a:custGeom>
                <a:avLst/>
                <a:gdLst>
                  <a:gd name="T0" fmla="*/ 156 w 156"/>
                  <a:gd name="T1" fmla="*/ 103 h 103"/>
                  <a:gd name="T2" fmla="*/ 156 w 156"/>
                  <a:gd name="T3" fmla="*/ 52 h 103"/>
                  <a:gd name="T4" fmla="*/ 78 w 156"/>
                  <a:gd name="T5" fmla="*/ 0 h 103"/>
                  <a:gd name="T6" fmla="*/ 0 w 156"/>
                  <a:gd name="T7" fmla="*/ 52 h 103"/>
                  <a:gd name="T8" fmla="*/ 0 w 156"/>
                  <a:gd name="T9" fmla="*/ 103 h 103"/>
                  <a:gd name="T10" fmla="*/ 78 w 156"/>
                  <a:gd name="T11" fmla="*/ 52 h 103"/>
                  <a:gd name="T12" fmla="*/ 156 w 156"/>
                  <a:gd name="T13" fmla="*/ 103 h 103"/>
                </a:gdLst>
                <a:ahLst/>
                <a:cxnLst>
                  <a:cxn ang="0">
                    <a:pos x="T0" y="T1"/>
                  </a:cxn>
                  <a:cxn ang="0">
                    <a:pos x="T2" y="T3"/>
                  </a:cxn>
                  <a:cxn ang="0">
                    <a:pos x="T4" y="T5"/>
                  </a:cxn>
                  <a:cxn ang="0">
                    <a:pos x="T6" y="T7"/>
                  </a:cxn>
                  <a:cxn ang="0">
                    <a:pos x="T8" y="T9"/>
                  </a:cxn>
                  <a:cxn ang="0">
                    <a:pos x="T10" y="T11"/>
                  </a:cxn>
                  <a:cxn ang="0">
                    <a:pos x="T12" y="T13"/>
                  </a:cxn>
                </a:cxnLst>
                <a:rect l="0" t="0" r="r" b="b"/>
                <a:pathLst>
                  <a:path w="156" h="103">
                    <a:moveTo>
                      <a:pt x="156" y="103"/>
                    </a:moveTo>
                    <a:lnTo>
                      <a:pt x="156" y="52"/>
                    </a:lnTo>
                    <a:lnTo>
                      <a:pt x="78" y="0"/>
                    </a:lnTo>
                    <a:lnTo>
                      <a:pt x="0" y="52"/>
                    </a:lnTo>
                    <a:lnTo>
                      <a:pt x="0" y="103"/>
                    </a:lnTo>
                    <a:lnTo>
                      <a:pt x="78" y="52"/>
                    </a:lnTo>
                    <a:lnTo>
                      <a:pt x="156" y="103"/>
                    </a:lnTo>
                    <a:close/>
                  </a:path>
                </a:pathLst>
              </a:custGeom>
              <a:solidFill>
                <a:srgbClr val="5B9B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7" name="Freeform 56"/>
              <p:cNvSpPr>
                <a:spLocks/>
              </p:cNvSpPr>
              <p:nvPr/>
            </p:nvSpPr>
            <p:spPr bwMode="auto">
              <a:xfrm>
                <a:off x="1713" y="2462"/>
                <a:ext cx="156" cy="103"/>
              </a:xfrm>
              <a:custGeom>
                <a:avLst/>
                <a:gdLst>
                  <a:gd name="T0" fmla="*/ 156 w 156"/>
                  <a:gd name="T1" fmla="*/ 103 h 103"/>
                  <a:gd name="T2" fmla="*/ 156 w 156"/>
                  <a:gd name="T3" fmla="*/ 52 h 103"/>
                  <a:gd name="T4" fmla="*/ 78 w 156"/>
                  <a:gd name="T5" fmla="*/ 0 h 103"/>
                  <a:gd name="T6" fmla="*/ 0 w 156"/>
                  <a:gd name="T7" fmla="*/ 52 h 103"/>
                  <a:gd name="T8" fmla="*/ 0 w 156"/>
                  <a:gd name="T9" fmla="*/ 103 h 103"/>
                  <a:gd name="T10" fmla="*/ 78 w 156"/>
                  <a:gd name="T11" fmla="*/ 52 h 103"/>
                  <a:gd name="T12" fmla="*/ 156 w 156"/>
                  <a:gd name="T13" fmla="*/ 103 h 103"/>
                </a:gdLst>
                <a:ahLst/>
                <a:cxnLst>
                  <a:cxn ang="0">
                    <a:pos x="T0" y="T1"/>
                  </a:cxn>
                  <a:cxn ang="0">
                    <a:pos x="T2" y="T3"/>
                  </a:cxn>
                  <a:cxn ang="0">
                    <a:pos x="T4" y="T5"/>
                  </a:cxn>
                  <a:cxn ang="0">
                    <a:pos x="T6" y="T7"/>
                  </a:cxn>
                  <a:cxn ang="0">
                    <a:pos x="T8" y="T9"/>
                  </a:cxn>
                  <a:cxn ang="0">
                    <a:pos x="T10" y="T11"/>
                  </a:cxn>
                  <a:cxn ang="0">
                    <a:pos x="T12" y="T13"/>
                  </a:cxn>
                </a:cxnLst>
                <a:rect l="0" t="0" r="r" b="b"/>
                <a:pathLst>
                  <a:path w="156" h="103">
                    <a:moveTo>
                      <a:pt x="156" y="103"/>
                    </a:moveTo>
                    <a:lnTo>
                      <a:pt x="156" y="52"/>
                    </a:lnTo>
                    <a:lnTo>
                      <a:pt x="78" y="0"/>
                    </a:lnTo>
                    <a:lnTo>
                      <a:pt x="0" y="52"/>
                    </a:lnTo>
                    <a:lnTo>
                      <a:pt x="0" y="103"/>
                    </a:lnTo>
                    <a:lnTo>
                      <a:pt x="78" y="52"/>
                    </a:lnTo>
                    <a:lnTo>
                      <a:pt x="156" y="103"/>
                    </a:lnTo>
                    <a:close/>
                  </a:path>
                </a:pathLst>
              </a:cu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8" name="Freeform 57"/>
              <p:cNvSpPr>
                <a:spLocks/>
              </p:cNvSpPr>
              <p:nvPr/>
            </p:nvSpPr>
            <p:spPr bwMode="auto">
              <a:xfrm>
                <a:off x="1195" y="1424"/>
                <a:ext cx="155" cy="104"/>
              </a:xfrm>
              <a:custGeom>
                <a:avLst/>
                <a:gdLst>
                  <a:gd name="T0" fmla="*/ 155 w 155"/>
                  <a:gd name="T1" fmla="*/ 104 h 104"/>
                  <a:gd name="T2" fmla="*/ 155 w 155"/>
                  <a:gd name="T3" fmla="*/ 52 h 104"/>
                  <a:gd name="T4" fmla="*/ 78 w 155"/>
                  <a:gd name="T5" fmla="*/ 0 h 104"/>
                  <a:gd name="T6" fmla="*/ 0 w 155"/>
                  <a:gd name="T7" fmla="*/ 52 h 104"/>
                  <a:gd name="T8" fmla="*/ 0 w 155"/>
                  <a:gd name="T9" fmla="*/ 104 h 104"/>
                  <a:gd name="T10" fmla="*/ 78 w 155"/>
                  <a:gd name="T11" fmla="*/ 52 h 104"/>
                  <a:gd name="T12" fmla="*/ 155 w 155"/>
                  <a:gd name="T13" fmla="*/ 104 h 104"/>
                </a:gdLst>
                <a:ahLst/>
                <a:cxnLst>
                  <a:cxn ang="0">
                    <a:pos x="T0" y="T1"/>
                  </a:cxn>
                  <a:cxn ang="0">
                    <a:pos x="T2" y="T3"/>
                  </a:cxn>
                  <a:cxn ang="0">
                    <a:pos x="T4" y="T5"/>
                  </a:cxn>
                  <a:cxn ang="0">
                    <a:pos x="T6" y="T7"/>
                  </a:cxn>
                  <a:cxn ang="0">
                    <a:pos x="T8" y="T9"/>
                  </a:cxn>
                  <a:cxn ang="0">
                    <a:pos x="T10" y="T11"/>
                  </a:cxn>
                  <a:cxn ang="0">
                    <a:pos x="T12" y="T13"/>
                  </a:cxn>
                </a:cxnLst>
                <a:rect l="0" t="0" r="r" b="b"/>
                <a:pathLst>
                  <a:path w="155" h="104">
                    <a:moveTo>
                      <a:pt x="155" y="104"/>
                    </a:moveTo>
                    <a:lnTo>
                      <a:pt x="155" y="52"/>
                    </a:lnTo>
                    <a:lnTo>
                      <a:pt x="78" y="0"/>
                    </a:lnTo>
                    <a:lnTo>
                      <a:pt x="0" y="52"/>
                    </a:lnTo>
                    <a:lnTo>
                      <a:pt x="0" y="104"/>
                    </a:lnTo>
                    <a:lnTo>
                      <a:pt x="78" y="52"/>
                    </a:lnTo>
                    <a:lnTo>
                      <a:pt x="155" y="104"/>
                    </a:lnTo>
                    <a:close/>
                  </a:path>
                </a:pathLst>
              </a:custGeom>
              <a:solidFill>
                <a:srgbClr val="5B9B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9" name="Freeform 58"/>
              <p:cNvSpPr>
                <a:spLocks/>
              </p:cNvSpPr>
              <p:nvPr/>
            </p:nvSpPr>
            <p:spPr bwMode="auto">
              <a:xfrm>
                <a:off x="1195" y="1424"/>
                <a:ext cx="155" cy="104"/>
              </a:xfrm>
              <a:custGeom>
                <a:avLst/>
                <a:gdLst>
                  <a:gd name="T0" fmla="*/ 155 w 155"/>
                  <a:gd name="T1" fmla="*/ 104 h 104"/>
                  <a:gd name="T2" fmla="*/ 155 w 155"/>
                  <a:gd name="T3" fmla="*/ 52 h 104"/>
                  <a:gd name="T4" fmla="*/ 78 w 155"/>
                  <a:gd name="T5" fmla="*/ 0 h 104"/>
                  <a:gd name="T6" fmla="*/ 0 w 155"/>
                  <a:gd name="T7" fmla="*/ 52 h 104"/>
                  <a:gd name="T8" fmla="*/ 0 w 155"/>
                  <a:gd name="T9" fmla="*/ 104 h 104"/>
                  <a:gd name="T10" fmla="*/ 78 w 155"/>
                  <a:gd name="T11" fmla="*/ 52 h 104"/>
                  <a:gd name="T12" fmla="*/ 155 w 155"/>
                  <a:gd name="T13" fmla="*/ 104 h 104"/>
                </a:gdLst>
                <a:ahLst/>
                <a:cxnLst>
                  <a:cxn ang="0">
                    <a:pos x="T0" y="T1"/>
                  </a:cxn>
                  <a:cxn ang="0">
                    <a:pos x="T2" y="T3"/>
                  </a:cxn>
                  <a:cxn ang="0">
                    <a:pos x="T4" y="T5"/>
                  </a:cxn>
                  <a:cxn ang="0">
                    <a:pos x="T6" y="T7"/>
                  </a:cxn>
                  <a:cxn ang="0">
                    <a:pos x="T8" y="T9"/>
                  </a:cxn>
                  <a:cxn ang="0">
                    <a:pos x="T10" y="T11"/>
                  </a:cxn>
                  <a:cxn ang="0">
                    <a:pos x="T12" y="T13"/>
                  </a:cxn>
                </a:cxnLst>
                <a:rect l="0" t="0" r="r" b="b"/>
                <a:pathLst>
                  <a:path w="155" h="104">
                    <a:moveTo>
                      <a:pt x="155" y="104"/>
                    </a:moveTo>
                    <a:lnTo>
                      <a:pt x="155" y="52"/>
                    </a:lnTo>
                    <a:lnTo>
                      <a:pt x="78" y="0"/>
                    </a:lnTo>
                    <a:lnTo>
                      <a:pt x="0" y="52"/>
                    </a:lnTo>
                    <a:lnTo>
                      <a:pt x="0" y="104"/>
                    </a:lnTo>
                    <a:lnTo>
                      <a:pt x="78" y="52"/>
                    </a:lnTo>
                    <a:lnTo>
                      <a:pt x="155" y="104"/>
                    </a:lnTo>
                    <a:close/>
                  </a:path>
                </a:pathLst>
              </a:cu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70" name="Rectangle 59"/>
              <p:cNvSpPr>
                <a:spLocks noChangeArrowheads="1"/>
              </p:cNvSpPr>
              <p:nvPr/>
            </p:nvSpPr>
            <p:spPr bwMode="auto">
              <a:xfrm>
                <a:off x="1065" y="2047"/>
                <a:ext cx="415" cy="41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1" name="Rectangle 60"/>
              <p:cNvSpPr>
                <a:spLocks noChangeArrowheads="1"/>
              </p:cNvSpPr>
              <p:nvPr/>
            </p:nvSpPr>
            <p:spPr bwMode="auto">
              <a:xfrm>
                <a:off x="1065" y="2047"/>
                <a:ext cx="415" cy="415"/>
              </a:xfrm>
              <a:prstGeom prst="rect">
                <a:avLst/>
              </a:pr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72" name="Rectangle 61"/>
              <p:cNvSpPr>
                <a:spLocks noChangeArrowheads="1"/>
              </p:cNvSpPr>
              <p:nvPr/>
            </p:nvSpPr>
            <p:spPr bwMode="auto">
              <a:xfrm>
                <a:off x="1162" y="2108"/>
                <a:ext cx="276"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CYCLOPS</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073" name="Rectangle 62"/>
              <p:cNvSpPr>
                <a:spLocks noChangeArrowheads="1"/>
              </p:cNvSpPr>
              <p:nvPr/>
            </p:nvSpPr>
            <p:spPr bwMode="auto">
              <a:xfrm>
                <a:off x="1105" y="2182"/>
                <a:ext cx="406"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JEM AIRLOCK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074" name="Rectangle 63"/>
              <p:cNvSpPr>
                <a:spLocks noChangeArrowheads="1"/>
              </p:cNvSpPr>
              <p:nvPr/>
            </p:nvSpPr>
            <p:spPr bwMode="auto">
              <a:xfrm>
                <a:off x="1132" y="2258"/>
                <a:ext cx="147"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IVA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075" name="Rectangle 64"/>
              <p:cNvSpPr>
                <a:spLocks noChangeArrowheads="1"/>
              </p:cNvSpPr>
              <p:nvPr/>
            </p:nvSpPr>
            <p:spPr bwMode="auto">
              <a:xfrm>
                <a:off x="1235" y="2258"/>
                <a:ext cx="129"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Wingdings" panose="05000000000000000000" pitchFamily="2" charset="2"/>
                  </a:rPr>
                  <a:t>è</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076" name="Rectangle 65"/>
              <p:cNvSpPr>
                <a:spLocks noChangeArrowheads="1"/>
              </p:cNvSpPr>
              <p:nvPr/>
            </p:nvSpPr>
            <p:spPr bwMode="auto">
              <a:xfrm>
                <a:off x="1301" y="2258"/>
                <a:ext cx="51"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077" name="Rectangle 66"/>
              <p:cNvSpPr>
                <a:spLocks noChangeArrowheads="1"/>
              </p:cNvSpPr>
              <p:nvPr/>
            </p:nvSpPr>
            <p:spPr bwMode="auto">
              <a:xfrm>
                <a:off x="1315" y="2258"/>
                <a:ext cx="161"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EVA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078" name="Rectangle 67"/>
              <p:cNvSpPr>
                <a:spLocks noChangeArrowheads="1"/>
              </p:cNvSpPr>
              <p:nvPr/>
            </p:nvSpPr>
            <p:spPr bwMode="auto">
              <a:xfrm>
                <a:off x="1117" y="2332"/>
                <a:ext cx="368"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TRANSITION</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079" name="Rectangle 68"/>
              <p:cNvSpPr>
                <a:spLocks noChangeArrowheads="1"/>
              </p:cNvSpPr>
              <p:nvPr/>
            </p:nvSpPr>
            <p:spPr bwMode="auto">
              <a:xfrm>
                <a:off x="1065" y="1528"/>
                <a:ext cx="415" cy="415"/>
              </a:xfrm>
              <a:prstGeom prst="rect">
                <a:avLst/>
              </a:prstGeom>
              <a:solidFill>
                <a:srgbClr val="4271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0" name="Rectangle 69"/>
              <p:cNvSpPr>
                <a:spLocks noChangeArrowheads="1"/>
              </p:cNvSpPr>
              <p:nvPr/>
            </p:nvSpPr>
            <p:spPr bwMode="auto">
              <a:xfrm>
                <a:off x="1065" y="1528"/>
                <a:ext cx="415" cy="415"/>
              </a:xfrm>
              <a:prstGeom prst="rect">
                <a:avLst/>
              </a:pr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81" name="Rectangle 70"/>
              <p:cNvSpPr>
                <a:spLocks noChangeArrowheads="1"/>
              </p:cNvSpPr>
              <p:nvPr/>
            </p:nvSpPr>
            <p:spPr bwMode="auto">
              <a:xfrm>
                <a:off x="1114" y="1589"/>
                <a:ext cx="392"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EVR Handoff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082" name="Rectangle 71"/>
              <p:cNvSpPr>
                <a:spLocks noChangeArrowheads="1"/>
              </p:cNvSpPr>
              <p:nvPr/>
            </p:nvSpPr>
            <p:spPr bwMode="auto">
              <a:xfrm>
                <a:off x="1151" y="1663"/>
                <a:ext cx="313"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to Mobile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083" name="Rectangle 72"/>
              <p:cNvSpPr>
                <a:spLocks noChangeArrowheads="1"/>
              </p:cNvSpPr>
              <p:nvPr/>
            </p:nvSpPr>
            <p:spPr bwMode="auto">
              <a:xfrm>
                <a:off x="1161" y="1738"/>
                <a:ext cx="294"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Servicing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084" name="Rectangle 73"/>
              <p:cNvSpPr>
                <a:spLocks noChangeArrowheads="1"/>
              </p:cNvSpPr>
              <p:nvPr/>
            </p:nvSpPr>
            <p:spPr bwMode="auto">
              <a:xfrm>
                <a:off x="1190" y="1812"/>
                <a:ext cx="216"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Center</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085" name="Rectangle 74"/>
              <p:cNvSpPr>
                <a:spLocks noChangeArrowheads="1"/>
              </p:cNvSpPr>
              <p:nvPr/>
            </p:nvSpPr>
            <p:spPr bwMode="auto">
              <a:xfrm>
                <a:off x="1059" y="1009"/>
                <a:ext cx="427" cy="427"/>
              </a:xfrm>
              <a:prstGeom prst="rect">
                <a:avLst/>
              </a:prstGeom>
              <a:solidFill>
                <a:srgbClr val="7030A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6" name="Rectangle 75"/>
              <p:cNvSpPr>
                <a:spLocks noChangeArrowheads="1"/>
              </p:cNvSpPr>
              <p:nvPr/>
            </p:nvSpPr>
            <p:spPr bwMode="auto">
              <a:xfrm>
                <a:off x="1059" y="1009"/>
                <a:ext cx="427" cy="427"/>
              </a:xfrm>
              <a:prstGeom prst="rect">
                <a:avLst/>
              </a:pr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87" name="Rectangle 76"/>
              <p:cNvSpPr>
                <a:spLocks noChangeArrowheads="1"/>
              </p:cNvSpPr>
              <p:nvPr/>
            </p:nvSpPr>
            <p:spPr bwMode="auto">
              <a:xfrm>
                <a:off x="1180" y="1041"/>
                <a:ext cx="249"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EVR ISS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088" name="Rectangle 77"/>
              <p:cNvSpPr>
                <a:spLocks noChangeArrowheads="1"/>
              </p:cNvSpPr>
              <p:nvPr/>
            </p:nvSpPr>
            <p:spPr bwMode="auto">
              <a:xfrm>
                <a:off x="1118" y="1115"/>
                <a:ext cx="368"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Deployment</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089" name="Rectangle 78"/>
              <p:cNvSpPr>
                <a:spLocks noChangeArrowheads="1"/>
              </p:cNvSpPr>
              <p:nvPr/>
            </p:nvSpPr>
            <p:spPr bwMode="auto">
              <a:xfrm>
                <a:off x="1218" y="1187"/>
                <a:ext cx="170"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Ram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090" name="Rectangle 79"/>
              <p:cNvSpPr>
                <a:spLocks noChangeArrowheads="1"/>
              </p:cNvSpPr>
              <p:nvPr/>
            </p:nvSpPr>
            <p:spPr bwMode="auto">
              <a:xfrm>
                <a:off x="1105" y="1261"/>
                <a:ext cx="369"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Starboard w</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091" name="Rectangle 80"/>
              <p:cNvSpPr>
                <a:spLocks noChangeArrowheads="1"/>
              </p:cNvSpPr>
              <p:nvPr/>
            </p:nvSpPr>
            <p:spPr bwMode="auto">
              <a:xfrm>
                <a:off x="1419" y="1261"/>
                <a:ext cx="78"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092" name="Rectangle 81"/>
              <p:cNvSpPr>
                <a:spLocks noChangeArrowheads="1"/>
              </p:cNvSpPr>
              <p:nvPr/>
            </p:nvSpPr>
            <p:spPr bwMode="auto">
              <a:xfrm>
                <a:off x="1135" y="1336"/>
                <a:ext cx="331"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Zenith Bias</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093" name="Rectangle 82"/>
              <p:cNvSpPr>
                <a:spLocks noChangeArrowheads="1"/>
              </p:cNvSpPr>
              <p:nvPr/>
            </p:nvSpPr>
            <p:spPr bwMode="auto">
              <a:xfrm>
                <a:off x="547" y="3603"/>
                <a:ext cx="415" cy="415"/>
              </a:xfrm>
              <a:prstGeom prst="rect">
                <a:avLst/>
              </a:prstGeom>
              <a:solidFill>
                <a:srgbClr val="73AE4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4" name="Rectangle 83"/>
              <p:cNvSpPr>
                <a:spLocks noChangeArrowheads="1"/>
              </p:cNvSpPr>
              <p:nvPr/>
            </p:nvSpPr>
            <p:spPr bwMode="auto">
              <a:xfrm>
                <a:off x="547" y="3603"/>
                <a:ext cx="415" cy="415"/>
              </a:xfrm>
              <a:prstGeom prst="rect">
                <a:avLst/>
              </a:pr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95" name="Rectangle 84"/>
              <p:cNvSpPr>
                <a:spLocks noChangeArrowheads="1"/>
              </p:cNvSpPr>
              <p:nvPr/>
            </p:nvSpPr>
            <p:spPr bwMode="auto">
              <a:xfrm>
                <a:off x="710" y="3666"/>
                <a:ext cx="148"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ELV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096" name="Rectangle 85"/>
              <p:cNvSpPr>
                <a:spLocks noChangeArrowheads="1"/>
              </p:cNvSpPr>
              <p:nvPr/>
            </p:nvSpPr>
            <p:spPr bwMode="auto">
              <a:xfrm>
                <a:off x="624" y="3738"/>
                <a:ext cx="331"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Secondary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097" name="Rectangle 86"/>
              <p:cNvSpPr>
                <a:spLocks noChangeArrowheads="1"/>
              </p:cNvSpPr>
              <p:nvPr/>
            </p:nvSpPr>
            <p:spPr bwMode="auto">
              <a:xfrm>
                <a:off x="683" y="3812"/>
                <a:ext cx="208"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Cargo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098" name="Rectangle 87"/>
              <p:cNvSpPr>
                <a:spLocks noChangeArrowheads="1"/>
              </p:cNvSpPr>
              <p:nvPr/>
            </p:nvSpPr>
            <p:spPr bwMode="auto">
              <a:xfrm>
                <a:off x="614" y="3887"/>
                <a:ext cx="336"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Integration</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099" name="Freeform 88"/>
              <p:cNvSpPr>
                <a:spLocks/>
              </p:cNvSpPr>
              <p:nvPr/>
            </p:nvSpPr>
            <p:spPr bwMode="auto">
              <a:xfrm>
                <a:off x="1195" y="1943"/>
                <a:ext cx="155" cy="104"/>
              </a:xfrm>
              <a:custGeom>
                <a:avLst/>
                <a:gdLst>
                  <a:gd name="T0" fmla="*/ 155 w 155"/>
                  <a:gd name="T1" fmla="*/ 104 h 104"/>
                  <a:gd name="T2" fmla="*/ 155 w 155"/>
                  <a:gd name="T3" fmla="*/ 52 h 104"/>
                  <a:gd name="T4" fmla="*/ 78 w 155"/>
                  <a:gd name="T5" fmla="*/ 0 h 104"/>
                  <a:gd name="T6" fmla="*/ 0 w 155"/>
                  <a:gd name="T7" fmla="*/ 52 h 104"/>
                  <a:gd name="T8" fmla="*/ 0 w 155"/>
                  <a:gd name="T9" fmla="*/ 104 h 104"/>
                  <a:gd name="T10" fmla="*/ 78 w 155"/>
                  <a:gd name="T11" fmla="*/ 52 h 104"/>
                  <a:gd name="T12" fmla="*/ 155 w 155"/>
                  <a:gd name="T13" fmla="*/ 104 h 104"/>
                </a:gdLst>
                <a:ahLst/>
                <a:cxnLst>
                  <a:cxn ang="0">
                    <a:pos x="T0" y="T1"/>
                  </a:cxn>
                  <a:cxn ang="0">
                    <a:pos x="T2" y="T3"/>
                  </a:cxn>
                  <a:cxn ang="0">
                    <a:pos x="T4" y="T5"/>
                  </a:cxn>
                  <a:cxn ang="0">
                    <a:pos x="T6" y="T7"/>
                  </a:cxn>
                  <a:cxn ang="0">
                    <a:pos x="T8" y="T9"/>
                  </a:cxn>
                  <a:cxn ang="0">
                    <a:pos x="T10" y="T11"/>
                  </a:cxn>
                  <a:cxn ang="0">
                    <a:pos x="T12" y="T13"/>
                  </a:cxn>
                </a:cxnLst>
                <a:rect l="0" t="0" r="r" b="b"/>
                <a:pathLst>
                  <a:path w="155" h="104">
                    <a:moveTo>
                      <a:pt x="155" y="104"/>
                    </a:moveTo>
                    <a:lnTo>
                      <a:pt x="155" y="52"/>
                    </a:lnTo>
                    <a:lnTo>
                      <a:pt x="78" y="0"/>
                    </a:lnTo>
                    <a:lnTo>
                      <a:pt x="0" y="52"/>
                    </a:lnTo>
                    <a:lnTo>
                      <a:pt x="0" y="104"/>
                    </a:lnTo>
                    <a:lnTo>
                      <a:pt x="78" y="52"/>
                    </a:lnTo>
                    <a:lnTo>
                      <a:pt x="155" y="104"/>
                    </a:lnTo>
                    <a:close/>
                  </a:path>
                </a:pathLst>
              </a:custGeom>
              <a:solidFill>
                <a:srgbClr val="5B9B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0" name="Freeform 89"/>
              <p:cNvSpPr>
                <a:spLocks/>
              </p:cNvSpPr>
              <p:nvPr/>
            </p:nvSpPr>
            <p:spPr bwMode="auto">
              <a:xfrm>
                <a:off x="1195" y="1943"/>
                <a:ext cx="155" cy="104"/>
              </a:xfrm>
              <a:custGeom>
                <a:avLst/>
                <a:gdLst>
                  <a:gd name="T0" fmla="*/ 155 w 155"/>
                  <a:gd name="T1" fmla="*/ 104 h 104"/>
                  <a:gd name="T2" fmla="*/ 155 w 155"/>
                  <a:gd name="T3" fmla="*/ 52 h 104"/>
                  <a:gd name="T4" fmla="*/ 78 w 155"/>
                  <a:gd name="T5" fmla="*/ 0 h 104"/>
                  <a:gd name="T6" fmla="*/ 0 w 155"/>
                  <a:gd name="T7" fmla="*/ 52 h 104"/>
                  <a:gd name="T8" fmla="*/ 0 w 155"/>
                  <a:gd name="T9" fmla="*/ 104 h 104"/>
                  <a:gd name="T10" fmla="*/ 78 w 155"/>
                  <a:gd name="T11" fmla="*/ 52 h 104"/>
                  <a:gd name="T12" fmla="*/ 155 w 155"/>
                  <a:gd name="T13" fmla="*/ 104 h 104"/>
                </a:gdLst>
                <a:ahLst/>
                <a:cxnLst>
                  <a:cxn ang="0">
                    <a:pos x="T0" y="T1"/>
                  </a:cxn>
                  <a:cxn ang="0">
                    <a:pos x="T2" y="T3"/>
                  </a:cxn>
                  <a:cxn ang="0">
                    <a:pos x="T4" y="T5"/>
                  </a:cxn>
                  <a:cxn ang="0">
                    <a:pos x="T6" y="T7"/>
                  </a:cxn>
                  <a:cxn ang="0">
                    <a:pos x="T8" y="T9"/>
                  </a:cxn>
                  <a:cxn ang="0">
                    <a:pos x="T10" y="T11"/>
                  </a:cxn>
                  <a:cxn ang="0">
                    <a:pos x="T12" y="T13"/>
                  </a:cxn>
                </a:cxnLst>
                <a:rect l="0" t="0" r="r" b="b"/>
                <a:pathLst>
                  <a:path w="155" h="104">
                    <a:moveTo>
                      <a:pt x="155" y="104"/>
                    </a:moveTo>
                    <a:lnTo>
                      <a:pt x="155" y="52"/>
                    </a:lnTo>
                    <a:lnTo>
                      <a:pt x="78" y="0"/>
                    </a:lnTo>
                    <a:lnTo>
                      <a:pt x="0" y="52"/>
                    </a:lnTo>
                    <a:lnTo>
                      <a:pt x="0" y="104"/>
                    </a:lnTo>
                    <a:lnTo>
                      <a:pt x="78" y="52"/>
                    </a:lnTo>
                    <a:lnTo>
                      <a:pt x="155" y="104"/>
                    </a:lnTo>
                    <a:close/>
                  </a:path>
                </a:pathLst>
              </a:cu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01" name="Freeform 90"/>
              <p:cNvSpPr>
                <a:spLocks/>
              </p:cNvSpPr>
              <p:nvPr/>
            </p:nvSpPr>
            <p:spPr bwMode="auto">
              <a:xfrm>
                <a:off x="677" y="2981"/>
                <a:ext cx="155" cy="103"/>
              </a:xfrm>
              <a:custGeom>
                <a:avLst/>
                <a:gdLst>
                  <a:gd name="T0" fmla="*/ 155 w 155"/>
                  <a:gd name="T1" fmla="*/ 103 h 103"/>
                  <a:gd name="T2" fmla="*/ 155 w 155"/>
                  <a:gd name="T3" fmla="*/ 51 h 103"/>
                  <a:gd name="T4" fmla="*/ 77 w 155"/>
                  <a:gd name="T5" fmla="*/ 0 h 103"/>
                  <a:gd name="T6" fmla="*/ 0 w 155"/>
                  <a:gd name="T7" fmla="*/ 51 h 103"/>
                  <a:gd name="T8" fmla="*/ 0 w 155"/>
                  <a:gd name="T9" fmla="*/ 103 h 103"/>
                  <a:gd name="T10" fmla="*/ 77 w 155"/>
                  <a:gd name="T11" fmla="*/ 51 h 103"/>
                  <a:gd name="T12" fmla="*/ 155 w 155"/>
                  <a:gd name="T13" fmla="*/ 103 h 103"/>
                </a:gdLst>
                <a:ahLst/>
                <a:cxnLst>
                  <a:cxn ang="0">
                    <a:pos x="T0" y="T1"/>
                  </a:cxn>
                  <a:cxn ang="0">
                    <a:pos x="T2" y="T3"/>
                  </a:cxn>
                  <a:cxn ang="0">
                    <a:pos x="T4" y="T5"/>
                  </a:cxn>
                  <a:cxn ang="0">
                    <a:pos x="T6" y="T7"/>
                  </a:cxn>
                  <a:cxn ang="0">
                    <a:pos x="T8" y="T9"/>
                  </a:cxn>
                  <a:cxn ang="0">
                    <a:pos x="T10" y="T11"/>
                  </a:cxn>
                  <a:cxn ang="0">
                    <a:pos x="T12" y="T13"/>
                  </a:cxn>
                </a:cxnLst>
                <a:rect l="0" t="0" r="r" b="b"/>
                <a:pathLst>
                  <a:path w="155" h="103">
                    <a:moveTo>
                      <a:pt x="155" y="103"/>
                    </a:moveTo>
                    <a:lnTo>
                      <a:pt x="155" y="51"/>
                    </a:lnTo>
                    <a:lnTo>
                      <a:pt x="77" y="0"/>
                    </a:lnTo>
                    <a:lnTo>
                      <a:pt x="0" y="51"/>
                    </a:lnTo>
                    <a:lnTo>
                      <a:pt x="0" y="103"/>
                    </a:lnTo>
                    <a:lnTo>
                      <a:pt x="77" y="51"/>
                    </a:lnTo>
                    <a:lnTo>
                      <a:pt x="155" y="103"/>
                    </a:lnTo>
                    <a:close/>
                  </a:path>
                </a:pathLst>
              </a:custGeom>
              <a:solidFill>
                <a:srgbClr val="5B9B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2" name="Freeform 91"/>
              <p:cNvSpPr>
                <a:spLocks/>
              </p:cNvSpPr>
              <p:nvPr/>
            </p:nvSpPr>
            <p:spPr bwMode="auto">
              <a:xfrm>
                <a:off x="677" y="2981"/>
                <a:ext cx="155" cy="103"/>
              </a:xfrm>
              <a:custGeom>
                <a:avLst/>
                <a:gdLst>
                  <a:gd name="T0" fmla="*/ 155 w 155"/>
                  <a:gd name="T1" fmla="*/ 103 h 103"/>
                  <a:gd name="T2" fmla="*/ 155 w 155"/>
                  <a:gd name="T3" fmla="*/ 51 h 103"/>
                  <a:gd name="T4" fmla="*/ 77 w 155"/>
                  <a:gd name="T5" fmla="*/ 0 h 103"/>
                  <a:gd name="T6" fmla="*/ 0 w 155"/>
                  <a:gd name="T7" fmla="*/ 51 h 103"/>
                  <a:gd name="T8" fmla="*/ 0 w 155"/>
                  <a:gd name="T9" fmla="*/ 103 h 103"/>
                  <a:gd name="T10" fmla="*/ 77 w 155"/>
                  <a:gd name="T11" fmla="*/ 51 h 103"/>
                  <a:gd name="T12" fmla="*/ 155 w 155"/>
                  <a:gd name="T13" fmla="*/ 103 h 103"/>
                </a:gdLst>
                <a:ahLst/>
                <a:cxnLst>
                  <a:cxn ang="0">
                    <a:pos x="T0" y="T1"/>
                  </a:cxn>
                  <a:cxn ang="0">
                    <a:pos x="T2" y="T3"/>
                  </a:cxn>
                  <a:cxn ang="0">
                    <a:pos x="T4" y="T5"/>
                  </a:cxn>
                  <a:cxn ang="0">
                    <a:pos x="T6" y="T7"/>
                  </a:cxn>
                  <a:cxn ang="0">
                    <a:pos x="T8" y="T9"/>
                  </a:cxn>
                  <a:cxn ang="0">
                    <a:pos x="T10" y="T11"/>
                  </a:cxn>
                  <a:cxn ang="0">
                    <a:pos x="T12" y="T13"/>
                  </a:cxn>
                </a:cxnLst>
                <a:rect l="0" t="0" r="r" b="b"/>
                <a:pathLst>
                  <a:path w="155" h="103">
                    <a:moveTo>
                      <a:pt x="155" y="103"/>
                    </a:moveTo>
                    <a:lnTo>
                      <a:pt x="155" y="51"/>
                    </a:lnTo>
                    <a:lnTo>
                      <a:pt x="77" y="0"/>
                    </a:lnTo>
                    <a:lnTo>
                      <a:pt x="0" y="51"/>
                    </a:lnTo>
                    <a:lnTo>
                      <a:pt x="0" y="103"/>
                    </a:lnTo>
                    <a:lnTo>
                      <a:pt x="77" y="51"/>
                    </a:lnTo>
                    <a:lnTo>
                      <a:pt x="155" y="103"/>
                    </a:lnTo>
                    <a:close/>
                  </a:path>
                </a:pathLst>
              </a:cu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03" name="Freeform 92"/>
              <p:cNvSpPr>
                <a:spLocks/>
              </p:cNvSpPr>
              <p:nvPr/>
            </p:nvSpPr>
            <p:spPr bwMode="auto">
              <a:xfrm>
                <a:off x="677" y="3499"/>
                <a:ext cx="155" cy="104"/>
              </a:xfrm>
              <a:custGeom>
                <a:avLst/>
                <a:gdLst>
                  <a:gd name="T0" fmla="*/ 155 w 155"/>
                  <a:gd name="T1" fmla="*/ 104 h 104"/>
                  <a:gd name="T2" fmla="*/ 155 w 155"/>
                  <a:gd name="T3" fmla="*/ 52 h 104"/>
                  <a:gd name="T4" fmla="*/ 77 w 155"/>
                  <a:gd name="T5" fmla="*/ 0 h 104"/>
                  <a:gd name="T6" fmla="*/ 0 w 155"/>
                  <a:gd name="T7" fmla="*/ 52 h 104"/>
                  <a:gd name="T8" fmla="*/ 0 w 155"/>
                  <a:gd name="T9" fmla="*/ 104 h 104"/>
                  <a:gd name="T10" fmla="*/ 77 w 155"/>
                  <a:gd name="T11" fmla="*/ 52 h 104"/>
                  <a:gd name="T12" fmla="*/ 155 w 155"/>
                  <a:gd name="T13" fmla="*/ 104 h 104"/>
                </a:gdLst>
                <a:ahLst/>
                <a:cxnLst>
                  <a:cxn ang="0">
                    <a:pos x="T0" y="T1"/>
                  </a:cxn>
                  <a:cxn ang="0">
                    <a:pos x="T2" y="T3"/>
                  </a:cxn>
                  <a:cxn ang="0">
                    <a:pos x="T4" y="T5"/>
                  </a:cxn>
                  <a:cxn ang="0">
                    <a:pos x="T6" y="T7"/>
                  </a:cxn>
                  <a:cxn ang="0">
                    <a:pos x="T8" y="T9"/>
                  </a:cxn>
                  <a:cxn ang="0">
                    <a:pos x="T10" y="T11"/>
                  </a:cxn>
                  <a:cxn ang="0">
                    <a:pos x="T12" y="T13"/>
                  </a:cxn>
                </a:cxnLst>
                <a:rect l="0" t="0" r="r" b="b"/>
                <a:pathLst>
                  <a:path w="155" h="104">
                    <a:moveTo>
                      <a:pt x="155" y="104"/>
                    </a:moveTo>
                    <a:lnTo>
                      <a:pt x="155" y="52"/>
                    </a:lnTo>
                    <a:lnTo>
                      <a:pt x="77" y="0"/>
                    </a:lnTo>
                    <a:lnTo>
                      <a:pt x="0" y="52"/>
                    </a:lnTo>
                    <a:lnTo>
                      <a:pt x="0" y="104"/>
                    </a:lnTo>
                    <a:lnTo>
                      <a:pt x="77" y="52"/>
                    </a:lnTo>
                    <a:lnTo>
                      <a:pt x="155" y="104"/>
                    </a:lnTo>
                    <a:close/>
                  </a:path>
                </a:pathLst>
              </a:custGeom>
              <a:solidFill>
                <a:srgbClr val="5B9B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4" name="Freeform 93"/>
              <p:cNvSpPr>
                <a:spLocks/>
              </p:cNvSpPr>
              <p:nvPr/>
            </p:nvSpPr>
            <p:spPr bwMode="auto">
              <a:xfrm>
                <a:off x="677" y="3499"/>
                <a:ext cx="155" cy="104"/>
              </a:xfrm>
              <a:custGeom>
                <a:avLst/>
                <a:gdLst>
                  <a:gd name="T0" fmla="*/ 155 w 155"/>
                  <a:gd name="T1" fmla="*/ 104 h 104"/>
                  <a:gd name="T2" fmla="*/ 155 w 155"/>
                  <a:gd name="T3" fmla="*/ 52 h 104"/>
                  <a:gd name="T4" fmla="*/ 77 w 155"/>
                  <a:gd name="T5" fmla="*/ 0 h 104"/>
                  <a:gd name="T6" fmla="*/ 0 w 155"/>
                  <a:gd name="T7" fmla="*/ 52 h 104"/>
                  <a:gd name="T8" fmla="*/ 0 w 155"/>
                  <a:gd name="T9" fmla="*/ 104 h 104"/>
                  <a:gd name="T10" fmla="*/ 77 w 155"/>
                  <a:gd name="T11" fmla="*/ 52 h 104"/>
                  <a:gd name="T12" fmla="*/ 155 w 155"/>
                  <a:gd name="T13" fmla="*/ 104 h 104"/>
                </a:gdLst>
                <a:ahLst/>
                <a:cxnLst>
                  <a:cxn ang="0">
                    <a:pos x="T0" y="T1"/>
                  </a:cxn>
                  <a:cxn ang="0">
                    <a:pos x="T2" y="T3"/>
                  </a:cxn>
                  <a:cxn ang="0">
                    <a:pos x="T4" y="T5"/>
                  </a:cxn>
                  <a:cxn ang="0">
                    <a:pos x="T6" y="T7"/>
                  </a:cxn>
                  <a:cxn ang="0">
                    <a:pos x="T8" y="T9"/>
                  </a:cxn>
                  <a:cxn ang="0">
                    <a:pos x="T10" y="T11"/>
                  </a:cxn>
                  <a:cxn ang="0">
                    <a:pos x="T12" y="T13"/>
                  </a:cxn>
                </a:cxnLst>
                <a:rect l="0" t="0" r="r" b="b"/>
                <a:pathLst>
                  <a:path w="155" h="104">
                    <a:moveTo>
                      <a:pt x="155" y="104"/>
                    </a:moveTo>
                    <a:lnTo>
                      <a:pt x="155" y="52"/>
                    </a:lnTo>
                    <a:lnTo>
                      <a:pt x="77" y="0"/>
                    </a:lnTo>
                    <a:lnTo>
                      <a:pt x="0" y="52"/>
                    </a:lnTo>
                    <a:lnTo>
                      <a:pt x="0" y="104"/>
                    </a:lnTo>
                    <a:lnTo>
                      <a:pt x="77" y="52"/>
                    </a:lnTo>
                    <a:lnTo>
                      <a:pt x="155" y="104"/>
                    </a:lnTo>
                    <a:close/>
                  </a:path>
                </a:pathLst>
              </a:cu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118" name="Picture 9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4" y="3095"/>
                <a:ext cx="428" cy="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9" name="Picture 9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4" y="3095"/>
                <a:ext cx="428" cy="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5" name="Rectangle 96"/>
              <p:cNvSpPr>
                <a:spLocks noChangeArrowheads="1"/>
              </p:cNvSpPr>
              <p:nvPr/>
            </p:nvSpPr>
            <p:spPr bwMode="auto">
              <a:xfrm>
                <a:off x="547" y="3084"/>
                <a:ext cx="415" cy="415"/>
              </a:xfrm>
              <a:prstGeom prst="rect">
                <a:avLst/>
              </a:prstGeom>
              <a:solidFill>
                <a:srgbClr val="AC420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6" name="Rectangle 97"/>
              <p:cNvSpPr>
                <a:spLocks noChangeArrowheads="1"/>
              </p:cNvSpPr>
              <p:nvPr/>
            </p:nvSpPr>
            <p:spPr bwMode="auto">
              <a:xfrm>
                <a:off x="547" y="3084"/>
                <a:ext cx="415" cy="415"/>
              </a:xfrm>
              <a:prstGeom prst="rect">
                <a:avLst/>
              </a:pr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07" name="Rectangle 98"/>
              <p:cNvSpPr>
                <a:spLocks noChangeArrowheads="1"/>
              </p:cNvSpPr>
              <p:nvPr/>
            </p:nvSpPr>
            <p:spPr bwMode="auto">
              <a:xfrm>
                <a:off x="710" y="3147"/>
                <a:ext cx="134"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EFFFF"/>
                    </a:solidFill>
                    <a:effectLst/>
                    <a:latin typeface="Calibri" panose="020F0502020204030204" pitchFamily="34" charset="0"/>
                  </a:rPr>
                  <a:t>ELV</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108" name="Rectangle 99"/>
              <p:cNvSpPr>
                <a:spLocks noChangeArrowheads="1"/>
              </p:cNvSpPr>
              <p:nvPr/>
            </p:nvSpPr>
            <p:spPr bwMode="auto">
              <a:xfrm>
                <a:off x="624" y="3221"/>
                <a:ext cx="331"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EFFFF"/>
                    </a:solidFill>
                    <a:effectLst/>
                    <a:latin typeface="Calibri" panose="020F0502020204030204" pitchFamily="34" charset="0"/>
                  </a:rPr>
                  <a:t>Secondary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109" name="Rectangle 100"/>
              <p:cNvSpPr>
                <a:spLocks noChangeArrowheads="1"/>
              </p:cNvSpPr>
              <p:nvPr/>
            </p:nvSpPr>
            <p:spPr bwMode="auto">
              <a:xfrm>
                <a:off x="683" y="3293"/>
                <a:ext cx="194"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EFFFF"/>
                    </a:solidFill>
                    <a:effectLst/>
                    <a:latin typeface="Calibri" panose="020F0502020204030204" pitchFamily="34" charset="0"/>
                  </a:rPr>
                  <a:t>Cargo</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110" name="Rectangle 101"/>
              <p:cNvSpPr>
                <a:spLocks noChangeArrowheads="1"/>
              </p:cNvSpPr>
              <p:nvPr/>
            </p:nvSpPr>
            <p:spPr bwMode="auto">
              <a:xfrm>
                <a:off x="666" y="3367"/>
                <a:ext cx="226"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EFFFF"/>
                    </a:solidFill>
                    <a:effectLst/>
                    <a:latin typeface="Calibri" panose="020F0502020204030204" pitchFamily="34" charset="0"/>
                  </a:rPr>
                  <a:t>Launch</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111" name="Rectangle 102"/>
              <p:cNvSpPr>
                <a:spLocks noChangeArrowheads="1"/>
              </p:cNvSpPr>
              <p:nvPr/>
            </p:nvSpPr>
            <p:spPr bwMode="auto">
              <a:xfrm>
                <a:off x="547" y="736"/>
                <a:ext cx="415" cy="415"/>
              </a:xfrm>
              <a:prstGeom prst="rect">
                <a:avLst/>
              </a:prstGeom>
              <a:solidFill>
                <a:srgbClr val="7030A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2" name="Rectangle 103"/>
              <p:cNvSpPr>
                <a:spLocks noChangeArrowheads="1"/>
              </p:cNvSpPr>
              <p:nvPr/>
            </p:nvSpPr>
            <p:spPr bwMode="auto">
              <a:xfrm>
                <a:off x="547" y="736"/>
                <a:ext cx="415" cy="415"/>
              </a:xfrm>
              <a:prstGeom prst="rect">
                <a:avLst/>
              </a:pr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13" name="Rectangle 104"/>
              <p:cNvSpPr>
                <a:spLocks noChangeArrowheads="1"/>
              </p:cNvSpPr>
              <p:nvPr/>
            </p:nvSpPr>
            <p:spPr bwMode="auto">
              <a:xfrm>
                <a:off x="612" y="834"/>
                <a:ext cx="368"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Automated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114" name="Rectangle 105"/>
              <p:cNvSpPr>
                <a:spLocks noChangeArrowheads="1"/>
              </p:cNvSpPr>
              <p:nvPr/>
            </p:nvSpPr>
            <p:spPr bwMode="auto">
              <a:xfrm>
                <a:off x="630" y="909"/>
                <a:ext cx="318"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Dispenser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115" name="Rectangle 106"/>
              <p:cNvSpPr>
                <a:spLocks noChangeArrowheads="1"/>
              </p:cNvSpPr>
              <p:nvPr/>
            </p:nvSpPr>
            <p:spPr bwMode="auto">
              <a:xfrm>
                <a:off x="599" y="983"/>
                <a:ext cx="369"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Deployment</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116" name="Freeform 107"/>
              <p:cNvSpPr>
                <a:spLocks/>
              </p:cNvSpPr>
              <p:nvPr/>
            </p:nvSpPr>
            <p:spPr bwMode="auto">
              <a:xfrm>
                <a:off x="4079" y="1101"/>
                <a:ext cx="104" cy="116"/>
              </a:xfrm>
              <a:custGeom>
                <a:avLst/>
                <a:gdLst>
                  <a:gd name="T0" fmla="*/ 0 w 104"/>
                  <a:gd name="T1" fmla="*/ 116 h 116"/>
                  <a:gd name="T2" fmla="*/ 52 w 104"/>
                  <a:gd name="T3" fmla="*/ 116 h 116"/>
                  <a:gd name="T4" fmla="*/ 104 w 104"/>
                  <a:gd name="T5" fmla="*/ 58 h 116"/>
                  <a:gd name="T6" fmla="*/ 52 w 104"/>
                  <a:gd name="T7" fmla="*/ 0 h 116"/>
                  <a:gd name="T8" fmla="*/ 0 w 104"/>
                  <a:gd name="T9" fmla="*/ 0 h 116"/>
                  <a:gd name="T10" fmla="*/ 52 w 104"/>
                  <a:gd name="T11" fmla="*/ 58 h 116"/>
                  <a:gd name="T12" fmla="*/ 0 w 104"/>
                  <a:gd name="T13" fmla="*/ 116 h 116"/>
                </a:gdLst>
                <a:ahLst/>
                <a:cxnLst>
                  <a:cxn ang="0">
                    <a:pos x="T0" y="T1"/>
                  </a:cxn>
                  <a:cxn ang="0">
                    <a:pos x="T2" y="T3"/>
                  </a:cxn>
                  <a:cxn ang="0">
                    <a:pos x="T4" y="T5"/>
                  </a:cxn>
                  <a:cxn ang="0">
                    <a:pos x="T6" y="T7"/>
                  </a:cxn>
                  <a:cxn ang="0">
                    <a:pos x="T8" y="T9"/>
                  </a:cxn>
                  <a:cxn ang="0">
                    <a:pos x="T10" y="T11"/>
                  </a:cxn>
                  <a:cxn ang="0">
                    <a:pos x="T12" y="T13"/>
                  </a:cxn>
                </a:cxnLst>
                <a:rect l="0" t="0" r="r" b="b"/>
                <a:pathLst>
                  <a:path w="104" h="116">
                    <a:moveTo>
                      <a:pt x="0" y="116"/>
                    </a:moveTo>
                    <a:lnTo>
                      <a:pt x="52" y="116"/>
                    </a:lnTo>
                    <a:lnTo>
                      <a:pt x="104" y="58"/>
                    </a:lnTo>
                    <a:lnTo>
                      <a:pt x="52" y="0"/>
                    </a:lnTo>
                    <a:lnTo>
                      <a:pt x="0" y="0"/>
                    </a:lnTo>
                    <a:lnTo>
                      <a:pt x="52" y="58"/>
                    </a:lnTo>
                    <a:lnTo>
                      <a:pt x="0" y="116"/>
                    </a:lnTo>
                    <a:close/>
                  </a:path>
                </a:pathLst>
              </a:custGeom>
              <a:solidFill>
                <a:srgbClr val="5B9B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7" name="Freeform 108"/>
              <p:cNvSpPr>
                <a:spLocks/>
              </p:cNvSpPr>
              <p:nvPr/>
            </p:nvSpPr>
            <p:spPr bwMode="auto">
              <a:xfrm>
                <a:off x="4079" y="1101"/>
                <a:ext cx="104" cy="116"/>
              </a:xfrm>
              <a:custGeom>
                <a:avLst/>
                <a:gdLst>
                  <a:gd name="T0" fmla="*/ 0 w 104"/>
                  <a:gd name="T1" fmla="*/ 116 h 116"/>
                  <a:gd name="T2" fmla="*/ 52 w 104"/>
                  <a:gd name="T3" fmla="*/ 116 h 116"/>
                  <a:gd name="T4" fmla="*/ 104 w 104"/>
                  <a:gd name="T5" fmla="*/ 58 h 116"/>
                  <a:gd name="T6" fmla="*/ 52 w 104"/>
                  <a:gd name="T7" fmla="*/ 0 h 116"/>
                  <a:gd name="T8" fmla="*/ 0 w 104"/>
                  <a:gd name="T9" fmla="*/ 0 h 116"/>
                  <a:gd name="T10" fmla="*/ 52 w 104"/>
                  <a:gd name="T11" fmla="*/ 58 h 116"/>
                  <a:gd name="T12" fmla="*/ 0 w 104"/>
                  <a:gd name="T13" fmla="*/ 116 h 116"/>
                </a:gdLst>
                <a:ahLst/>
                <a:cxnLst>
                  <a:cxn ang="0">
                    <a:pos x="T0" y="T1"/>
                  </a:cxn>
                  <a:cxn ang="0">
                    <a:pos x="T2" y="T3"/>
                  </a:cxn>
                  <a:cxn ang="0">
                    <a:pos x="T4" y="T5"/>
                  </a:cxn>
                  <a:cxn ang="0">
                    <a:pos x="T6" y="T7"/>
                  </a:cxn>
                  <a:cxn ang="0">
                    <a:pos x="T8" y="T9"/>
                  </a:cxn>
                  <a:cxn ang="0">
                    <a:pos x="T10" y="T11"/>
                  </a:cxn>
                  <a:cxn ang="0">
                    <a:pos x="T12" y="T13"/>
                  </a:cxn>
                </a:cxnLst>
                <a:rect l="0" t="0" r="r" b="b"/>
                <a:pathLst>
                  <a:path w="104" h="116">
                    <a:moveTo>
                      <a:pt x="0" y="116"/>
                    </a:moveTo>
                    <a:lnTo>
                      <a:pt x="52" y="116"/>
                    </a:lnTo>
                    <a:lnTo>
                      <a:pt x="104" y="58"/>
                    </a:lnTo>
                    <a:lnTo>
                      <a:pt x="52" y="0"/>
                    </a:lnTo>
                    <a:lnTo>
                      <a:pt x="0" y="0"/>
                    </a:lnTo>
                    <a:lnTo>
                      <a:pt x="52" y="58"/>
                    </a:lnTo>
                    <a:lnTo>
                      <a:pt x="0" y="116"/>
                    </a:lnTo>
                    <a:close/>
                  </a:path>
                </a:pathLst>
              </a:cu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20" name="Freeform 109"/>
              <p:cNvSpPr>
                <a:spLocks/>
              </p:cNvSpPr>
              <p:nvPr/>
            </p:nvSpPr>
            <p:spPr bwMode="auto">
              <a:xfrm>
                <a:off x="3360" y="1107"/>
                <a:ext cx="104" cy="104"/>
              </a:xfrm>
              <a:custGeom>
                <a:avLst/>
                <a:gdLst>
                  <a:gd name="T0" fmla="*/ 0 w 104"/>
                  <a:gd name="T1" fmla="*/ 104 h 104"/>
                  <a:gd name="T2" fmla="*/ 52 w 104"/>
                  <a:gd name="T3" fmla="*/ 104 h 104"/>
                  <a:gd name="T4" fmla="*/ 104 w 104"/>
                  <a:gd name="T5" fmla="*/ 52 h 104"/>
                  <a:gd name="T6" fmla="*/ 52 w 104"/>
                  <a:gd name="T7" fmla="*/ 0 h 104"/>
                  <a:gd name="T8" fmla="*/ 0 w 104"/>
                  <a:gd name="T9" fmla="*/ 0 h 104"/>
                  <a:gd name="T10" fmla="*/ 52 w 104"/>
                  <a:gd name="T11" fmla="*/ 52 h 104"/>
                  <a:gd name="T12" fmla="*/ 0 w 104"/>
                  <a:gd name="T13" fmla="*/ 104 h 104"/>
                </a:gdLst>
                <a:ahLst/>
                <a:cxnLst>
                  <a:cxn ang="0">
                    <a:pos x="T0" y="T1"/>
                  </a:cxn>
                  <a:cxn ang="0">
                    <a:pos x="T2" y="T3"/>
                  </a:cxn>
                  <a:cxn ang="0">
                    <a:pos x="T4" y="T5"/>
                  </a:cxn>
                  <a:cxn ang="0">
                    <a:pos x="T6" y="T7"/>
                  </a:cxn>
                  <a:cxn ang="0">
                    <a:pos x="T8" y="T9"/>
                  </a:cxn>
                  <a:cxn ang="0">
                    <a:pos x="T10" y="T11"/>
                  </a:cxn>
                  <a:cxn ang="0">
                    <a:pos x="T12" y="T13"/>
                  </a:cxn>
                </a:cxnLst>
                <a:rect l="0" t="0" r="r" b="b"/>
                <a:pathLst>
                  <a:path w="104" h="104">
                    <a:moveTo>
                      <a:pt x="0" y="104"/>
                    </a:moveTo>
                    <a:lnTo>
                      <a:pt x="52" y="104"/>
                    </a:lnTo>
                    <a:lnTo>
                      <a:pt x="104" y="52"/>
                    </a:lnTo>
                    <a:lnTo>
                      <a:pt x="52" y="0"/>
                    </a:lnTo>
                    <a:lnTo>
                      <a:pt x="0" y="0"/>
                    </a:lnTo>
                    <a:lnTo>
                      <a:pt x="52" y="52"/>
                    </a:lnTo>
                    <a:lnTo>
                      <a:pt x="0" y="104"/>
                    </a:lnTo>
                    <a:close/>
                  </a:path>
                </a:pathLst>
              </a:custGeom>
              <a:solidFill>
                <a:srgbClr val="5B9B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1" name="Freeform 110"/>
              <p:cNvSpPr>
                <a:spLocks/>
              </p:cNvSpPr>
              <p:nvPr/>
            </p:nvSpPr>
            <p:spPr bwMode="auto">
              <a:xfrm>
                <a:off x="3360" y="1107"/>
                <a:ext cx="104" cy="104"/>
              </a:xfrm>
              <a:custGeom>
                <a:avLst/>
                <a:gdLst>
                  <a:gd name="T0" fmla="*/ 0 w 104"/>
                  <a:gd name="T1" fmla="*/ 104 h 104"/>
                  <a:gd name="T2" fmla="*/ 52 w 104"/>
                  <a:gd name="T3" fmla="*/ 104 h 104"/>
                  <a:gd name="T4" fmla="*/ 104 w 104"/>
                  <a:gd name="T5" fmla="*/ 52 h 104"/>
                  <a:gd name="T6" fmla="*/ 52 w 104"/>
                  <a:gd name="T7" fmla="*/ 0 h 104"/>
                  <a:gd name="T8" fmla="*/ 0 w 104"/>
                  <a:gd name="T9" fmla="*/ 0 h 104"/>
                  <a:gd name="T10" fmla="*/ 52 w 104"/>
                  <a:gd name="T11" fmla="*/ 52 h 104"/>
                  <a:gd name="T12" fmla="*/ 0 w 104"/>
                  <a:gd name="T13" fmla="*/ 104 h 104"/>
                </a:gdLst>
                <a:ahLst/>
                <a:cxnLst>
                  <a:cxn ang="0">
                    <a:pos x="T0" y="T1"/>
                  </a:cxn>
                  <a:cxn ang="0">
                    <a:pos x="T2" y="T3"/>
                  </a:cxn>
                  <a:cxn ang="0">
                    <a:pos x="T4" y="T5"/>
                  </a:cxn>
                  <a:cxn ang="0">
                    <a:pos x="T6" y="T7"/>
                  </a:cxn>
                  <a:cxn ang="0">
                    <a:pos x="T8" y="T9"/>
                  </a:cxn>
                  <a:cxn ang="0">
                    <a:pos x="T10" y="T11"/>
                  </a:cxn>
                  <a:cxn ang="0">
                    <a:pos x="T12" y="T13"/>
                  </a:cxn>
                </a:cxnLst>
                <a:rect l="0" t="0" r="r" b="b"/>
                <a:pathLst>
                  <a:path w="104" h="104">
                    <a:moveTo>
                      <a:pt x="0" y="104"/>
                    </a:moveTo>
                    <a:lnTo>
                      <a:pt x="52" y="104"/>
                    </a:lnTo>
                    <a:lnTo>
                      <a:pt x="104" y="52"/>
                    </a:lnTo>
                    <a:lnTo>
                      <a:pt x="52" y="0"/>
                    </a:lnTo>
                    <a:lnTo>
                      <a:pt x="0" y="0"/>
                    </a:lnTo>
                    <a:lnTo>
                      <a:pt x="52" y="52"/>
                    </a:lnTo>
                    <a:lnTo>
                      <a:pt x="0" y="104"/>
                    </a:lnTo>
                    <a:close/>
                  </a:path>
                </a:pathLst>
              </a:cu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22" name="Rectangle 111"/>
              <p:cNvSpPr>
                <a:spLocks noChangeArrowheads="1"/>
              </p:cNvSpPr>
              <p:nvPr/>
            </p:nvSpPr>
            <p:spPr bwMode="auto">
              <a:xfrm>
                <a:off x="2454" y="784"/>
                <a:ext cx="427" cy="427"/>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3" name="Rectangle 112"/>
              <p:cNvSpPr>
                <a:spLocks noChangeArrowheads="1"/>
              </p:cNvSpPr>
              <p:nvPr/>
            </p:nvSpPr>
            <p:spPr bwMode="auto">
              <a:xfrm>
                <a:off x="2454" y="784"/>
                <a:ext cx="427" cy="427"/>
              </a:xfrm>
              <a:prstGeom prst="rect">
                <a:avLst/>
              </a:pr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24" name="Rectangle 113"/>
              <p:cNvSpPr>
                <a:spLocks noChangeArrowheads="1"/>
              </p:cNvSpPr>
              <p:nvPr/>
            </p:nvSpPr>
            <p:spPr bwMode="auto">
              <a:xfrm>
                <a:off x="2498" y="851"/>
                <a:ext cx="415"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Beyond Earth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125" name="Rectangle 114"/>
              <p:cNvSpPr>
                <a:spLocks noChangeArrowheads="1"/>
              </p:cNvSpPr>
              <p:nvPr/>
            </p:nvSpPr>
            <p:spPr bwMode="auto">
              <a:xfrm>
                <a:off x="2603" y="926"/>
                <a:ext cx="194"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Orbit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126" name="Rectangle 115"/>
              <p:cNvSpPr>
                <a:spLocks noChangeArrowheads="1"/>
              </p:cNvSpPr>
              <p:nvPr/>
            </p:nvSpPr>
            <p:spPr bwMode="auto">
              <a:xfrm>
                <a:off x="2540" y="1000"/>
                <a:ext cx="322"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Trajectory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127" name="Rectangle 116"/>
              <p:cNvSpPr>
                <a:spLocks noChangeArrowheads="1"/>
              </p:cNvSpPr>
              <p:nvPr/>
            </p:nvSpPr>
            <p:spPr bwMode="auto">
              <a:xfrm>
                <a:off x="2555" y="1074"/>
                <a:ext cx="295"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Insertion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128" name="Rectangle 117"/>
              <p:cNvSpPr>
                <a:spLocks noChangeArrowheads="1"/>
              </p:cNvSpPr>
              <p:nvPr/>
            </p:nvSpPr>
            <p:spPr bwMode="auto">
              <a:xfrm>
                <a:off x="3613" y="951"/>
                <a:ext cx="414" cy="415"/>
              </a:xfrm>
              <a:prstGeom prst="rect">
                <a:avLst/>
              </a:prstGeom>
              <a:solidFill>
                <a:srgbClr val="EE42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9" name="Rectangle 118"/>
              <p:cNvSpPr>
                <a:spLocks noChangeArrowheads="1"/>
              </p:cNvSpPr>
              <p:nvPr/>
            </p:nvSpPr>
            <p:spPr bwMode="auto">
              <a:xfrm>
                <a:off x="3613" y="951"/>
                <a:ext cx="414" cy="415"/>
              </a:xfrm>
              <a:prstGeom prst="rect">
                <a:avLst/>
              </a:pr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30" name="Rectangle 119"/>
              <p:cNvSpPr>
                <a:spLocks noChangeArrowheads="1"/>
              </p:cNvSpPr>
              <p:nvPr/>
            </p:nvSpPr>
            <p:spPr bwMode="auto">
              <a:xfrm>
                <a:off x="3715" y="977"/>
                <a:ext cx="277"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Stabilize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131" name="Rectangle 120"/>
              <p:cNvSpPr>
                <a:spLocks noChangeArrowheads="1"/>
              </p:cNvSpPr>
              <p:nvPr/>
            </p:nvSpPr>
            <p:spPr bwMode="auto">
              <a:xfrm>
                <a:off x="3708" y="1051"/>
                <a:ext cx="258"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Attitude</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132" name="Rectangle 121"/>
              <p:cNvSpPr>
                <a:spLocks noChangeArrowheads="1"/>
              </p:cNvSpPr>
              <p:nvPr/>
            </p:nvSpPr>
            <p:spPr bwMode="auto">
              <a:xfrm>
                <a:off x="3921" y="1051"/>
                <a:ext cx="69"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133" name="Rectangle 122"/>
              <p:cNvSpPr>
                <a:spLocks noChangeArrowheads="1"/>
              </p:cNvSpPr>
              <p:nvPr/>
            </p:nvSpPr>
            <p:spPr bwMode="auto">
              <a:xfrm>
                <a:off x="3709" y="1125"/>
                <a:ext cx="290"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Establish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134" name="Rectangle 123"/>
              <p:cNvSpPr>
                <a:spLocks noChangeArrowheads="1"/>
              </p:cNvSpPr>
              <p:nvPr/>
            </p:nvSpPr>
            <p:spPr bwMode="auto">
              <a:xfrm>
                <a:off x="3658" y="1199"/>
                <a:ext cx="258"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smtClean="0">
                    <a:ln>
                      <a:noFill/>
                    </a:ln>
                    <a:solidFill>
                      <a:srgbClr val="FFFFFF"/>
                    </a:solidFill>
                    <a:effectLst/>
                    <a:latin typeface="Calibri" panose="020F0502020204030204" pitchFamily="34" charset="0"/>
                  </a:rPr>
                  <a:t>Position</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135" name="Rectangle 124"/>
              <p:cNvSpPr>
                <a:spLocks noChangeArrowheads="1"/>
              </p:cNvSpPr>
              <p:nvPr/>
            </p:nvSpPr>
            <p:spPr bwMode="auto">
              <a:xfrm>
                <a:off x="3866" y="1199"/>
                <a:ext cx="69"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smtClean="0">
                    <a:ln>
                      <a:noFill/>
                    </a:ln>
                    <a:solidFill>
                      <a:srgbClr val="FFFFFF"/>
                    </a:solidFill>
                    <a:effectLst/>
                    <a:latin typeface="Calibri" panose="020F0502020204030204" pitchFamily="34" charset="0"/>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136" name="Rectangle 125"/>
              <p:cNvSpPr>
                <a:spLocks noChangeArrowheads="1"/>
              </p:cNvSpPr>
              <p:nvPr/>
            </p:nvSpPr>
            <p:spPr bwMode="auto">
              <a:xfrm>
                <a:off x="3895" y="1199"/>
                <a:ext cx="148"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smtClean="0">
                    <a:ln>
                      <a:noFill/>
                    </a:ln>
                    <a:solidFill>
                      <a:srgbClr val="FFFFFF"/>
                    </a:solidFill>
                    <a:effectLst/>
                    <a:latin typeface="Calibri" panose="020F0502020204030204" pitchFamily="34" charset="0"/>
                  </a:rPr>
                  <a:t>Full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137" name="Rectangle 126"/>
              <p:cNvSpPr>
                <a:spLocks noChangeArrowheads="1"/>
              </p:cNvSpPr>
              <p:nvPr/>
            </p:nvSpPr>
            <p:spPr bwMode="auto">
              <a:xfrm>
                <a:off x="3665" y="1271"/>
                <a:ext cx="382"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Deployment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138" name="Freeform 127"/>
              <p:cNvSpPr>
                <a:spLocks/>
              </p:cNvSpPr>
              <p:nvPr/>
            </p:nvSpPr>
            <p:spPr bwMode="auto">
              <a:xfrm>
                <a:off x="3248" y="2193"/>
                <a:ext cx="104" cy="103"/>
              </a:xfrm>
              <a:custGeom>
                <a:avLst/>
                <a:gdLst>
                  <a:gd name="T0" fmla="*/ 0 w 104"/>
                  <a:gd name="T1" fmla="*/ 103 h 103"/>
                  <a:gd name="T2" fmla="*/ 52 w 104"/>
                  <a:gd name="T3" fmla="*/ 103 h 103"/>
                  <a:gd name="T4" fmla="*/ 104 w 104"/>
                  <a:gd name="T5" fmla="*/ 51 h 103"/>
                  <a:gd name="T6" fmla="*/ 52 w 104"/>
                  <a:gd name="T7" fmla="*/ 0 h 103"/>
                  <a:gd name="T8" fmla="*/ 0 w 104"/>
                  <a:gd name="T9" fmla="*/ 0 h 103"/>
                  <a:gd name="T10" fmla="*/ 52 w 104"/>
                  <a:gd name="T11" fmla="*/ 51 h 103"/>
                  <a:gd name="T12" fmla="*/ 0 w 104"/>
                  <a:gd name="T13" fmla="*/ 103 h 103"/>
                </a:gdLst>
                <a:ahLst/>
                <a:cxnLst>
                  <a:cxn ang="0">
                    <a:pos x="T0" y="T1"/>
                  </a:cxn>
                  <a:cxn ang="0">
                    <a:pos x="T2" y="T3"/>
                  </a:cxn>
                  <a:cxn ang="0">
                    <a:pos x="T4" y="T5"/>
                  </a:cxn>
                  <a:cxn ang="0">
                    <a:pos x="T6" y="T7"/>
                  </a:cxn>
                  <a:cxn ang="0">
                    <a:pos x="T8" y="T9"/>
                  </a:cxn>
                  <a:cxn ang="0">
                    <a:pos x="T10" y="T11"/>
                  </a:cxn>
                  <a:cxn ang="0">
                    <a:pos x="T12" y="T13"/>
                  </a:cxn>
                </a:cxnLst>
                <a:rect l="0" t="0" r="r" b="b"/>
                <a:pathLst>
                  <a:path w="104" h="103">
                    <a:moveTo>
                      <a:pt x="0" y="103"/>
                    </a:moveTo>
                    <a:lnTo>
                      <a:pt x="52" y="103"/>
                    </a:lnTo>
                    <a:lnTo>
                      <a:pt x="104" y="51"/>
                    </a:lnTo>
                    <a:lnTo>
                      <a:pt x="52" y="0"/>
                    </a:lnTo>
                    <a:lnTo>
                      <a:pt x="0" y="0"/>
                    </a:lnTo>
                    <a:lnTo>
                      <a:pt x="52" y="51"/>
                    </a:lnTo>
                    <a:lnTo>
                      <a:pt x="0" y="103"/>
                    </a:lnTo>
                    <a:close/>
                  </a:path>
                </a:pathLst>
              </a:custGeom>
              <a:solidFill>
                <a:srgbClr val="5B9B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9" name="Freeform 128"/>
              <p:cNvSpPr>
                <a:spLocks/>
              </p:cNvSpPr>
              <p:nvPr/>
            </p:nvSpPr>
            <p:spPr bwMode="auto">
              <a:xfrm>
                <a:off x="3248" y="2193"/>
                <a:ext cx="104" cy="103"/>
              </a:xfrm>
              <a:custGeom>
                <a:avLst/>
                <a:gdLst>
                  <a:gd name="T0" fmla="*/ 0 w 104"/>
                  <a:gd name="T1" fmla="*/ 103 h 103"/>
                  <a:gd name="T2" fmla="*/ 52 w 104"/>
                  <a:gd name="T3" fmla="*/ 103 h 103"/>
                  <a:gd name="T4" fmla="*/ 104 w 104"/>
                  <a:gd name="T5" fmla="*/ 51 h 103"/>
                  <a:gd name="T6" fmla="*/ 52 w 104"/>
                  <a:gd name="T7" fmla="*/ 0 h 103"/>
                  <a:gd name="T8" fmla="*/ 0 w 104"/>
                  <a:gd name="T9" fmla="*/ 0 h 103"/>
                  <a:gd name="T10" fmla="*/ 52 w 104"/>
                  <a:gd name="T11" fmla="*/ 51 h 103"/>
                  <a:gd name="T12" fmla="*/ 0 w 104"/>
                  <a:gd name="T13" fmla="*/ 103 h 103"/>
                </a:gdLst>
                <a:ahLst/>
                <a:cxnLst>
                  <a:cxn ang="0">
                    <a:pos x="T0" y="T1"/>
                  </a:cxn>
                  <a:cxn ang="0">
                    <a:pos x="T2" y="T3"/>
                  </a:cxn>
                  <a:cxn ang="0">
                    <a:pos x="T4" y="T5"/>
                  </a:cxn>
                  <a:cxn ang="0">
                    <a:pos x="T6" y="T7"/>
                  </a:cxn>
                  <a:cxn ang="0">
                    <a:pos x="T8" y="T9"/>
                  </a:cxn>
                  <a:cxn ang="0">
                    <a:pos x="T10" y="T11"/>
                  </a:cxn>
                  <a:cxn ang="0">
                    <a:pos x="T12" y="T13"/>
                  </a:cxn>
                </a:cxnLst>
                <a:rect l="0" t="0" r="r" b="b"/>
                <a:pathLst>
                  <a:path w="104" h="103">
                    <a:moveTo>
                      <a:pt x="0" y="103"/>
                    </a:moveTo>
                    <a:lnTo>
                      <a:pt x="52" y="103"/>
                    </a:lnTo>
                    <a:lnTo>
                      <a:pt x="104" y="51"/>
                    </a:lnTo>
                    <a:lnTo>
                      <a:pt x="52" y="0"/>
                    </a:lnTo>
                    <a:lnTo>
                      <a:pt x="0" y="0"/>
                    </a:lnTo>
                    <a:lnTo>
                      <a:pt x="52" y="51"/>
                    </a:lnTo>
                    <a:lnTo>
                      <a:pt x="0" y="103"/>
                    </a:lnTo>
                    <a:close/>
                  </a:path>
                </a:pathLst>
              </a:cu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40" name="Rectangle 129"/>
              <p:cNvSpPr>
                <a:spLocks noChangeArrowheads="1"/>
              </p:cNvSpPr>
              <p:nvPr/>
            </p:nvSpPr>
            <p:spPr bwMode="auto">
              <a:xfrm>
                <a:off x="4648" y="3475"/>
                <a:ext cx="415" cy="415"/>
              </a:xfrm>
              <a:prstGeom prst="rect">
                <a:avLst/>
              </a:prstGeom>
              <a:solidFill>
                <a:srgbClr val="5B9BD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1" name="Rectangle 130"/>
              <p:cNvSpPr>
                <a:spLocks noChangeArrowheads="1"/>
              </p:cNvSpPr>
              <p:nvPr/>
            </p:nvSpPr>
            <p:spPr bwMode="auto">
              <a:xfrm>
                <a:off x="4648" y="3475"/>
                <a:ext cx="415" cy="415"/>
              </a:xfrm>
              <a:prstGeom prst="rect">
                <a:avLst/>
              </a:pr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42" name="Rectangle 131"/>
              <p:cNvSpPr>
                <a:spLocks noChangeArrowheads="1"/>
              </p:cNvSpPr>
              <p:nvPr/>
            </p:nvSpPr>
            <p:spPr bwMode="auto">
              <a:xfrm>
                <a:off x="4744" y="3610"/>
                <a:ext cx="276"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Targeted</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143" name="Rectangle 132"/>
              <p:cNvSpPr>
                <a:spLocks noChangeArrowheads="1"/>
              </p:cNvSpPr>
              <p:nvPr/>
            </p:nvSpPr>
            <p:spPr bwMode="auto">
              <a:xfrm>
                <a:off x="4690" y="3684"/>
                <a:ext cx="387"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Lunar Impact</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144" name="Rectangle 133"/>
              <p:cNvSpPr>
                <a:spLocks noChangeArrowheads="1"/>
              </p:cNvSpPr>
              <p:nvPr/>
            </p:nvSpPr>
            <p:spPr bwMode="auto">
              <a:xfrm>
                <a:off x="3404" y="2749"/>
                <a:ext cx="414" cy="415"/>
              </a:xfrm>
              <a:prstGeom prst="rect">
                <a:avLst/>
              </a:prstGeom>
              <a:solidFill>
                <a:srgbClr val="FD975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5" name="Rectangle 134"/>
              <p:cNvSpPr>
                <a:spLocks noChangeArrowheads="1"/>
              </p:cNvSpPr>
              <p:nvPr/>
            </p:nvSpPr>
            <p:spPr bwMode="auto">
              <a:xfrm>
                <a:off x="3404" y="2749"/>
                <a:ext cx="414" cy="415"/>
              </a:xfrm>
              <a:prstGeom prst="rect">
                <a:avLst/>
              </a:pr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46" name="Rectangle 135"/>
              <p:cNvSpPr>
                <a:spLocks noChangeArrowheads="1"/>
              </p:cNvSpPr>
              <p:nvPr/>
            </p:nvSpPr>
            <p:spPr bwMode="auto">
              <a:xfrm>
                <a:off x="3506" y="2810"/>
                <a:ext cx="277"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Stabilize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147" name="Rectangle 136"/>
              <p:cNvSpPr>
                <a:spLocks noChangeArrowheads="1"/>
              </p:cNvSpPr>
              <p:nvPr/>
            </p:nvSpPr>
            <p:spPr bwMode="auto">
              <a:xfrm>
                <a:off x="3499" y="2885"/>
                <a:ext cx="258"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Attitude</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148" name="Rectangle 137"/>
              <p:cNvSpPr>
                <a:spLocks noChangeArrowheads="1"/>
              </p:cNvSpPr>
              <p:nvPr/>
            </p:nvSpPr>
            <p:spPr bwMode="auto">
              <a:xfrm>
                <a:off x="3712" y="2885"/>
                <a:ext cx="69"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149" name="Rectangle 138"/>
              <p:cNvSpPr>
                <a:spLocks noChangeArrowheads="1"/>
              </p:cNvSpPr>
              <p:nvPr/>
            </p:nvSpPr>
            <p:spPr bwMode="auto">
              <a:xfrm>
                <a:off x="3500" y="2959"/>
                <a:ext cx="290"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Establish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150" name="Rectangle 139"/>
              <p:cNvSpPr>
                <a:spLocks noChangeArrowheads="1"/>
              </p:cNvSpPr>
              <p:nvPr/>
            </p:nvSpPr>
            <p:spPr bwMode="auto">
              <a:xfrm>
                <a:off x="3483" y="3033"/>
                <a:ext cx="309"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Trajectory</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151" name="Rectangle 140"/>
              <p:cNvSpPr>
                <a:spLocks noChangeArrowheads="1"/>
              </p:cNvSpPr>
              <p:nvPr/>
            </p:nvSpPr>
            <p:spPr bwMode="auto">
              <a:xfrm>
                <a:off x="4648" y="2037"/>
                <a:ext cx="415" cy="415"/>
              </a:xfrm>
              <a:prstGeom prst="rect">
                <a:avLst/>
              </a:prstGeom>
              <a:solidFill>
                <a:srgbClr val="007F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2" name="Rectangle 141"/>
              <p:cNvSpPr>
                <a:spLocks noChangeArrowheads="1"/>
              </p:cNvSpPr>
              <p:nvPr/>
            </p:nvSpPr>
            <p:spPr bwMode="auto">
              <a:xfrm>
                <a:off x="4648" y="2037"/>
                <a:ext cx="415" cy="415"/>
              </a:xfrm>
              <a:prstGeom prst="rect">
                <a:avLst/>
              </a:pr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53" name="Rectangle 142"/>
              <p:cNvSpPr>
                <a:spLocks noChangeArrowheads="1"/>
              </p:cNvSpPr>
              <p:nvPr/>
            </p:nvSpPr>
            <p:spPr bwMode="auto">
              <a:xfrm>
                <a:off x="4709" y="2098"/>
                <a:ext cx="364"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Deep Space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154" name="Rectangle 143"/>
              <p:cNvSpPr>
                <a:spLocks noChangeArrowheads="1"/>
              </p:cNvSpPr>
              <p:nvPr/>
            </p:nvSpPr>
            <p:spPr bwMode="auto">
              <a:xfrm>
                <a:off x="4781" y="2173"/>
                <a:ext cx="212"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Derby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155" name="Rectangle 144"/>
              <p:cNvSpPr>
                <a:spLocks noChangeArrowheads="1"/>
              </p:cNvSpPr>
              <p:nvPr/>
            </p:nvSpPr>
            <p:spPr bwMode="auto">
              <a:xfrm>
                <a:off x="4698" y="2247"/>
                <a:ext cx="387"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Competition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156" name="Rectangle 145"/>
              <p:cNvSpPr>
                <a:spLocks noChangeArrowheads="1"/>
              </p:cNvSpPr>
              <p:nvPr/>
            </p:nvSpPr>
            <p:spPr bwMode="auto">
              <a:xfrm>
                <a:off x="4678" y="2321"/>
                <a:ext cx="41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Transmissions</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157" name="Freeform 146"/>
              <p:cNvSpPr>
                <a:spLocks/>
              </p:cNvSpPr>
              <p:nvPr/>
            </p:nvSpPr>
            <p:spPr bwMode="auto">
              <a:xfrm>
                <a:off x="4492" y="2193"/>
                <a:ext cx="104" cy="103"/>
              </a:xfrm>
              <a:custGeom>
                <a:avLst/>
                <a:gdLst>
                  <a:gd name="T0" fmla="*/ 0 w 104"/>
                  <a:gd name="T1" fmla="*/ 103 h 103"/>
                  <a:gd name="T2" fmla="*/ 52 w 104"/>
                  <a:gd name="T3" fmla="*/ 103 h 103"/>
                  <a:gd name="T4" fmla="*/ 104 w 104"/>
                  <a:gd name="T5" fmla="*/ 51 h 103"/>
                  <a:gd name="T6" fmla="*/ 52 w 104"/>
                  <a:gd name="T7" fmla="*/ 0 h 103"/>
                  <a:gd name="T8" fmla="*/ 0 w 104"/>
                  <a:gd name="T9" fmla="*/ 0 h 103"/>
                  <a:gd name="T10" fmla="*/ 52 w 104"/>
                  <a:gd name="T11" fmla="*/ 51 h 103"/>
                  <a:gd name="T12" fmla="*/ 0 w 104"/>
                  <a:gd name="T13" fmla="*/ 103 h 103"/>
                </a:gdLst>
                <a:ahLst/>
                <a:cxnLst>
                  <a:cxn ang="0">
                    <a:pos x="T0" y="T1"/>
                  </a:cxn>
                  <a:cxn ang="0">
                    <a:pos x="T2" y="T3"/>
                  </a:cxn>
                  <a:cxn ang="0">
                    <a:pos x="T4" y="T5"/>
                  </a:cxn>
                  <a:cxn ang="0">
                    <a:pos x="T6" y="T7"/>
                  </a:cxn>
                  <a:cxn ang="0">
                    <a:pos x="T8" y="T9"/>
                  </a:cxn>
                  <a:cxn ang="0">
                    <a:pos x="T10" y="T11"/>
                  </a:cxn>
                  <a:cxn ang="0">
                    <a:pos x="T12" y="T13"/>
                  </a:cxn>
                </a:cxnLst>
                <a:rect l="0" t="0" r="r" b="b"/>
                <a:pathLst>
                  <a:path w="104" h="103">
                    <a:moveTo>
                      <a:pt x="0" y="103"/>
                    </a:moveTo>
                    <a:lnTo>
                      <a:pt x="52" y="103"/>
                    </a:lnTo>
                    <a:lnTo>
                      <a:pt x="104" y="51"/>
                    </a:lnTo>
                    <a:lnTo>
                      <a:pt x="52" y="0"/>
                    </a:lnTo>
                    <a:lnTo>
                      <a:pt x="0" y="0"/>
                    </a:lnTo>
                    <a:lnTo>
                      <a:pt x="52" y="51"/>
                    </a:lnTo>
                    <a:lnTo>
                      <a:pt x="0" y="103"/>
                    </a:lnTo>
                    <a:close/>
                  </a:path>
                </a:pathLst>
              </a:custGeom>
              <a:solidFill>
                <a:srgbClr val="5B9B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8" name="Freeform 147"/>
              <p:cNvSpPr>
                <a:spLocks/>
              </p:cNvSpPr>
              <p:nvPr/>
            </p:nvSpPr>
            <p:spPr bwMode="auto">
              <a:xfrm>
                <a:off x="4492" y="2193"/>
                <a:ext cx="104" cy="103"/>
              </a:xfrm>
              <a:custGeom>
                <a:avLst/>
                <a:gdLst>
                  <a:gd name="T0" fmla="*/ 0 w 104"/>
                  <a:gd name="T1" fmla="*/ 103 h 103"/>
                  <a:gd name="T2" fmla="*/ 52 w 104"/>
                  <a:gd name="T3" fmla="*/ 103 h 103"/>
                  <a:gd name="T4" fmla="*/ 104 w 104"/>
                  <a:gd name="T5" fmla="*/ 51 h 103"/>
                  <a:gd name="T6" fmla="*/ 52 w 104"/>
                  <a:gd name="T7" fmla="*/ 0 h 103"/>
                  <a:gd name="T8" fmla="*/ 0 w 104"/>
                  <a:gd name="T9" fmla="*/ 0 h 103"/>
                  <a:gd name="T10" fmla="*/ 52 w 104"/>
                  <a:gd name="T11" fmla="*/ 51 h 103"/>
                  <a:gd name="T12" fmla="*/ 0 w 104"/>
                  <a:gd name="T13" fmla="*/ 103 h 103"/>
                </a:gdLst>
                <a:ahLst/>
                <a:cxnLst>
                  <a:cxn ang="0">
                    <a:pos x="T0" y="T1"/>
                  </a:cxn>
                  <a:cxn ang="0">
                    <a:pos x="T2" y="T3"/>
                  </a:cxn>
                  <a:cxn ang="0">
                    <a:pos x="T4" y="T5"/>
                  </a:cxn>
                  <a:cxn ang="0">
                    <a:pos x="T6" y="T7"/>
                  </a:cxn>
                  <a:cxn ang="0">
                    <a:pos x="T8" y="T9"/>
                  </a:cxn>
                  <a:cxn ang="0">
                    <a:pos x="T10" y="T11"/>
                  </a:cxn>
                  <a:cxn ang="0">
                    <a:pos x="T12" y="T13"/>
                  </a:cxn>
                </a:cxnLst>
                <a:rect l="0" t="0" r="r" b="b"/>
                <a:pathLst>
                  <a:path w="104" h="103">
                    <a:moveTo>
                      <a:pt x="0" y="103"/>
                    </a:moveTo>
                    <a:lnTo>
                      <a:pt x="52" y="103"/>
                    </a:lnTo>
                    <a:lnTo>
                      <a:pt x="104" y="51"/>
                    </a:lnTo>
                    <a:lnTo>
                      <a:pt x="52" y="0"/>
                    </a:lnTo>
                    <a:lnTo>
                      <a:pt x="0" y="0"/>
                    </a:lnTo>
                    <a:lnTo>
                      <a:pt x="52" y="51"/>
                    </a:lnTo>
                    <a:lnTo>
                      <a:pt x="0" y="103"/>
                    </a:lnTo>
                    <a:close/>
                  </a:path>
                </a:pathLst>
              </a:cu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59" name="Freeform 148"/>
              <p:cNvSpPr>
                <a:spLocks/>
              </p:cNvSpPr>
              <p:nvPr/>
            </p:nvSpPr>
            <p:spPr bwMode="auto">
              <a:xfrm>
                <a:off x="3870" y="2193"/>
                <a:ext cx="104" cy="103"/>
              </a:xfrm>
              <a:custGeom>
                <a:avLst/>
                <a:gdLst>
                  <a:gd name="T0" fmla="*/ 0 w 104"/>
                  <a:gd name="T1" fmla="*/ 103 h 103"/>
                  <a:gd name="T2" fmla="*/ 52 w 104"/>
                  <a:gd name="T3" fmla="*/ 103 h 103"/>
                  <a:gd name="T4" fmla="*/ 104 w 104"/>
                  <a:gd name="T5" fmla="*/ 51 h 103"/>
                  <a:gd name="T6" fmla="*/ 52 w 104"/>
                  <a:gd name="T7" fmla="*/ 0 h 103"/>
                  <a:gd name="T8" fmla="*/ 0 w 104"/>
                  <a:gd name="T9" fmla="*/ 0 h 103"/>
                  <a:gd name="T10" fmla="*/ 52 w 104"/>
                  <a:gd name="T11" fmla="*/ 51 h 103"/>
                  <a:gd name="T12" fmla="*/ 0 w 104"/>
                  <a:gd name="T13" fmla="*/ 103 h 103"/>
                </a:gdLst>
                <a:ahLst/>
                <a:cxnLst>
                  <a:cxn ang="0">
                    <a:pos x="T0" y="T1"/>
                  </a:cxn>
                  <a:cxn ang="0">
                    <a:pos x="T2" y="T3"/>
                  </a:cxn>
                  <a:cxn ang="0">
                    <a:pos x="T4" y="T5"/>
                  </a:cxn>
                  <a:cxn ang="0">
                    <a:pos x="T6" y="T7"/>
                  </a:cxn>
                  <a:cxn ang="0">
                    <a:pos x="T8" y="T9"/>
                  </a:cxn>
                  <a:cxn ang="0">
                    <a:pos x="T10" y="T11"/>
                  </a:cxn>
                  <a:cxn ang="0">
                    <a:pos x="T12" y="T13"/>
                  </a:cxn>
                </a:cxnLst>
                <a:rect l="0" t="0" r="r" b="b"/>
                <a:pathLst>
                  <a:path w="104" h="103">
                    <a:moveTo>
                      <a:pt x="0" y="103"/>
                    </a:moveTo>
                    <a:lnTo>
                      <a:pt x="52" y="103"/>
                    </a:lnTo>
                    <a:lnTo>
                      <a:pt x="104" y="51"/>
                    </a:lnTo>
                    <a:lnTo>
                      <a:pt x="52" y="0"/>
                    </a:lnTo>
                    <a:lnTo>
                      <a:pt x="0" y="0"/>
                    </a:lnTo>
                    <a:lnTo>
                      <a:pt x="52" y="51"/>
                    </a:lnTo>
                    <a:lnTo>
                      <a:pt x="0" y="103"/>
                    </a:lnTo>
                    <a:close/>
                  </a:path>
                </a:pathLst>
              </a:custGeom>
              <a:solidFill>
                <a:srgbClr val="5B9B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0" name="Freeform 149"/>
              <p:cNvSpPr>
                <a:spLocks/>
              </p:cNvSpPr>
              <p:nvPr/>
            </p:nvSpPr>
            <p:spPr bwMode="auto">
              <a:xfrm>
                <a:off x="3870" y="2193"/>
                <a:ext cx="104" cy="103"/>
              </a:xfrm>
              <a:custGeom>
                <a:avLst/>
                <a:gdLst>
                  <a:gd name="T0" fmla="*/ 0 w 104"/>
                  <a:gd name="T1" fmla="*/ 103 h 103"/>
                  <a:gd name="T2" fmla="*/ 52 w 104"/>
                  <a:gd name="T3" fmla="*/ 103 h 103"/>
                  <a:gd name="T4" fmla="*/ 104 w 104"/>
                  <a:gd name="T5" fmla="*/ 51 h 103"/>
                  <a:gd name="T6" fmla="*/ 52 w 104"/>
                  <a:gd name="T7" fmla="*/ 0 h 103"/>
                  <a:gd name="T8" fmla="*/ 0 w 104"/>
                  <a:gd name="T9" fmla="*/ 0 h 103"/>
                  <a:gd name="T10" fmla="*/ 52 w 104"/>
                  <a:gd name="T11" fmla="*/ 51 h 103"/>
                  <a:gd name="T12" fmla="*/ 0 w 104"/>
                  <a:gd name="T13" fmla="*/ 103 h 103"/>
                </a:gdLst>
                <a:ahLst/>
                <a:cxnLst>
                  <a:cxn ang="0">
                    <a:pos x="T0" y="T1"/>
                  </a:cxn>
                  <a:cxn ang="0">
                    <a:pos x="T2" y="T3"/>
                  </a:cxn>
                  <a:cxn ang="0">
                    <a:pos x="T4" y="T5"/>
                  </a:cxn>
                  <a:cxn ang="0">
                    <a:pos x="T6" y="T7"/>
                  </a:cxn>
                  <a:cxn ang="0">
                    <a:pos x="T8" y="T9"/>
                  </a:cxn>
                  <a:cxn ang="0">
                    <a:pos x="T10" y="T11"/>
                  </a:cxn>
                  <a:cxn ang="0">
                    <a:pos x="T12" y="T13"/>
                  </a:cxn>
                </a:cxnLst>
                <a:rect l="0" t="0" r="r" b="b"/>
                <a:pathLst>
                  <a:path w="104" h="103">
                    <a:moveTo>
                      <a:pt x="0" y="103"/>
                    </a:moveTo>
                    <a:lnTo>
                      <a:pt x="52" y="103"/>
                    </a:lnTo>
                    <a:lnTo>
                      <a:pt x="104" y="51"/>
                    </a:lnTo>
                    <a:lnTo>
                      <a:pt x="52" y="0"/>
                    </a:lnTo>
                    <a:lnTo>
                      <a:pt x="0" y="0"/>
                    </a:lnTo>
                    <a:lnTo>
                      <a:pt x="52" y="51"/>
                    </a:lnTo>
                    <a:lnTo>
                      <a:pt x="0" y="103"/>
                    </a:lnTo>
                    <a:close/>
                  </a:path>
                </a:pathLst>
              </a:cu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61" name="Freeform 150"/>
              <p:cNvSpPr>
                <a:spLocks/>
              </p:cNvSpPr>
              <p:nvPr/>
            </p:nvSpPr>
            <p:spPr bwMode="auto">
              <a:xfrm>
                <a:off x="3870" y="2904"/>
                <a:ext cx="104" cy="104"/>
              </a:xfrm>
              <a:custGeom>
                <a:avLst/>
                <a:gdLst>
                  <a:gd name="T0" fmla="*/ 0 w 104"/>
                  <a:gd name="T1" fmla="*/ 104 h 104"/>
                  <a:gd name="T2" fmla="*/ 52 w 104"/>
                  <a:gd name="T3" fmla="*/ 104 h 104"/>
                  <a:gd name="T4" fmla="*/ 104 w 104"/>
                  <a:gd name="T5" fmla="*/ 52 h 104"/>
                  <a:gd name="T6" fmla="*/ 52 w 104"/>
                  <a:gd name="T7" fmla="*/ 0 h 104"/>
                  <a:gd name="T8" fmla="*/ 0 w 104"/>
                  <a:gd name="T9" fmla="*/ 0 h 104"/>
                  <a:gd name="T10" fmla="*/ 52 w 104"/>
                  <a:gd name="T11" fmla="*/ 52 h 104"/>
                  <a:gd name="T12" fmla="*/ 0 w 104"/>
                  <a:gd name="T13" fmla="*/ 104 h 104"/>
                </a:gdLst>
                <a:ahLst/>
                <a:cxnLst>
                  <a:cxn ang="0">
                    <a:pos x="T0" y="T1"/>
                  </a:cxn>
                  <a:cxn ang="0">
                    <a:pos x="T2" y="T3"/>
                  </a:cxn>
                  <a:cxn ang="0">
                    <a:pos x="T4" y="T5"/>
                  </a:cxn>
                  <a:cxn ang="0">
                    <a:pos x="T6" y="T7"/>
                  </a:cxn>
                  <a:cxn ang="0">
                    <a:pos x="T8" y="T9"/>
                  </a:cxn>
                  <a:cxn ang="0">
                    <a:pos x="T10" y="T11"/>
                  </a:cxn>
                  <a:cxn ang="0">
                    <a:pos x="T12" y="T13"/>
                  </a:cxn>
                </a:cxnLst>
                <a:rect l="0" t="0" r="r" b="b"/>
                <a:pathLst>
                  <a:path w="104" h="104">
                    <a:moveTo>
                      <a:pt x="0" y="104"/>
                    </a:moveTo>
                    <a:lnTo>
                      <a:pt x="52" y="104"/>
                    </a:lnTo>
                    <a:lnTo>
                      <a:pt x="104" y="52"/>
                    </a:lnTo>
                    <a:lnTo>
                      <a:pt x="52" y="0"/>
                    </a:lnTo>
                    <a:lnTo>
                      <a:pt x="0" y="0"/>
                    </a:lnTo>
                    <a:lnTo>
                      <a:pt x="52" y="52"/>
                    </a:lnTo>
                    <a:lnTo>
                      <a:pt x="0" y="104"/>
                    </a:lnTo>
                    <a:close/>
                  </a:path>
                </a:pathLst>
              </a:custGeom>
              <a:solidFill>
                <a:srgbClr val="5B9B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2" name="Freeform 151"/>
              <p:cNvSpPr>
                <a:spLocks/>
              </p:cNvSpPr>
              <p:nvPr/>
            </p:nvSpPr>
            <p:spPr bwMode="auto">
              <a:xfrm>
                <a:off x="3870" y="2904"/>
                <a:ext cx="104" cy="104"/>
              </a:xfrm>
              <a:custGeom>
                <a:avLst/>
                <a:gdLst>
                  <a:gd name="T0" fmla="*/ 0 w 104"/>
                  <a:gd name="T1" fmla="*/ 104 h 104"/>
                  <a:gd name="T2" fmla="*/ 52 w 104"/>
                  <a:gd name="T3" fmla="*/ 104 h 104"/>
                  <a:gd name="T4" fmla="*/ 104 w 104"/>
                  <a:gd name="T5" fmla="*/ 52 h 104"/>
                  <a:gd name="T6" fmla="*/ 52 w 104"/>
                  <a:gd name="T7" fmla="*/ 0 h 104"/>
                  <a:gd name="T8" fmla="*/ 0 w 104"/>
                  <a:gd name="T9" fmla="*/ 0 h 104"/>
                  <a:gd name="T10" fmla="*/ 52 w 104"/>
                  <a:gd name="T11" fmla="*/ 52 h 104"/>
                  <a:gd name="T12" fmla="*/ 0 w 104"/>
                  <a:gd name="T13" fmla="*/ 104 h 104"/>
                </a:gdLst>
                <a:ahLst/>
                <a:cxnLst>
                  <a:cxn ang="0">
                    <a:pos x="T0" y="T1"/>
                  </a:cxn>
                  <a:cxn ang="0">
                    <a:pos x="T2" y="T3"/>
                  </a:cxn>
                  <a:cxn ang="0">
                    <a:pos x="T4" y="T5"/>
                  </a:cxn>
                  <a:cxn ang="0">
                    <a:pos x="T6" y="T7"/>
                  </a:cxn>
                  <a:cxn ang="0">
                    <a:pos x="T8" y="T9"/>
                  </a:cxn>
                  <a:cxn ang="0">
                    <a:pos x="T10" y="T11"/>
                  </a:cxn>
                  <a:cxn ang="0">
                    <a:pos x="T12" y="T13"/>
                  </a:cxn>
                </a:cxnLst>
                <a:rect l="0" t="0" r="r" b="b"/>
                <a:pathLst>
                  <a:path w="104" h="104">
                    <a:moveTo>
                      <a:pt x="0" y="104"/>
                    </a:moveTo>
                    <a:lnTo>
                      <a:pt x="52" y="104"/>
                    </a:lnTo>
                    <a:lnTo>
                      <a:pt x="104" y="52"/>
                    </a:lnTo>
                    <a:lnTo>
                      <a:pt x="52" y="0"/>
                    </a:lnTo>
                    <a:lnTo>
                      <a:pt x="0" y="0"/>
                    </a:lnTo>
                    <a:lnTo>
                      <a:pt x="52" y="52"/>
                    </a:lnTo>
                    <a:lnTo>
                      <a:pt x="0" y="104"/>
                    </a:lnTo>
                    <a:close/>
                  </a:path>
                </a:pathLst>
              </a:cu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63" name="Freeform 152"/>
              <p:cNvSpPr>
                <a:spLocks/>
              </p:cNvSpPr>
              <p:nvPr/>
            </p:nvSpPr>
            <p:spPr bwMode="auto">
              <a:xfrm>
                <a:off x="3248" y="3645"/>
                <a:ext cx="104" cy="104"/>
              </a:xfrm>
              <a:custGeom>
                <a:avLst/>
                <a:gdLst>
                  <a:gd name="T0" fmla="*/ 0 w 104"/>
                  <a:gd name="T1" fmla="*/ 104 h 104"/>
                  <a:gd name="T2" fmla="*/ 52 w 104"/>
                  <a:gd name="T3" fmla="*/ 104 h 104"/>
                  <a:gd name="T4" fmla="*/ 104 w 104"/>
                  <a:gd name="T5" fmla="*/ 52 h 104"/>
                  <a:gd name="T6" fmla="*/ 52 w 104"/>
                  <a:gd name="T7" fmla="*/ 0 h 104"/>
                  <a:gd name="T8" fmla="*/ 0 w 104"/>
                  <a:gd name="T9" fmla="*/ 0 h 104"/>
                  <a:gd name="T10" fmla="*/ 52 w 104"/>
                  <a:gd name="T11" fmla="*/ 52 h 104"/>
                  <a:gd name="T12" fmla="*/ 0 w 104"/>
                  <a:gd name="T13" fmla="*/ 104 h 104"/>
                </a:gdLst>
                <a:ahLst/>
                <a:cxnLst>
                  <a:cxn ang="0">
                    <a:pos x="T0" y="T1"/>
                  </a:cxn>
                  <a:cxn ang="0">
                    <a:pos x="T2" y="T3"/>
                  </a:cxn>
                  <a:cxn ang="0">
                    <a:pos x="T4" y="T5"/>
                  </a:cxn>
                  <a:cxn ang="0">
                    <a:pos x="T6" y="T7"/>
                  </a:cxn>
                  <a:cxn ang="0">
                    <a:pos x="T8" y="T9"/>
                  </a:cxn>
                  <a:cxn ang="0">
                    <a:pos x="T10" y="T11"/>
                  </a:cxn>
                  <a:cxn ang="0">
                    <a:pos x="T12" y="T13"/>
                  </a:cxn>
                </a:cxnLst>
                <a:rect l="0" t="0" r="r" b="b"/>
                <a:pathLst>
                  <a:path w="104" h="104">
                    <a:moveTo>
                      <a:pt x="0" y="104"/>
                    </a:moveTo>
                    <a:lnTo>
                      <a:pt x="52" y="104"/>
                    </a:lnTo>
                    <a:lnTo>
                      <a:pt x="104" y="52"/>
                    </a:lnTo>
                    <a:lnTo>
                      <a:pt x="52" y="0"/>
                    </a:lnTo>
                    <a:lnTo>
                      <a:pt x="0" y="0"/>
                    </a:lnTo>
                    <a:lnTo>
                      <a:pt x="52" y="52"/>
                    </a:lnTo>
                    <a:lnTo>
                      <a:pt x="0" y="104"/>
                    </a:lnTo>
                    <a:close/>
                  </a:path>
                </a:pathLst>
              </a:custGeom>
              <a:solidFill>
                <a:srgbClr val="5B9B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4" name="Freeform 153"/>
              <p:cNvSpPr>
                <a:spLocks/>
              </p:cNvSpPr>
              <p:nvPr/>
            </p:nvSpPr>
            <p:spPr bwMode="auto">
              <a:xfrm>
                <a:off x="3248" y="3645"/>
                <a:ext cx="104" cy="104"/>
              </a:xfrm>
              <a:custGeom>
                <a:avLst/>
                <a:gdLst>
                  <a:gd name="T0" fmla="*/ 0 w 104"/>
                  <a:gd name="T1" fmla="*/ 104 h 104"/>
                  <a:gd name="T2" fmla="*/ 52 w 104"/>
                  <a:gd name="T3" fmla="*/ 104 h 104"/>
                  <a:gd name="T4" fmla="*/ 104 w 104"/>
                  <a:gd name="T5" fmla="*/ 52 h 104"/>
                  <a:gd name="T6" fmla="*/ 52 w 104"/>
                  <a:gd name="T7" fmla="*/ 0 h 104"/>
                  <a:gd name="T8" fmla="*/ 0 w 104"/>
                  <a:gd name="T9" fmla="*/ 0 h 104"/>
                  <a:gd name="T10" fmla="*/ 52 w 104"/>
                  <a:gd name="T11" fmla="*/ 52 h 104"/>
                  <a:gd name="T12" fmla="*/ 0 w 104"/>
                  <a:gd name="T13" fmla="*/ 104 h 104"/>
                </a:gdLst>
                <a:ahLst/>
                <a:cxnLst>
                  <a:cxn ang="0">
                    <a:pos x="T0" y="T1"/>
                  </a:cxn>
                  <a:cxn ang="0">
                    <a:pos x="T2" y="T3"/>
                  </a:cxn>
                  <a:cxn ang="0">
                    <a:pos x="T4" y="T5"/>
                  </a:cxn>
                  <a:cxn ang="0">
                    <a:pos x="T6" y="T7"/>
                  </a:cxn>
                  <a:cxn ang="0">
                    <a:pos x="T8" y="T9"/>
                  </a:cxn>
                  <a:cxn ang="0">
                    <a:pos x="T10" y="T11"/>
                  </a:cxn>
                  <a:cxn ang="0">
                    <a:pos x="T12" y="T13"/>
                  </a:cxn>
                </a:cxnLst>
                <a:rect l="0" t="0" r="r" b="b"/>
                <a:pathLst>
                  <a:path w="104" h="104">
                    <a:moveTo>
                      <a:pt x="0" y="104"/>
                    </a:moveTo>
                    <a:lnTo>
                      <a:pt x="52" y="104"/>
                    </a:lnTo>
                    <a:lnTo>
                      <a:pt x="104" y="52"/>
                    </a:lnTo>
                    <a:lnTo>
                      <a:pt x="52" y="0"/>
                    </a:lnTo>
                    <a:lnTo>
                      <a:pt x="0" y="0"/>
                    </a:lnTo>
                    <a:lnTo>
                      <a:pt x="52" y="52"/>
                    </a:lnTo>
                    <a:lnTo>
                      <a:pt x="0" y="104"/>
                    </a:lnTo>
                    <a:close/>
                  </a:path>
                </a:pathLst>
              </a:cu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65" name="Rectangle 154"/>
              <p:cNvSpPr>
                <a:spLocks noChangeArrowheads="1"/>
              </p:cNvSpPr>
              <p:nvPr/>
            </p:nvSpPr>
            <p:spPr bwMode="auto">
              <a:xfrm>
                <a:off x="4026" y="2749"/>
                <a:ext cx="414" cy="415"/>
              </a:xfrm>
              <a:prstGeom prst="rect">
                <a:avLst/>
              </a:prstGeom>
              <a:solidFill>
                <a:srgbClr val="FD975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6" name="Rectangle 155"/>
              <p:cNvSpPr>
                <a:spLocks noChangeArrowheads="1"/>
              </p:cNvSpPr>
              <p:nvPr/>
            </p:nvSpPr>
            <p:spPr bwMode="auto">
              <a:xfrm>
                <a:off x="4026" y="2749"/>
                <a:ext cx="414" cy="415"/>
              </a:xfrm>
              <a:prstGeom prst="rect">
                <a:avLst/>
              </a:pr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67" name="Rectangle 156"/>
              <p:cNvSpPr>
                <a:spLocks noChangeArrowheads="1"/>
              </p:cNvSpPr>
              <p:nvPr/>
            </p:nvSpPr>
            <p:spPr bwMode="auto">
              <a:xfrm>
                <a:off x="4080" y="2810"/>
                <a:ext cx="382"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Lunar Derby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168" name="Rectangle 157"/>
              <p:cNvSpPr>
                <a:spLocks noChangeArrowheads="1"/>
              </p:cNvSpPr>
              <p:nvPr/>
            </p:nvSpPr>
            <p:spPr bwMode="auto">
              <a:xfrm>
                <a:off x="4120" y="2885"/>
                <a:ext cx="295"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Optimize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169" name="Rectangle 158"/>
              <p:cNvSpPr>
                <a:spLocks noChangeArrowheads="1"/>
              </p:cNvSpPr>
              <p:nvPr/>
            </p:nvSpPr>
            <p:spPr bwMode="auto">
              <a:xfrm>
                <a:off x="4077" y="2959"/>
                <a:ext cx="322"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Trajectory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170" name="Rectangle 159"/>
              <p:cNvSpPr>
                <a:spLocks noChangeArrowheads="1"/>
              </p:cNvSpPr>
              <p:nvPr/>
            </p:nvSpPr>
            <p:spPr bwMode="auto">
              <a:xfrm>
                <a:off x="4351" y="2959"/>
                <a:ext cx="97"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&amp;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171" name="Rectangle 160"/>
              <p:cNvSpPr>
                <a:spLocks noChangeArrowheads="1"/>
              </p:cNvSpPr>
              <p:nvPr/>
            </p:nvSpPr>
            <p:spPr bwMode="auto">
              <a:xfrm>
                <a:off x="4182" y="3033"/>
                <a:ext cx="147"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Test</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172" name="Rectangle 161"/>
              <p:cNvSpPr>
                <a:spLocks noChangeArrowheads="1"/>
              </p:cNvSpPr>
              <p:nvPr/>
            </p:nvSpPr>
            <p:spPr bwMode="auto">
              <a:xfrm>
                <a:off x="4648" y="2749"/>
                <a:ext cx="415" cy="415"/>
              </a:xfrm>
              <a:prstGeom prst="rect">
                <a:avLst/>
              </a:prstGeom>
              <a:solidFill>
                <a:srgbClr val="FD975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3" name="Rectangle 162"/>
              <p:cNvSpPr>
                <a:spLocks noChangeArrowheads="1"/>
              </p:cNvSpPr>
              <p:nvPr/>
            </p:nvSpPr>
            <p:spPr bwMode="auto">
              <a:xfrm>
                <a:off x="4648" y="2749"/>
                <a:ext cx="415" cy="415"/>
              </a:xfrm>
              <a:prstGeom prst="rect">
                <a:avLst/>
              </a:pr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74" name="Rectangle 163"/>
              <p:cNvSpPr>
                <a:spLocks noChangeArrowheads="1"/>
              </p:cNvSpPr>
              <p:nvPr/>
            </p:nvSpPr>
            <p:spPr bwMode="auto">
              <a:xfrm>
                <a:off x="4702" y="2847"/>
                <a:ext cx="382"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Lunar Derby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175" name="Rectangle 164"/>
              <p:cNvSpPr>
                <a:spLocks noChangeArrowheads="1"/>
              </p:cNvSpPr>
              <p:nvPr/>
            </p:nvSpPr>
            <p:spPr bwMode="auto">
              <a:xfrm>
                <a:off x="4698" y="2922"/>
                <a:ext cx="387"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Competition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176" name="Rectangle 165"/>
              <p:cNvSpPr>
                <a:spLocks noChangeArrowheads="1"/>
              </p:cNvSpPr>
              <p:nvPr/>
            </p:nvSpPr>
            <p:spPr bwMode="auto">
              <a:xfrm>
                <a:off x="4678" y="2996"/>
                <a:ext cx="414"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Transmissions</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177" name="Freeform 166"/>
              <p:cNvSpPr>
                <a:spLocks/>
              </p:cNvSpPr>
              <p:nvPr/>
            </p:nvSpPr>
            <p:spPr bwMode="auto">
              <a:xfrm>
                <a:off x="4492" y="2904"/>
                <a:ext cx="104" cy="104"/>
              </a:xfrm>
              <a:custGeom>
                <a:avLst/>
                <a:gdLst>
                  <a:gd name="T0" fmla="*/ 0 w 104"/>
                  <a:gd name="T1" fmla="*/ 104 h 104"/>
                  <a:gd name="T2" fmla="*/ 52 w 104"/>
                  <a:gd name="T3" fmla="*/ 104 h 104"/>
                  <a:gd name="T4" fmla="*/ 104 w 104"/>
                  <a:gd name="T5" fmla="*/ 52 h 104"/>
                  <a:gd name="T6" fmla="*/ 52 w 104"/>
                  <a:gd name="T7" fmla="*/ 0 h 104"/>
                  <a:gd name="T8" fmla="*/ 0 w 104"/>
                  <a:gd name="T9" fmla="*/ 0 h 104"/>
                  <a:gd name="T10" fmla="*/ 52 w 104"/>
                  <a:gd name="T11" fmla="*/ 52 h 104"/>
                  <a:gd name="T12" fmla="*/ 0 w 104"/>
                  <a:gd name="T13" fmla="*/ 104 h 104"/>
                </a:gdLst>
                <a:ahLst/>
                <a:cxnLst>
                  <a:cxn ang="0">
                    <a:pos x="T0" y="T1"/>
                  </a:cxn>
                  <a:cxn ang="0">
                    <a:pos x="T2" y="T3"/>
                  </a:cxn>
                  <a:cxn ang="0">
                    <a:pos x="T4" y="T5"/>
                  </a:cxn>
                  <a:cxn ang="0">
                    <a:pos x="T6" y="T7"/>
                  </a:cxn>
                  <a:cxn ang="0">
                    <a:pos x="T8" y="T9"/>
                  </a:cxn>
                  <a:cxn ang="0">
                    <a:pos x="T10" y="T11"/>
                  </a:cxn>
                  <a:cxn ang="0">
                    <a:pos x="T12" y="T13"/>
                  </a:cxn>
                </a:cxnLst>
                <a:rect l="0" t="0" r="r" b="b"/>
                <a:pathLst>
                  <a:path w="104" h="104">
                    <a:moveTo>
                      <a:pt x="0" y="104"/>
                    </a:moveTo>
                    <a:lnTo>
                      <a:pt x="52" y="104"/>
                    </a:lnTo>
                    <a:lnTo>
                      <a:pt x="104" y="52"/>
                    </a:lnTo>
                    <a:lnTo>
                      <a:pt x="52" y="0"/>
                    </a:lnTo>
                    <a:lnTo>
                      <a:pt x="0" y="0"/>
                    </a:lnTo>
                    <a:lnTo>
                      <a:pt x="52" y="52"/>
                    </a:lnTo>
                    <a:lnTo>
                      <a:pt x="0" y="104"/>
                    </a:lnTo>
                    <a:close/>
                  </a:path>
                </a:pathLst>
              </a:custGeom>
              <a:solidFill>
                <a:srgbClr val="5B9B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8" name="Freeform 167"/>
              <p:cNvSpPr>
                <a:spLocks/>
              </p:cNvSpPr>
              <p:nvPr/>
            </p:nvSpPr>
            <p:spPr bwMode="auto">
              <a:xfrm>
                <a:off x="4492" y="2904"/>
                <a:ext cx="104" cy="104"/>
              </a:xfrm>
              <a:custGeom>
                <a:avLst/>
                <a:gdLst>
                  <a:gd name="T0" fmla="*/ 0 w 104"/>
                  <a:gd name="T1" fmla="*/ 104 h 104"/>
                  <a:gd name="T2" fmla="*/ 52 w 104"/>
                  <a:gd name="T3" fmla="*/ 104 h 104"/>
                  <a:gd name="T4" fmla="*/ 104 w 104"/>
                  <a:gd name="T5" fmla="*/ 52 h 104"/>
                  <a:gd name="T6" fmla="*/ 52 w 104"/>
                  <a:gd name="T7" fmla="*/ 0 h 104"/>
                  <a:gd name="T8" fmla="*/ 0 w 104"/>
                  <a:gd name="T9" fmla="*/ 0 h 104"/>
                  <a:gd name="T10" fmla="*/ 52 w 104"/>
                  <a:gd name="T11" fmla="*/ 52 h 104"/>
                  <a:gd name="T12" fmla="*/ 0 w 104"/>
                  <a:gd name="T13" fmla="*/ 104 h 104"/>
                </a:gdLst>
                <a:ahLst/>
                <a:cxnLst>
                  <a:cxn ang="0">
                    <a:pos x="T0" y="T1"/>
                  </a:cxn>
                  <a:cxn ang="0">
                    <a:pos x="T2" y="T3"/>
                  </a:cxn>
                  <a:cxn ang="0">
                    <a:pos x="T4" y="T5"/>
                  </a:cxn>
                  <a:cxn ang="0">
                    <a:pos x="T6" y="T7"/>
                  </a:cxn>
                  <a:cxn ang="0">
                    <a:pos x="T8" y="T9"/>
                  </a:cxn>
                  <a:cxn ang="0">
                    <a:pos x="T10" y="T11"/>
                  </a:cxn>
                  <a:cxn ang="0">
                    <a:pos x="T12" y="T13"/>
                  </a:cxn>
                </a:cxnLst>
                <a:rect l="0" t="0" r="r" b="b"/>
                <a:pathLst>
                  <a:path w="104" h="104">
                    <a:moveTo>
                      <a:pt x="0" y="104"/>
                    </a:moveTo>
                    <a:lnTo>
                      <a:pt x="52" y="104"/>
                    </a:lnTo>
                    <a:lnTo>
                      <a:pt x="104" y="52"/>
                    </a:lnTo>
                    <a:lnTo>
                      <a:pt x="52" y="0"/>
                    </a:lnTo>
                    <a:lnTo>
                      <a:pt x="0" y="0"/>
                    </a:lnTo>
                    <a:lnTo>
                      <a:pt x="52" y="52"/>
                    </a:lnTo>
                    <a:lnTo>
                      <a:pt x="0" y="104"/>
                    </a:lnTo>
                    <a:close/>
                  </a:path>
                </a:pathLst>
              </a:cu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79" name="Freeform 168"/>
              <p:cNvSpPr>
                <a:spLocks/>
              </p:cNvSpPr>
              <p:nvPr/>
            </p:nvSpPr>
            <p:spPr bwMode="auto">
              <a:xfrm>
                <a:off x="3880" y="3645"/>
                <a:ext cx="103" cy="104"/>
              </a:xfrm>
              <a:custGeom>
                <a:avLst/>
                <a:gdLst>
                  <a:gd name="T0" fmla="*/ 0 w 103"/>
                  <a:gd name="T1" fmla="*/ 104 h 104"/>
                  <a:gd name="T2" fmla="*/ 51 w 103"/>
                  <a:gd name="T3" fmla="*/ 104 h 104"/>
                  <a:gd name="T4" fmla="*/ 103 w 103"/>
                  <a:gd name="T5" fmla="*/ 52 h 104"/>
                  <a:gd name="T6" fmla="*/ 51 w 103"/>
                  <a:gd name="T7" fmla="*/ 0 h 104"/>
                  <a:gd name="T8" fmla="*/ 0 w 103"/>
                  <a:gd name="T9" fmla="*/ 0 h 104"/>
                  <a:gd name="T10" fmla="*/ 51 w 103"/>
                  <a:gd name="T11" fmla="*/ 52 h 104"/>
                  <a:gd name="T12" fmla="*/ 0 w 103"/>
                  <a:gd name="T13" fmla="*/ 104 h 104"/>
                </a:gdLst>
                <a:ahLst/>
                <a:cxnLst>
                  <a:cxn ang="0">
                    <a:pos x="T0" y="T1"/>
                  </a:cxn>
                  <a:cxn ang="0">
                    <a:pos x="T2" y="T3"/>
                  </a:cxn>
                  <a:cxn ang="0">
                    <a:pos x="T4" y="T5"/>
                  </a:cxn>
                  <a:cxn ang="0">
                    <a:pos x="T6" y="T7"/>
                  </a:cxn>
                  <a:cxn ang="0">
                    <a:pos x="T8" y="T9"/>
                  </a:cxn>
                  <a:cxn ang="0">
                    <a:pos x="T10" y="T11"/>
                  </a:cxn>
                  <a:cxn ang="0">
                    <a:pos x="T12" y="T13"/>
                  </a:cxn>
                </a:cxnLst>
                <a:rect l="0" t="0" r="r" b="b"/>
                <a:pathLst>
                  <a:path w="103" h="104">
                    <a:moveTo>
                      <a:pt x="0" y="104"/>
                    </a:moveTo>
                    <a:lnTo>
                      <a:pt x="51" y="104"/>
                    </a:lnTo>
                    <a:lnTo>
                      <a:pt x="103" y="52"/>
                    </a:lnTo>
                    <a:lnTo>
                      <a:pt x="51" y="0"/>
                    </a:lnTo>
                    <a:lnTo>
                      <a:pt x="0" y="0"/>
                    </a:lnTo>
                    <a:lnTo>
                      <a:pt x="51" y="52"/>
                    </a:lnTo>
                    <a:lnTo>
                      <a:pt x="0" y="104"/>
                    </a:lnTo>
                    <a:close/>
                  </a:path>
                </a:pathLst>
              </a:custGeom>
              <a:solidFill>
                <a:srgbClr val="5B9B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0" name="Freeform 169"/>
              <p:cNvSpPr>
                <a:spLocks/>
              </p:cNvSpPr>
              <p:nvPr/>
            </p:nvSpPr>
            <p:spPr bwMode="auto">
              <a:xfrm>
                <a:off x="3880" y="3645"/>
                <a:ext cx="103" cy="104"/>
              </a:xfrm>
              <a:custGeom>
                <a:avLst/>
                <a:gdLst>
                  <a:gd name="T0" fmla="*/ 0 w 103"/>
                  <a:gd name="T1" fmla="*/ 104 h 104"/>
                  <a:gd name="T2" fmla="*/ 51 w 103"/>
                  <a:gd name="T3" fmla="*/ 104 h 104"/>
                  <a:gd name="T4" fmla="*/ 103 w 103"/>
                  <a:gd name="T5" fmla="*/ 52 h 104"/>
                  <a:gd name="T6" fmla="*/ 51 w 103"/>
                  <a:gd name="T7" fmla="*/ 0 h 104"/>
                  <a:gd name="T8" fmla="*/ 0 w 103"/>
                  <a:gd name="T9" fmla="*/ 0 h 104"/>
                  <a:gd name="T10" fmla="*/ 51 w 103"/>
                  <a:gd name="T11" fmla="*/ 52 h 104"/>
                  <a:gd name="T12" fmla="*/ 0 w 103"/>
                  <a:gd name="T13" fmla="*/ 104 h 104"/>
                </a:gdLst>
                <a:ahLst/>
                <a:cxnLst>
                  <a:cxn ang="0">
                    <a:pos x="T0" y="T1"/>
                  </a:cxn>
                  <a:cxn ang="0">
                    <a:pos x="T2" y="T3"/>
                  </a:cxn>
                  <a:cxn ang="0">
                    <a:pos x="T4" y="T5"/>
                  </a:cxn>
                  <a:cxn ang="0">
                    <a:pos x="T6" y="T7"/>
                  </a:cxn>
                  <a:cxn ang="0">
                    <a:pos x="T8" y="T9"/>
                  </a:cxn>
                  <a:cxn ang="0">
                    <a:pos x="T10" y="T11"/>
                  </a:cxn>
                  <a:cxn ang="0">
                    <a:pos x="T12" y="T13"/>
                  </a:cxn>
                </a:cxnLst>
                <a:rect l="0" t="0" r="r" b="b"/>
                <a:pathLst>
                  <a:path w="103" h="104">
                    <a:moveTo>
                      <a:pt x="0" y="104"/>
                    </a:moveTo>
                    <a:lnTo>
                      <a:pt x="51" y="104"/>
                    </a:lnTo>
                    <a:lnTo>
                      <a:pt x="103" y="52"/>
                    </a:lnTo>
                    <a:lnTo>
                      <a:pt x="51" y="0"/>
                    </a:lnTo>
                    <a:lnTo>
                      <a:pt x="0" y="0"/>
                    </a:lnTo>
                    <a:lnTo>
                      <a:pt x="51" y="52"/>
                    </a:lnTo>
                    <a:lnTo>
                      <a:pt x="0" y="104"/>
                    </a:lnTo>
                    <a:close/>
                  </a:path>
                </a:pathLst>
              </a:cu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81" name="Freeform 170"/>
              <p:cNvSpPr>
                <a:spLocks/>
              </p:cNvSpPr>
              <p:nvPr/>
            </p:nvSpPr>
            <p:spPr bwMode="auto">
              <a:xfrm>
                <a:off x="3248" y="2904"/>
                <a:ext cx="104" cy="104"/>
              </a:xfrm>
              <a:custGeom>
                <a:avLst/>
                <a:gdLst>
                  <a:gd name="T0" fmla="*/ 0 w 104"/>
                  <a:gd name="T1" fmla="*/ 104 h 104"/>
                  <a:gd name="T2" fmla="*/ 52 w 104"/>
                  <a:gd name="T3" fmla="*/ 104 h 104"/>
                  <a:gd name="T4" fmla="*/ 104 w 104"/>
                  <a:gd name="T5" fmla="*/ 52 h 104"/>
                  <a:gd name="T6" fmla="*/ 52 w 104"/>
                  <a:gd name="T7" fmla="*/ 0 h 104"/>
                  <a:gd name="T8" fmla="*/ 0 w 104"/>
                  <a:gd name="T9" fmla="*/ 0 h 104"/>
                  <a:gd name="T10" fmla="*/ 52 w 104"/>
                  <a:gd name="T11" fmla="*/ 52 h 104"/>
                  <a:gd name="T12" fmla="*/ 0 w 104"/>
                  <a:gd name="T13" fmla="*/ 104 h 104"/>
                </a:gdLst>
                <a:ahLst/>
                <a:cxnLst>
                  <a:cxn ang="0">
                    <a:pos x="T0" y="T1"/>
                  </a:cxn>
                  <a:cxn ang="0">
                    <a:pos x="T2" y="T3"/>
                  </a:cxn>
                  <a:cxn ang="0">
                    <a:pos x="T4" y="T5"/>
                  </a:cxn>
                  <a:cxn ang="0">
                    <a:pos x="T6" y="T7"/>
                  </a:cxn>
                  <a:cxn ang="0">
                    <a:pos x="T8" y="T9"/>
                  </a:cxn>
                  <a:cxn ang="0">
                    <a:pos x="T10" y="T11"/>
                  </a:cxn>
                  <a:cxn ang="0">
                    <a:pos x="T12" y="T13"/>
                  </a:cxn>
                </a:cxnLst>
                <a:rect l="0" t="0" r="r" b="b"/>
                <a:pathLst>
                  <a:path w="104" h="104">
                    <a:moveTo>
                      <a:pt x="0" y="104"/>
                    </a:moveTo>
                    <a:lnTo>
                      <a:pt x="52" y="104"/>
                    </a:lnTo>
                    <a:lnTo>
                      <a:pt x="104" y="52"/>
                    </a:lnTo>
                    <a:lnTo>
                      <a:pt x="52" y="0"/>
                    </a:lnTo>
                    <a:lnTo>
                      <a:pt x="0" y="0"/>
                    </a:lnTo>
                    <a:lnTo>
                      <a:pt x="52" y="52"/>
                    </a:lnTo>
                    <a:lnTo>
                      <a:pt x="0" y="104"/>
                    </a:lnTo>
                    <a:close/>
                  </a:path>
                </a:pathLst>
              </a:custGeom>
              <a:solidFill>
                <a:srgbClr val="5B9B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2" name="Freeform 171"/>
              <p:cNvSpPr>
                <a:spLocks/>
              </p:cNvSpPr>
              <p:nvPr/>
            </p:nvSpPr>
            <p:spPr bwMode="auto">
              <a:xfrm>
                <a:off x="3248" y="2904"/>
                <a:ext cx="104" cy="104"/>
              </a:xfrm>
              <a:custGeom>
                <a:avLst/>
                <a:gdLst>
                  <a:gd name="T0" fmla="*/ 0 w 104"/>
                  <a:gd name="T1" fmla="*/ 104 h 104"/>
                  <a:gd name="T2" fmla="*/ 52 w 104"/>
                  <a:gd name="T3" fmla="*/ 104 h 104"/>
                  <a:gd name="T4" fmla="*/ 104 w 104"/>
                  <a:gd name="T5" fmla="*/ 52 h 104"/>
                  <a:gd name="T6" fmla="*/ 52 w 104"/>
                  <a:gd name="T7" fmla="*/ 0 h 104"/>
                  <a:gd name="T8" fmla="*/ 0 w 104"/>
                  <a:gd name="T9" fmla="*/ 0 h 104"/>
                  <a:gd name="T10" fmla="*/ 52 w 104"/>
                  <a:gd name="T11" fmla="*/ 52 h 104"/>
                  <a:gd name="T12" fmla="*/ 0 w 104"/>
                  <a:gd name="T13" fmla="*/ 104 h 104"/>
                </a:gdLst>
                <a:ahLst/>
                <a:cxnLst>
                  <a:cxn ang="0">
                    <a:pos x="T0" y="T1"/>
                  </a:cxn>
                  <a:cxn ang="0">
                    <a:pos x="T2" y="T3"/>
                  </a:cxn>
                  <a:cxn ang="0">
                    <a:pos x="T4" y="T5"/>
                  </a:cxn>
                  <a:cxn ang="0">
                    <a:pos x="T6" y="T7"/>
                  </a:cxn>
                  <a:cxn ang="0">
                    <a:pos x="T8" y="T9"/>
                  </a:cxn>
                  <a:cxn ang="0">
                    <a:pos x="T10" y="T11"/>
                  </a:cxn>
                  <a:cxn ang="0">
                    <a:pos x="T12" y="T13"/>
                  </a:cxn>
                </a:cxnLst>
                <a:rect l="0" t="0" r="r" b="b"/>
                <a:pathLst>
                  <a:path w="104" h="104">
                    <a:moveTo>
                      <a:pt x="0" y="104"/>
                    </a:moveTo>
                    <a:lnTo>
                      <a:pt x="52" y="104"/>
                    </a:lnTo>
                    <a:lnTo>
                      <a:pt x="104" y="52"/>
                    </a:lnTo>
                    <a:lnTo>
                      <a:pt x="52" y="0"/>
                    </a:lnTo>
                    <a:lnTo>
                      <a:pt x="0" y="0"/>
                    </a:lnTo>
                    <a:lnTo>
                      <a:pt x="52" y="52"/>
                    </a:lnTo>
                    <a:lnTo>
                      <a:pt x="0" y="104"/>
                    </a:lnTo>
                    <a:close/>
                  </a:path>
                </a:pathLst>
              </a:cu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83" name="Freeform 172"/>
              <p:cNvSpPr>
                <a:spLocks/>
              </p:cNvSpPr>
              <p:nvPr/>
            </p:nvSpPr>
            <p:spPr bwMode="auto">
              <a:xfrm>
                <a:off x="3187" y="2244"/>
                <a:ext cx="1931" cy="712"/>
              </a:xfrm>
              <a:custGeom>
                <a:avLst/>
                <a:gdLst>
                  <a:gd name="T0" fmla="*/ 1876 w 1931"/>
                  <a:gd name="T1" fmla="*/ 0 h 712"/>
                  <a:gd name="T2" fmla="*/ 1931 w 1931"/>
                  <a:gd name="T3" fmla="*/ 0 h 712"/>
                  <a:gd name="T4" fmla="*/ 1931 w 1931"/>
                  <a:gd name="T5" fmla="*/ 270 h 712"/>
                  <a:gd name="T6" fmla="*/ 0 w 1931"/>
                  <a:gd name="T7" fmla="*/ 270 h 712"/>
                  <a:gd name="T8" fmla="*/ 0 w 1931"/>
                  <a:gd name="T9" fmla="*/ 712 h 712"/>
                  <a:gd name="T10" fmla="*/ 81 w 1931"/>
                  <a:gd name="T11" fmla="*/ 712 h 712"/>
                </a:gdLst>
                <a:ahLst/>
                <a:cxnLst>
                  <a:cxn ang="0">
                    <a:pos x="T0" y="T1"/>
                  </a:cxn>
                  <a:cxn ang="0">
                    <a:pos x="T2" y="T3"/>
                  </a:cxn>
                  <a:cxn ang="0">
                    <a:pos x="T4" y="T5"/>
                  </a:cxn>
                  <a:cxn ang="0">
                    <a:pos x="T6" y="T7"/>
                  </a:cxn>
                  <a:cxn ang="0">
                    <a:pos x="T8" y="T9"/>
                  </a:cxn>
                  <a:cxn ang="0">
                    <a:pos x="T10" y="T11"/>
                  </a:cxn>
                </a:cxnLst>
                <a:rect l="0" t="0" r="r" b="b"/>
                <a:pathLst>
                  <a:path w="1931" h="712">
                    <a:moveTo>
                      <a:pt x="1876" y="0"/>
                    </a:moveTo>
                    <a:lnTo>
                      <a:pt x="1931" y="0"/>
                    </a:lnTo>
                    <a:lnTo>
                      <a:pt x="1931" y="270"/>
                    </a:lnTo>
                    <a:lnTo>
                      <a:pt x="0" y="270"/>
                    </a:lnTo>
                    <a:lnTo>
                      <a:pt x="0" y="712"/>
                    </a:lnTo>
                    <a:lnTo>
                      <a:pt x="81" y="712"/>
                    </a:lnTo>
                  </a:path>
                </a:pathLst>
              </a:custGeom>
              <a:noFill/>
              <a:ln w="7938" cap="rnd">
                <a:solidFill>
                  <a:srgbClr val="5692C9"/>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84" name="Freeform 173"/>
              <p:cNvSpPr>
                <a:spLocks/>
              </p:cNvSpPr>
              <p:nvPr/>
            </p:nvSpPr>
            <p:spPr bwMode="auto">
              <a:xfrm>
                <a:off x="3263" y="2938"/>
                <a:ext cx="37" cy="37"/>
              </a:xfrm>
              <a:custGeom>
                <a:avLst/>
                <a:gdLst>
                  <a:gd name="T0" fmla="*/ 0 w 37"/>
                  <a:gd name="T1" fmla="*/ 0 h 37"/>
                  <a:gd name="T2" fmla="*/ 37 w 37"/>
                  <a:gd name="T3" fmla="*/ 18 h 37"/>
                  <a:gd name="T4" fmla="*/ 0 w 37"/>
                  <a:gd name="T5" fmla="*/ 37 h 37"/>
                  <a:gd name="T6" fmla="*/ 0 w 37"/>
                  <a:gd name="T7" fmla="*/ 0 h 37"/>
                </a:gdLst>
                <a:ahLst/>
                <a:cxnLst>
                  <a:cxn ang="0">
                    <a:pos x="T0" y="T1"/>
                  </a:cxn>
                  <a:cxn ang="0">
                    <a:pos x="T2" y="T3"/>
                  </a:cxn>
                  <a:cxn ang="0">
                    <a:pos x="T4" y="T5"/>
                  </a:cxn>
                  <a:cxn ang="0">
                    <a:pos x="T6" y="T7"/>
                  </a:cxn>
                </a:cxnLst>
                <a:rect l="0" t="0" r="r" b="b"/>
                <a:pathLst>
                  <a:path w="37" h="37">
                    <a:moveTo>
                      <a:pt x="0" y="0"/>
                    </a:moveTo>
                    <a:lnTo>
                      <a:pt x="37" y="18"/>
                    </a:lnTo>
                    <a:lnTo>
                      <a:pt x="0" y="37"/>
                    </a:lnTo>
                    <a:lnTo>
                      <a:pt x="0" y="0"/>
                    </a:lnTo>
                    <a:close/>
                  </a:path>
                </a:pathLst>
              </a:custGeom>
              <a:solidFill>
                <a:srgbClr val="5692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5" name="Freeform 174"/>
              <p:cNvSpPr>
                <a:spLocks/>
              </p:cNvSpPr>
              <p:nvPr/>
            </p:nvSpPr>
            <p:spPr bwMode="auto">
              <a:xfrm>
                <a:off x="3234" y="2956"/>
                <a:ext cx="1856" cy="741"/>
              </a:xfrm>
              <a:custGeom>
                <a:avLst/>
                <a:gdLst>
                  <a:gd name="T0" fmla="*/ 1829 w 1856"/>
                  <a:gd name="T1" fmla="*/ 0 h 741"/>
                  <a:gd name="T2" fmla="*/ 1856 w 1856"/>
                  <a:gd name="T3" fmla="*/ 0 h 741"/>
                  <a:gd name="T4" fmla="*/ 1856 w 1856"/>
                  <a:gd name="T5" fmla="*/ 298 h 741"/>
                  <a:gd name="T6" fmla="*/ 0 w 1856"/>
                  <a:gd name="T7" fmla="*/ 298 h 741"/>
                  <a:gd name="T8" fmla="*/ 0 w 1856"/>
                  <a:gd name="T9" fmla="*/ 741 h 741"/>
                  <a:gd name="T10" fmla="*/ 34 w 1856"/>
                  <a:gd name="T11" fmla="*/ 741 h 741"/>
                </a:gdLst>
                <a:ahLst/>
                <a:cxnLst>
                  <a:cxn ang="0">
                    <a:pos x="T0" y="T1"/>
                  </a:cxn>
                  <a:cxn ang="0">
                    <a:pos x="T2" y="T3"/>
                  </a:cxn>
                  <a:cxn ang="0">
                    <a:pos x="T4" y="T5"/>
                  </a:cxn>
                  <a:cxn ang="0">
                    <a:pos x="T6" y="T7"/>
                  </a:cxn>
                  <a:cxn ang="0">
                    <a:pos x="T8" y="T9"/>
                  </a:cxn>
                  <a:cxn ang="0">
                    <a:pos x="T10" y="T11"/>
                  </a:cxn>
                </a:cxnLst>
                <a:rect l="0" t="0" r="r" b="b"/>
                <a:pathLst>
                  <a:path w="1856" h="741">
                    <a:moveTo>
                      <a:pt x="1829" y="0"/>
                    </a:moveTo>
                    <a:lnTo>
                      <a:pt x="1856" y="0"/>
                    </a:lnTo>
                    <a:lnTo>
                      <a:pt x="1856" y="298"/>
                    </a:lnTo>
                    <a:lnTo>
                      <a:pt x="0" y="298"/>
                    </a:lnTo>
                    <a:lnTo>
                      <a:pt x="0" y="741"/>
                    </a:lnTo>
                    <a:lnTo>
                      <a:pt x="34" y="741"/>
                    </a:lnTo>
                  </a:path>
                </a:pathLst>
              </a:custGeom>
              <a:noFill/>
              <a:ln w="7938" cap="rnd">
                <a:solidFill>
                  <a:srgbClr val="5692C9"/>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86" name="Freeform 175"/>
              <p:cNvSpPr>
                <a:spLocks/>
              </p:cNvSpPr>
              <p:nvPr/>
            </p:nvSpPr>
            <p:spPr bwMode="auto">
              <a:xfrm>
                <a:off x="3263" y="3678"/>
                <a:ext cx="37" cy="37"/>
              </a:xfrm>
              <a:custGeom>
                <a:avLst/>
                <a:gdLst>
                  <a:gd name="T0" fmla="*/ 0 w 37"/>
                  <a:gd name="T1" fmla="*/ 0 h 37"/>
                  <a:gd name="T2" fmla="*/ 37 w 37"/>
                  <a:gd name="T3" fmla="*/ 19 h 37"/>
                  <a:gd name="T4" fmla="*/ 0 w 37"/>
                  <a:gd name="T5" fmla="*/ 37 h 37"/>
                  <a:gd name="T6" fmla="*/ 0 w 37"/>
                  <a:gd name="T7" fmla="*/ 0 h 37"/>
                </a:gdLst>
                <a:ahLst/>
                <a:cxnLst>
                  <a:cxn ang="0">
                    <a:pos x="T0" y="T1"/>
                  </a:cxn>
                  <a:cxn ang="0">
                    <a:pos x="T2" y="T3"/>
                  </a:cxn>
                  <a:cxn ang="0">
                    <a:pos x="T4" y="T5"/>
                  </a:cxn>
                  <a:cxn ang="0">
                    <a:pos x="T6" y="T7"/>
                  </a:cxn>
                </a:cxnLst>
                <a:rect l="0" t="0" r="r" b="b"/>
                <a:pathLst>
                  <a:path w="37" h="37">
                    <a:moveTo>
                      <a:pt x="0" y="0"/>
                    </a:moveTo>
                    <a:lnTo>
                      <a:pt x="37" y="19"/>
                    </a:lnTo>
                    <a:lnTo>
                      <a:pt x="0" y="37"/>
                    </a:lnTo>
                    <a:lnTo>
                      <a:pt x="0" y="0"/>
                    </a:lnTo>
                    <a:close/>
                  </a:path>
                </a:pathLst>
              </a:custGeom>
              <a:solidFill>
                <a:srgbClr val="5692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9" name="Rectangle 178"/>
              <p:cNvSpPr>
                <a:spLocks noChangeArrowheads="1"/>
              </p:cNvSpPr>
              <p:nvPr/>
            </p:nvSpPr>
            <p:spPr bwMode="auto">
              <a:xfrm>
                <a:off x="3404" y="2037"/>
                <a:ext cx="414" cy="415"/>
              </a:xfrm>
              <a:prstGeom prst="rect">
                <a:avLst/>
              </a:prstGeom>
              <a:solidFill>
                <a:srgbClr val="007F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0" name="Rectangle 179"/>
              <p:cNvSpPr>
                <a:spLocks noChangeArrowheads="1"/>
              </p:cNvSpPr>
              <p:nvPr/>
            </p:nvSpPr>
            <p:spPr bwMode="auto">
              <a:xfrm>
                <a:off x="3404" y="2037"/>
                <a:ext cx="414" cy="415"/>
              </a:xfrm>
              <a:prstGeom prst="rect">
                <a:avLst/>
              </a:pr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91" name="Rectangle 180"/>
              <p:cNvSpPr>
                <a:spLocks noChangeArrowheads="1"/>
              </p:cNvSpPr>
              <p:nvPr/>
            </p:nvSpPr>
            <p:spPr bwMode="auto">
              <a:xfrm>
                <a:off x="3506" y="2098"/>
                <a:ext cx="277"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Stabilize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192" name="Rectangle 181"/>
              <p:cNvSpPr>
                <a:spLocks noChangeArrowheads="1"/>
              </p:cNvSpPr>
              <p:nvPr/>
            </p:nvSpPr>
            <p:spPr bwMode="auto">
              <a:xfrm>
                <a:off x="3499" y="2173"/>
                <a:ext cx="258"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Attitude</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193" name="Rectangle 182"/>
              <p:cNvSpPr>
                <a:spLocks noChangeArrowheads="1"/>
              </p:cNvSpPr>
              <p:nvPr/>
            </p:nvSpPr>
            <p:spPr bwMode="auto">
              <a:xfrm>
                <a:off x="3712" y="2173"/>
                <a:ext cx="69"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194" name="Rectangle 183"/>
              <p:cNvSpPr>
                <a:spLocks noChangeArrowheads="1"/>
              </p:cNvSpPr>
              <p:nvPr/>
            </p:nvSpPr>
            <p:spPr bwMode="auto">
              <a:xfrm>
                <a:off x="3500" y="2247"/>
                <a:ext cx="290"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Establish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195" name="Rectangle 184"/>
              <p:cNvSpPr>
                <a:spLocks noChangeArrowheads="1"/>
              </p:cNvSpPr>
              <p:nvPr/>
            </p:nvSpPr>
            <p:spPr bwMode="auto">
              <a:xfrm>
                <a:off x="3483" y="2321"/>
                <a:ext cx="309"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Trajectory</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196" name="Rectangle 185"/>
              <p:cNvSpPr>
                <a:spLocks noChangeArrowheads="1"/>
              </p:cNvSpPr>
              <p:nvPr/>
            </p:nvSpPr>
            <p:spPr bwMode="auto">
              <a:xfrm>
                <a:off x="4026" y="2037"/>
                <a:ext cx="414" cy="415"/>
              </a:xfrm>
              <a:prstGeom prst="rect">
                <a:avLst/>
              </a:prstGeom>
              <a:solidFill>
                <a:srgbClr val="007F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7" name="Rectangle 186"/>
              <p:cNvSpPr>
                <a:spLocks noChangeArrowheads="1"/>
              </p:cNvSpPr>
              <p:nvPr/>
            </p:nvSpPr>
            <p:spPr bwMode="auto">
              <a:xfrm>
                <a:off x="4026" y="2037"/>
                <a:ext cx="414" cy="415"/>
              </a:xfrm>
              <a:prstGeom prst="rect">
                <a:avLst/>
              </a:pr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98" name="Rectangle 187"/>
              <p:cNvSpPr>
                <a:spLocks noChangeArrowheads="1"/>
              </p:cNvSpPr>
              <p:nvPr/>
            </p:nvSpPr>
            <p:spPr bwMode="auto">
              <a:xfrm>
                <a:off x="4087" y="2061"/>
                <a:ext cx="364"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Deep Space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199" name="Rectangle 188"/>
              <p:cNvSpPr>
                <a:spLocks noChangeArrowheads="1"/>
              </p:cNvSpPr>
              <p:nvPr/>
            </p:nvSpPr>
            <p:spPr bwMode="auto">
              <a:xfrm>
                <a:off x="4159" y="2136"/>
                <a:ext cx="211"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Derby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200" name="Rectangle 189"/>
              <p:cNvSpPr>
                <a:spLocks noChangeArrowheads="1"/>
              </p:cNvSpPr>
              <p:nvPr/>
            </p:nvSpPr>
            <p:spPr bwMode="auto">
              <a:xfrm>
                <a:off x="4120" y="2210"/>
                <a:ext cx="295"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Optimize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201" name="Rectangle 190"/>
              <p:cNvSpPr>
                <a:spLocks noChangeArrowheads="1"/>
              </p:cNvSpPr>
              <p:nvPr/>
            </p:nvSpPr>
            <p:spPr bwMode="auto">
              <a:xfrm>
                <a:off x="4077" y="2284"/>
                <a:ext cx="32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Trajectory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202" name="Rectangle 191"/>
              <p:cNvSpPr>
                <a:spLocks noChangeArrowheads="1"/>
              </p:cNvSpPr>
              <p:nvPr/>
            </p:nvSpPr>
            <p:spPr bwMode="auto">
              <a:xfrm>
                <a:off x="4351" y="2284"/>
                <a:ext cx="97"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&amp;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203" name="Rectangle 192"/>
              <p:cNvSpPr>
                <a:spLocks noChangeArrowheads="1"/>
              </p:cNvSpPr>
              <p:nvPr/>
            </p:nvSpPr>
            <p:spPr bwMode="auto">
              <a:xfrm>
                <a:off x="4182" y="2356"/>
                <a:ext cx="147"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Test</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204" name="Freeform 193"/>
              <p:cNvSpPr>
                <a:spLocks/>
              </p:cNvSpPr>
              <p:nvPr/>
            </p:nvSpPr>
            <p:spPr bwMode="auto">
              <a:xfrm>
                <a:off x="4492" y="3645"/>
                <a:ext cx="104" cy="104"/>
              </a:xfrm>
              <a:custGeom>
                <a:avLst/>
                <a:gdLst>
                  <a:gd name="T0" fmla="*/ 0 w 104"/>
                  <a:gd name="T1" fmla="*/ 104 h 104"/>
                  <a:gd name="T2" fmla="*/ 52 w 104"/>
                  <a:gd name="T3" fmla="*/ 104 h 104"/>
                  <a:gd name="T4" fmla="*/ 104 w 104"/>
                  <a:gd name="T5" fmla="*/ 52 h 104"/>
                  <a:gd name="T6" fmla="*/ 52 w 104"/>
                  <a:gd name="T7" fmla="*/ 0 h 104"/>
                  <a:gd name="T8" fmla="*/ 0 w 104"/>
                  <a:gd name="T9" fmla="*/ 0 h 104"/>
                  <a:gd name="T10" fmla="*/ 52 w 104"/>
                  <a:gd name="T11" fmla="*/ 52 h 104"/>
                  <a:gd name="T12" fmla="*/ 0 w 104"/>
                  <a:gd name="T13" fmla="*/ 104 h 104"/>
                </a:gdLst>
                <a:ahLst/>
                <a:cxnLst>
                  <a:cxn ang="0">
                    <a:pos x="T0" y="T1"/>
                  </a:cxn>
                  <a:cxn ang="0">
                    <a:pos x="T2" y="T3"/>
                  </a:cxn>
                  <a:cxn ang="0">
                    <a:pos x="T4" y="T5"/>
                  </a:cxn>
                  <a:cxn ang="0">
                    <a:pos x="T6" y="T7"/>
                  </a:cxn>
                  <a:cxn ang="0">
                    <a:pos x="T8" y="T9"/>
                  </a:cxn>
                  <a:cxn ang="0">
                    <a:pos x="T10" y="T11"/>
                  </a:cxn>
                  <a:cxn ang="0">
                    <a:pos x="T12" y="T13"/>
                  </a:cxn>
                </a:cxnLst>
                <a:rect l="0" t="0" r="r" b="b"/>
                <a:pathLst>
                  <a:path w="104" h="104">
                    <a:moveTo>
                      <a:pt x="0" y="104"/>
                    </a:moveTo>
                    <a:lnTo>
                      <a:pt x="52" y="104"/>
                    </a:lnTo>
                    <a:lnTo>
                      <a:pt x="104" y="52"/>
                    </a:lnTo>
                    <a:lnTo>
                      <a:pt x="52" y="0"/>
                    </a:lnTo>
                    <a:lnTo>
                      <a:pt x="0" y="0"/>
                    </a:lnTo>
                    <a:lnTo>
                      <a:pt x="52" y="52"/>
                    </a:lnTo>
                    <a:lnTo>
                      <a:pt x="0" y="104"/>
                    </a:lnTo>
                    <a:close/>
                  </a:path>
                </a:pathLst>
              </a:custGeom>
              <a:solidFill>
                <a:srgbClr val="5B9B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5" name="Freeform 194"/>
              <p:cNvSpPr>
                <a:spLocks/>
              </p:cNvSpPr>
              <p:nvPr/>
            </p:nvSpPr>
            <p:spPr bwMode="auto">
              <a:xfrm>
                <a:off x="4492" y="3645"/>
                <a:ext cx="104" cy="104"/>
              </a:xfrm>
              <a:custGeom>
                <a:avLst/>
                <a:gdLst>
                  <a:gd name="T0" fmla="*/ 0 w 104"/>
                  <a:gd name="T1" fmla="*/ 104 h 104"/>
                  <a:gd name="T2" fmla="*/ 52 w 104"/>
                  <a:gd name="T3" fmla="*/ 104 h 104"/>
                  <a:gd name="T4" fmla="*/ 104 w 104"/>
                  <a:gd name="T5" fmla="*/ 52 h 104"/>
                  <a:gd name="T6" fmla="*/ 52 w 104"/>
                  <a:gd name="T7" fmla="*/ 0 h 104"/>
                  <a:gd name="T8" fmla="*/ 0 w 104"/>
                  <a:gd name="T9" fmla="*/ 0 h 104"/>
                  <a:gd name="T10" fmla="*/ 52 w 104"/>
                  <a:gd name="T11" fmla="*/ 52 h 104"/>
                  <a:gd name="T12" fmla="*/ 0 w 104"/>
                  <a:gd name="T13" fmla="*/ 104 h 104"/>
                </a:gdLst>
                <a:ahLst/>
                <a:cxnLst>
                  <a:cxn ang="0">
                    <a:pos x="T0" y="T1"/>
                  </a:cxn>
                  <a:cxn ang="0">
                    <a:pos x="T2" y="T3"/>
                  </a:cxn>
                  <a:cxn ang="0">
                    <a:pos x="T4" y="T5"/>
                  </a:cxn>
                  <a:cxn ang="0">
                    <a:pos x="T6" y="T7"/>
                  </a:cxn>
                  <a:cxn ang="0">
                    <a:pos x="T8" y="T9"/>
                  </a:cxn>
                  <a:cxn ang="0">
                    <a:pos x="T10" y="T11"/>
                  </a:cxn>
                  <a:cxn ang="0">
                    <a:pos x="T12" y="T13"/>
                  </a:cxn>
                </a:cxnLst>
                <a:rect l="0" t="0" r="r" b="b"/>
                <a:pathLst>
                  <a:path w="104" h="104">
                    <a:moveTo>
                      <a:pt x="0" y="104"/>
                    </a:moveTo>
                    <a:lnTo>
                      <a:pt x="52" y="104"/>
                    </a:lnTo>
                    <a:lnTo>
                      <a:pt x="104" y="52"/>
                    </a:lnTo>
                    <a:lnTo>
                      <a:pt x="52" y="0"/>
                    </a:lnTo>
                    <a:lnTo>
                      <a:pt x="0" y="0"/>
                    </a:lnTo>
                    <a:lnTo>
                      <a:pt x="52" y="52"/>
                    </a:lnTo>
                    <a:lnTo>
                      <a:pt x="0" y="104"/>
                    </a:lnTo>
                    <a:close/>
                  </a:path>
                </a:pathLst>
              </a:cu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06" name="Rectangle 195"/>
              <p:cNvSpPr>
                <a:spLocks noChangeArrowheads="1"/>
              </p:cNvSpPr>
              <p:nvPr/>
            </p:nvSpPr>
            <p:spPr bwMode="auto">
              <a:xfrm>
                <a:off x="4026" y="3475"/>
                <a:ext cx="414" cy="415"/>
              </a:xfrm>
              <a:prstGeom prst="rect">
                <a:avLst/>
              </a:prstGeom>
              <a:solidFill>
                <a:srgbClr val="5B9BD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7" name="Rectangle 196"/>
              <p:cNvSpPr>
                <a:spLocks noChangeArrowheads="1"/>
              </p:cNvSpPr>
              <p:nvPr/>
            </p:nvSpPr>
            <p:spPr bwMode="auto">
              <a:xfrm>
                <a:off x="4026" y="3475"/>
                <a:ext cx="414" cy="415"/>
              </a:xfrm>
              <a:prstGeom prst="rect">
                <a:avLst/>
              </a:pr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08" name="Rectangle 197"/>
              <p:cNvSpPr>
                <a:spLocks noChangeArrowheads="1"/>
              </p:cNvSpPr>
              <p:nvPr/>
            </p:nvSpPr>
            <p:spPr bwMode="auto">
              <a:xfrm>
                <a:off x="4102" y="3538"/>
                <a:ext cx="331"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End of Life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209" name="Rectangle 198"/>
              <p:cNvSpPr>
                <a:spLocks noChangeArrowheads="1"/>
              </p:cNvSpPr>
              <p:nvPr/>
            </p:nvSpPr>
            <p:spPr bwMode="auto">
              <a:xfrm>
                <a:off x="4120" y="3610"/>
                <a:ext cx="295"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Optimize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210" name="Rectangle 199"/>
              <p:cNvSpPr>
                <a:spLocks noChangeArrowheads="1"/>
              </p:cNvSpPr>
              <p:nvPr/>
            </p:nvSpPr>
            <p:spPr bwMode="auto">
              <a:xfrm>
                <a:off x="4077" y="3684"/>
                <a:ext cx="322"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Trajectory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211" name="Rectangle 200"/>
              <p:cNvSpPr>
                <a:spLocks noChangeArrowheads="1"/>
              </p:cNvSpPr>
              <p:nvPr/>
            </p:nvSpPr>
            <p:spPr bwMode="auto">
              <a:xfrm>
                <a:off x="4351" y="3684"/>
                <a:ext cx="97"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&amp;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212" name="Rectangle 201"/>
              <p:cNvSpPr>
                <a:spLocks noChangeArrowheads="1"/>
              </p:cNvSpPr>
              <p:nvPr/>
            </p:nvSpPr>
            <p:spPr bwMode="auto">
              <a:xfrm>
                <a:off x="4182" y="3759"/>
                <a:ext cx="147"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Test</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213" name="Rectangle 202"/>
              <p:cNvSpPr>
                <a:spLocks noChangeArrowheads="1"/>
              </p:cNvSpPr>
              <p:nvPr/>
            </p:nvSpPr>
            <p:spPr bwMode="auto">
              <a:xfrm>
                <a:off x="3404" y="3475"/>
                <a:ext cx="414" cy="415"/>
              </a:xfrm>
              <a:prstGeom prst="rect">
                <a:avLst/>
              </a:prstGeom>
              <a:solidFill>
                <a:srgbClr val="5B9BD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4" name="Rectangle 203"/>
              <p:cNvSpPr>
                <a:spLocks noChangeArrowheads="1"/>
              </p:cNvSpPr>
              <p:nvPr/>
            </p:nvSpPr>
            <p:spPr bwMode="auto">
              <a:xfrm>
                <a:off x="3404" y="3475"/>
                <a:ext cx="414" cy="415"/>
              </a:xfrm>
              <a:prstGeom prst="rect">
                <a:avLst/>
              </a:pr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15" name="Rectangle 204"/>
              <p:cNvSpPr>
                <a:spLocks noChangeArrowheads="1"/>
              </p:cNvSpPr>
              <p:nvPr/>
            </p:nvSpPr>
            <p:spPr bwMode="auto">
              <a:xfrm>
                <a:off x="3506" y="3538"/>
                <a:ext cx="277"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Stabilize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grpSp>
        <p:sp>
          <p:nvSpPr>
            <p:cNvPr id="10" name="Rectangle 206"/>
            <p:cNvSpPr>
              <a:spLocks noChangeArrowheads="1"/>
            </p:cNvSpPr>
            <p:nvPr/>
          </p:nvSpPr>
          <p:spPr bwMode="auto">
            <a:xfrm>
              <a:off x="3499" y="3610"/>
              <a:ext cx="258"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Attitude</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1" name="Rectangle 207"/>
            <p:cNvSpPr>
              <a:spLocks noChangeArrowheads="1"/>
            </p:cNvSpPr>
            <p:nvPr/>
          </p:nvSpPr>
          <p:spPr bwMode="auto">
            <a:xfrm>
              <a:off x="3712" y="3610"/>
              <a:ext cx="69"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2" name="Rectangle 208"/>
            <p:cNvSpPr>
              <a:spLocks noChangeArrowheads="1"/>
            </p:cNvSpPr>
            <p:nvPr/>
          </p:nvSpPr>
          <p:spPr bwMode="auto">
            <a:xfrm>
              <a:off x="3500" y="3684"/>
              <a:ext cx="290"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Establish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3" name="Rectangle 209"/>
            <p:cNvSpPr>
              <a:spLocks noChangeArrowheads="1"/>
            </p:cNvSpPr>
            <p:nvPr/>
          </p:nvSpPr>
          <p:spPr bwMode="auto">
            <a:xfrm>
              <a:off x="3483" y="3759"/>
              <a:ext cx="309"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Trajectory</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14" name="Freeform 210"/>
            <p:cNvSpPr>
              <a:spLocks/>
            </p:cNvSpPr>
            <p:nvPr/>
          </p:nvSpPr>
          <p:spPr bwMode="auto">
            <a:xfrm>
              <a:off x="3193" y="1159"/>
              <a:ext cx="1919" cy="1085"/>
            </a:xfrm>
            <a:custGeom>
              <a:avLst/>
              <a:gdLst>
                <a:gd name="T0" fmla="*/ 1612 w 1919"/>
                <a:gd name="T1" fmla="*/ 0 h 1085"/>
                <a:gd name="T2" fmla="*/ 1919 w 1919"/>
                <a:gd name="T3" fmla="*/ 0 h 1085"/>
                <a:gd name="T4" fmla="*/ 1919 w 1919"/>
                <a:gd name="T5" fmla="*/ 601 h 1085"/>
                <a:gd name="T6" fmla="*/ 0 w 1919"/>
                <a:gd name="T7" fmla="*/ 601 h 1085"/>
                <a:gd name="T8" fmla="*/ 0 w 1919"/>
                <a:gd name="T9" fmla="*/ 1085 h 1085"/>
                <a:gd name="T10" fmla="*/ 75 w 1919"/>
                <a:gd name="T11" fmla="*/ 1085 h 1085"/>
              </a:gdLst>
              <a:ahLst/>
              <a:cxnLst>
                <a:cxn ang="0">
                  <a:pos x="T0" y="T1"/>
                </a:cxn>
                <a:cxn ang="0">
                  <a:pos x="T2" y="T3"/>
                </a:cxn>
                <a:cxn ang="0">
                  <a:pos x="T4" y="T5"/>
                </a:cxn>
                <a:cxn ang="0">
                  <a:pos x="T6" y="T7"/>
                </a:cxn>
                <a:cxn ang="0">
                  <a:pos x="T8" y="T9"/>
                </a:cxn>
                <a:cxn ang="0">
                  <a:pos x="T10" y="T11"/>
                </a:cxn>
              </a:cxnLst>
              <a:rect l="0" t="0" r="r" b="b"/>
              <a:pathLst>
                <a:path w="1919" h="1085">
                  <a:moveTo>
                    <a:pt x="1612" y="0"/>
                  </a:moveTo>
                  <a:lnTo>
                    <a:pt x="1919" y="0"/>
                  </a:lnTo>
                  <a:lnTo>
                    <a:pt x="1919" y="601"/>
                  </a:lnTo>
                  <a:lnTo>
                    <a:pt x="0" y="601"/>
                  </a:lnTo>
                  <a:lnTo>
                    <a:pt x="0" y="1085"/>
                  </a:lnTo>
                  <a:lnTo>
                    <a:pt x="75" y="1085"/>
                  </a:lnTo>
                </a:path>
              </a:pathLst>
            </a:custGeom>
            <a:noFill/>
            <a:ln w="7938" cap="rnd">
              <a:solidFill>
                <a:srgbClr val="5692C9"/>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 name="Freeform 211"/>
            <p:cNvSpPr>
              <a:spLocks/>
            </p:cNvSpPr>
            <p:nvPr/>
          </p:nvSpPr>
          <p:spPr bwMode="auto">
            <a:xfrm>
              <a:off x="3263" y="2226"/>
              <a:ext cx="37" cy="37"/>
            </a:xfrm>
            <a:custGeom>
              <a:avLst/>
              <a:gdLst>
                <a:gd name="T0" fmla="*/ 0 w 37"/>
                <a:gd name="T1" fmla="*/ 0 h 37"/>
                <a:gd name="T2" fmla="*/ 37 w 37"/>
                <a:gd name="T3" fmla="*/ 18 h 37"/>
                <a:gd name="T4" fmla="*/ 0 w 37"/>
                <a:gd name="T5" fmla="*/ 37 h 37"/>
                <a:gd name="T6" fmla="*/ 0 w 37"/>
                <a:gd name="T7" fmla="*/ 0 h 37"/>
              </a:gdLst>
              <a:ahLst/>
              <a:cxnLst>
                <a:cxn ang="0">
                  <a:pos x="T0" y="T1"/>
                </a:cxn>
                <a:cxn ang="0">
                  <a:pos x="T2" y="T3"/>
                </a:cxn>
                <a:cxn ang="0">
                  <a:pos x="T4" y="T5"/>
                </a:cxn>
                <a:cxn ang="0">
                  <a:pos x="T6" y="T7"/>
                </a:cxn>
              </a:cxnLst>
              <a:rect l="0" t="0" r="r" b="b"/>
              <a:pathLst>
                <a:path w="37" h="37">
                  <a:moveTo>
                    <a:pt x="0" y="0"/>
                  </a:moveTo>
                  <a:lnTo>
                    <a:pt x="37" y="18"/>
                  </a:lnTo>
                  <a:lnTo>
                    <a:pt x="0" y="37"/>
                  </a:lnTo>
                  <a:lnTo>
                    <a:pt x="0" y="0"/>
                  </a:lnTo>
                  <a:close/>
                </a:path>
              </a:pathLst>
            </a:custGeom>
            <a:solidFill>
              <a:srgbClr val="5692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212"/>
            <p:cNvSpPr>
              <a:spLocks/>
            </p:cNvSpPr>
            <p:nvPr/>
          </p:nvSpPr>
          <p:spPr bwMode="auto">
            <a:xfrm>
              <a:off x="2323" y="847"/>
              <a:ext cx="104" cy="103"/>
            </a:xfrm>
            <a:custGeom>
              <a:avLst/>
              <a:gdLst>
                <a:gd name="T0" fmla="*/ 0 w 104"/>
                <a:gd name="T1" fmla="*/ 103 h 103"/>
                <a:gd name="T2" fmla="*/ 52 w 104"/>
                <a:gd name="T3" fmla="*/ 103 h 103"/>
                <a:gd name="T4" fmla="*/ 104 w 104"/>
                <a:gd name="T5" fmla="*/ 51 h 103"/>
                <a:gd name="T6" fmla="*/ 52 w 104"/>
                <a:gd name="T7" fmla="*/ 0 h 103"/>
                <a:gd name="T8" fmla="*/ 0 w 104"/>
                <a:gd name="T9" fmla="*/ 0 h 103"/>
                <a:gd name="T10" fmla="*/ 52 w 104"/>
                <a:gd name="T11" fmla="*/ 51 h 103"/>
                <a:gd name="T12" fmla="*/ 0 w 104"/>
                <a:gd name="T13" fmla="*/ 103 h 103"/>
              </a:gdLst>
              <a:ahLst/>
              <a:cxnLst>
                <a:cxn ang="0">
                  <a:pos x="T0" y="T1"/>
                </a:cxn>
                <a:cxn ang="0">
                  <a:pos x="T2" y="T3"/>
                </a:cxn>
                <a:cxn ang="0">
                  <a:pos x="T4" y="T5"/>
                </a:cxn>
                <a:cxn ang="0">
                  <a:pos x="T6" y="T7"/>
                </a:cxn>
                <a:cxn ang="0">
                  <a:pos x="T8" y="T9"/>
                </a:cxn>
                <a:cxn ang="0">
                  <a:pos x="T10" y="T11"/>
                </a:cxn>
                <a:cxn ang="0">
                  <a:pos x="T12" y="T13"/>
                </a:cxn>
              </a:cxnLst>
              <a:rect l="0" t="0" r="r" b="b"/>
              <a:pathLst>
                <a:path w="104" h="103">
                  <a:moveTo>
                    <a:pt x="0" y="103"/>
                  </a:moveTo>
                  <a:lnTo>
                    <a:pt x="52" y="103"/>
                  </a:lnTo>
                  <a:lnTo>
                    <a:pt x="104" y="51"/>
                  </a:lnTo>
                  <a:lnTo>
                    <a:pt x="52" y="0"/>
                  </a:lnTo>
                  <a:lnTo>
                    <a:pt x="0" y="0"/>
                  </a:lnTo>
                  <a:lnTo>
                    <a:pt x="52" y="51"/>
                  </a:lnTo>
                  <a:lnTo>
                    <a:pt x="0" y="103"/>
                  </a:lnTo>
                  <a:close/>
                </a:path>
              </a:pathLst>
            </a:custGeom>
            <a:solidFill>
              <a:srgbClr val="5B9B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213"/>
            <p:cNvSpPr>
              <a:spLocks/>
            </p:cNvSpPr>
            <p:nvPr/>
          </p:nvSpPr>
          <p:spPr bwMode="auto">
            <a:xfrm>
              <a:off x="2323" y="847"/>
              <a:ext cx="104" cy="103"/>
            </a:xfrm>
            <a:custGeom>
              <a:avLst/>
              <a:gdLst>
                <a:gd name="T0" fmla="*/ 0 w 104"/>
                <a:gd name="T1" fmla="*/ 103 h 103"/>
                <a:gd name="T2" fmla="*/ 52 w 104"/>
                <a:gd name="T3" fmla="*/ 103 h 103"/>
                <a:gd name="T4" fmla="*/ 104 w 104"/>
                <a:gd name="T5" fmla="*/ 51 h 103"/>
                <a:gd name="T6" fmla="*/ 52 w 104"/>
                <a:gd name="T7" fmla="*/ 0 h 103"/>
                <a:gd name="T8" fmla="*/ 0 w 104"/>
                <a:gd name="T9" fmla="*/ 0 h 103"/>
                <a:gd name="T10" fmla="*/ 52 w 104"/>
                <a:gd name="T11" fmla="*/ 51 h 103"/>
                <a:gd name="T12" fmla="*/ 0 w 104"/>
                <a:gd name="T13" fmla="*/ 103 h 103"/>
              </a:gdLst>
              <a:ahLst/>
              <a:cxnLst>
                <a:cxn ang="0">
                  <a:pos x="T0" y="T1"/>
                </a:cxn>
                <a:cxn ang="0">
                  <a:pos x="T2" y="T3"/>
                </a:cxn>
                <a:cxn ang="0">
                  <a:pos x="T4" y="T5"/>
                </a:cxn>
                <a:cxn ang="0">
                  <a:pos x="T6" y="T7"/>
                </a:cxn>
                <a:cxn ang="0">
                  <a:pos x="T8" y="T9"/>
                </a:cxn>
                <a:cxn ang="0">
                  <a:pos x="T10" y="T11"/>
                </a:cxn>
                <a:cxn ang="0">
                  <a:pos x="T12" y="T13"/>
                </a:cxn>
              </a:cxnLst>
              <a:rect l="0" t="0" r="r" b="b"/>
              <a:pathLst>
                <a:path w="104" h="103">
                  <a:moveTo>
                    <a:pt x="0" y="103"/>
                  </a:moveTo>
                  <a:lnTo>
                    <a:pt x="52" y="103"/>
                  </a:lnTo>
                  <a:lnTo>
                    <a:pt x="104" y="51"/>
                  </a:lnTo>
                  <a:lnTo>
                    <a:pt x="52" y="0"/>
                  </a:lnTo>
                  <a:lnTo>
                    <a:pt x="0" y="0"/>
                  </a:lnTo>
                  <a:lnTo>
                    <a:pt x="52" y="51"/>
                  </a:lnTo>
                  <a:lnTo>
                    <a:pt x="0" y="103"/>
                  </a:lnTo>
                  <a:close/>
                </a:path>
              </a:pathLst>
            </a:cu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 name="Freeform 214"/>
            <p:cNvSpPr>
              <a:spLocks/>
            </p:cNvSpPr>
            <p:nvPr/>
          </p:nvSpPr>
          <p:spPr bwMode="auto">
            <a:xfrm>
              <a:off x="2323" y="1054"/>
              <a:ext cx="104" cy="104"/>
            </a:xfrm>
            <a:custGeom>
              <a:avLst/>
              <a:gdLst>
                <a:gd name="T0" fmla="*/ 0 w 104"/>
                <a:gd name="T1" fmla="*/ 104 h 104"/>
                <a:gd name="T2" fmla="*/ 52 w 104"/>
                <a:gd name="T3" fmla="*/ 104 h 104"/>
                <a:gd name="T4" fmla="*/ 104 w 104"/>
                <a:gd name="T5" fmla="*/ 52 h 104"/>
                <a:gd name="T6" fmla="*/ 52 w 104"/>
                <a:gd name="T7" fmla="*/ 0 h 104"/>
                <a:gd name="T8" fmla="*/ 0 w 104"/>
                <a:gd name="T9" fmla="*/ 0 h 104"/>
                <a:gd name="T10" fmla="*/ 52 w 104"/>
                <a:gd name="T11" fmla="*/ 52 h 104"/>
                <a:gd name="T12" fmla="*/ 0 w 104"/>
                <a:gd name="T13" fmla="*/ 104 h 104"/>
              </a:gdLst>
              <a:ahLst/>
              <a:cxnLst>
                <a:cxn ang="0">
                  <a:pos x="T0" y="T1"/>
                </a:cxn>
                <a:cxn ang="0">
                  <a:pos x="T2" y="T3"/>
                </a:cxn>
                <a:cxn ang="0">
                  <a:pos x="T4" y="T5"/>
                </a:cxn>
                <a:cxn ang="0">
                  <a:pos x="T6" y="T7"/>
                </a:cxn>
                <a:cxn ang="0">
                  <a:pos x="T8" y="T9"/>
                </a:cxn>
                <a:cxn ang="0">
                  <a:pos x="T10" y="T11"/>
                </a:cxn>
                <a:cxn ang="0">
                  <a:pos x="T12" y="T13"/>
                </a:cxn>
              </a:cxnLst>
              <a:rect l="0" t="0" r="r" b="b"/>
              <a:pathLst>
                <a:path w="104" h="104">
                  <a:moveTo>
                    <a:pt x="0" y="104"/>
                  </a:moveTo>
                  <a:lnTo>
                    <a:pt x="52" y="104"/>
                  </a:lnTo>
                  <a:lnTo>
                    <a:pt x="104" y="52"/>
                  </a:lnTo>
                  <a:lnTo>
                    <a:pt x="52" y="0"/>
                  </a:lnTo>
                  <a:lnTo>
                    <a:pt x="0" y="0"/>
                  </a:lnTo>
                  <a:lnTo>
                    <a:pt x="52" y="52"/>
                  </a:lnTo>
                  <a:lnTo>
                    <a:pt x="0" y="104"/>
                  </a:lnTo>
                  <a:close/>
                </a:path>
              </a:pathLst>
            </a:custGeom>
            <a:solidFill>
              <a:srgbClr val="5B9B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215"/>
            <p:cNvSpPr>
              <a:spLocks/>
            </p:cNvSpPr>
            <p:nvPr/>
          </p:nvSpPr>
          <p:spPr bwMode="auto">
            <a:xfrm>
              <a:off x="2323" y="1054"/>
              <a:ext cx="104" cy="104"/>
            </a:xfrm>
            <a:custGeom>
              <a:avLst/>
              <a:gdLst>
                <a:gd name="T0" fmla="*/ 0 w 104"/>
                <a:gd name="T1" fmla="*/ 104 h 104"/>
                <a:gd name="T2" fmla="*/ 52 w 104"/>
                <a:gd name="T3" fmla="*/ 104 h 104"/>
                <a:gd name="T4" fmla="*/ 104 w 104"/>
                <a:gd name="T5" fmla="*/ 52 h 104"/>
                <a:gd name="T6" fmla="*/ 52 w 104"/>
                <a:gd name="T7" fmla="*/ 0 h 104"/>
                <a:gd name="T8" fmla="*/ 0 w 104"/>
                <a:gd name="T9" fmla="*/ 0 h 104"/>
                <a:gd name="T10" fmla="*/ 52 w 104"/>
                <a:gd name="T11" fmla="*/ 52 h 104"/>
                <a:gd name="T12" fmla="*/ 0 w 104"/>
                <a:gd name="T13" fmla="*/ 104 h 104"/>
              </a:gdLst>
              <a:ahLst/>
              <a:cxnLst>
                <a:cxn ang="0">
                  <a:pos x="T0" y="T1"/>
                </a:cxn>
                <a:cxn ang="0">
                  <a:pos x="T2" y="T3"/>
                </a:cxn>
                <a:cxn ang="0">
                  <a:pos x="T4" y="T5"/>
                </a:cxn>
                <a:cxn ang="0">
                  <a:pos x="T6" y="T7"/>
                </a:cxn>
                <a:cxn ang="0">
                  <a:pos x="T8" y="T9"/>
                </a:cxn>
                <a:cxn ang="0">
                  <a:pos x="T10" y="T11"/>
                </a:cxn>
                <a:cxn ang="0">
                  <a:pos x="T12" y="T13"/>
                </a:cxn>
              </a:cxnLst>
              <a:rect l="0" t="0" r="r" b="b"/>
              <a:pathLst>
                <a:path w="104" h="104">
                  <a:moveTo>
                    <a:pt x="0" y="104"/>
                  </a:moveTo>
                  <a:lnTo>
                    <a:pt x="52" y="104"/>
                  </a:lnTo>
                  <a:lnTo>
                    <a:pt x="104" y="52"/>
                  </a:lnTo>
                  <a:lnTo>
                    <a:pt x="52" y="0"/>
                  </a:lnTo>
                  <a:lnTo>
                    <a:pt x="0" y="0"/>
                  </a:lnTo>
                  <a:lnTo>
                    <a:pt x="52" y="52"/>
                  </a:lnTo>
                  <a:lnTo>
                    <a:pt x="0" y="104"/>
                  </a:lnTo>
                  <a:close/>
                </a:path>
              </a:pathLst>
            </a:cu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Rectangle 216"/>
            <p:cNvSpPr>
              <a:spLocks noChangeArrowheads="1"/>
            </p:cNvSpPr>
            <p:nvPr/>
          </p:nvSpPr>
          <p:spPr bwMode="auto">
            <a:xfrm>
              <a:off x="3761" y="724"/>
              <a:ext cx="816"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smtClean="0">
                  <a:ln>
                    <a:noFill/>
                  </a:ln>
                  <a:solidFill>
                    <a:srgbClr val="EE42DD"/>
                  </a:solidFill>
                  <a:effectLst/>
                  <a:latin typeface="Calibri" panose="020F0502020204030204" pitchFamily="34" charset="0"/>
                </a:rPr>
                <a:t>FINAL CHECKOUT</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21" name="Rectangle 217"/>
            <p:cNvSpPr>
              <a:spLocks noChangeArrowheads="1"/>
            </p:cNvSpPr>
            <p:nvPr/>
          </p:nvSpPr>
          <p:spPr bwMode="auto">
            <a:xfrm>
              <a:off x="3817" y="1859"/>
              <a:ext cx="825"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smtClean="0">
                  <a:ln>
                    <a:noFill/>
                  </a:ln>
                  <a:solidFill>
                    <a:srgbClr val="42829E"/>
                  </a:solidFill>
                  <a:effectLst/>
                  <a:latin typeface="Calibri" panose="020F0502020204030204" pitchFamily="34" charset="0"/>
                </a:rPr>
                <a:t>DEEP SPACE DERBY</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22" name="Rectangle 218"/>
            <p:cNvSpPr>
              <a:spLocks noChangeArrowheads="1"/>
            </p:cNvSpPr>
            <p:nvPr/>
          </p:nvSpPr>
          <p:spPr bwMode="auto">
            <a:xfrm>
              <a:off x="3946" y="2585"/>
              <a:ext cx="682"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smtClean="0">
                  <a:ln>
                    <a:noFill/>
                  </a:ln>
                  <a:solidFill>
                    <a:srgbClr val="FD9759"/>
                  </a:solidFill>
                  <a:effectLst/>
                  <a:latin typeface="Calibri" panose="020F0502020204030204" pitchFamily="34" charset="0"/>
                </a:rPr>
                <a:t>LUNAR DERBY</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23" name="Rectangle 219"/>
            <p:cNvSpPr>
              <a:spLocks noChangeArrowheads="1"/>
            </p:cNvSpPr>
            <p:nvPr/>
          </p:nvSpPr>
          <p:spPr bwMode="auto">
            <a:xfrm>
              <a:off x="3964" y="3311"/>
              <a:ext cx="585"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smtClean="0">
                  <a:ln>
                    <a:noFill/>
                  </a:ln>
                  <a:solidFill>
                    <a:srgbClr val="5B9BD5"/>
                  </a:solidFill>
                  <a:effectLst/>
                  <a:latin typeface="Calibri" panose="020F0502020204030204" pitchFamily="34" charset="0"/>
                </a:rPr>
                <a:t>END OF LIFE</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24" name="Freeform 220"/>
            <p:cNvSpPr>
              <a:spLocks/>
            </p:cNvSpPr>
            <p:nvPr/>
          </p:nvSpPr>
          <p:spPr bwMode="auto">
            <a:xfrm>
              <a:off x="4701" y="1101"/>
              <a:ext cx="104" cy="116"/>
            </a:xfrm>
            <a:custGeom>
              <a:avLst/>
              <a:gdLst>
                <a:gd name="T0" fmla="*/ 0 w 104"/>
                <a:gd name="T1" fmla="*/ 116 h 116"/>
                <a:gd name="T2" fmla="*/ 52 w 104"/>
                <a:gd name="T3" fmla="*/ 116 h 116"/>
                <a:gd name="T4" fmla="*/ 104 w 104"/>
                <a:gd name="T5" fmla="*/ 58 h 116"/>
                <a:gd name="T6" fmla="*/ 52 w 104"/>
                <a:gd name="T7" fmla="*/ 0 h 116"/>
                <a:gd name="T8" fmla="*/ 0 w 104"/>
                <a:gd name="T9" fmla="*/ 0 h 116"/>
                <a:gd name="T10" fmla="*/ 52 w 104"/>
                <a:gd name="T11" fmla="*/ 58 h 116"/>
                <a:gd name="T12" fmla="*/ 0 w 104"/>
                <a:gd name="T13" fmla="*/ 116 h 116"/>
              </a:gdLst>
              <a:ahLst/>
              <a:cxnLst>
                <a:cxn ang="0">
                  <a:pos x="T0" y="T1"/>
                </a:cxn>
                <a:cxn ang="0">
                  <a:pos x="T2" y="T3"/>
                </a:cxn>
                <a:cxn ang="0">
                  <a:pos x="T4" y="T5"/>
                </a:cxn>
                <a:cxn ang="0">
                  <a:pos x="T6" y="T7"/>
                </a:cxn>
                <a:cxn ang="0">
                  <a:pos x="T8" y="T9"/>
                </a:cxn>
                <a:cxn ang="0">
                  <a:pos x="T10" y="T11"/>
                </a:cxn>
                <a:cxn ang="0">
                  <a:pos x="T12" y="T13"/>
                </a:cxn>
              </a:cxnLst>
              <a:rect l="0" t="0" r="r" b="b"/>
              <a:pathLst>
                <a:path w="104" h="116">
                  <a:moveTo>
                    <a:pt x="0" y="116"/>
                  </a:moveTo>
                  <a:lnTo>
                    <a:pt x="52" y="116"/>
                  </a:lnTo>
                  <a:lnTo>
                    <a:pt x="104" y="58"/>
                  </a:lnTo>
                  <a:lnTo>
                    <a:pt x="52" y="0"/>
                  </a:lnTo>
                  <a:lnTo>
                    <a:pt x="0" y="0"/>
                  </a:lnTo>
                  <a:lnTo>
                    <a:pt x="52" y="58"/>
                  </a:lnTo>
                  <a:lnTo>
                    <a:pt x="0" y="116"/>
                  </a:lnTo>
                  <a:close/>
                </a:path>
              </a:pathLst>
            </a:custGeom>
            <a:solidFill>
              <a:srgbClr val="5B9B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221"/>
            <p:cNvSpPr>
              <a:spLocks/>
            </p:cNvSpPr>
            <p:nvPr/>
          </p:nvSpPr>
          <p:spPr bwMode="auto">
            <a:xfrm>
              <a:off x="4701" y="1101"/>
              <a:ext cx="104" cy="116"/>
            </a:xfrm>
            <a:custGeom>
              <a:avLst/>
              <a:gdLst>
                <a:gd name="T0" fmla="*/ 0 w 104"/>
                <a:gd name="T1" fmla="*/ 116 h 116"/>
                <a:gd name="T2" fmla="*/ 52 w 104"/>
                <a:gd name="T3" fmla="*/ 116 h 116"/>
                <a:gd name="T4" fmla="*/ 104 w 104"/>
                <a:gd name="T5" fmla="*/ 58 h 116"/>
                <a:gd name="T6" fmla="*/ 52 w 104"/>
                <a:gd name="T7" fmla="*/ 0 h 116"/>
                <a:gd name="T8" fmla="*/ 0 w 104"/>
                <a:gd name="T9" fmla="*/ 0 h 116"/>
                <a:gd name="T10" fmla="*/ 52 w 104"/>
                <a:gd name="T11" fmla="*/ 58 h 116"/>
                <a:gd name="T12" fmla="*/ 0 w 104"/>
                <a:gd name="T13" fmla="*/ 116 h 116"/>
              </a:gdLst>
              <a:ahLst/>
              <a:cxnLst>
                <a:cxn ang="0">
                  <a:pos x="T0" y="T1"/>
                </a:cxn>
                <a:cxn ang="0">
                  <a:pos x="T2" y="T3"/>
                </a:cxn>
                <a:cxn ang="0">
                  <a:pos x="T4" y="T5"/>
                </a:cxn>
                <a:cxn ang="0">
                  <a:pos x="T6" y="T7"/>
                </a:cxn>
                <a:cxn ang="0">
                  <a:pos x="T8" y="T9"/>
                </a:cxn>
                <a:cxn ang="0">
                  <a:pos x="T10" y="T11"/>
                </a:cxn>
                <a:cxn ang="0">
                  <a:pos x="T12" y="T13"/>
                </a:cxn>
              </a:cxnLst>
              <a:rect l="0" t="0" r="r" b="b"/>
              <a:pathLst>
                <a:path w="104" h="116">
                  <a:moveTo>
                    <a:pt x="0" y="116"/>
                  </a:moveTo>
                  <a:lnTo>
                    <a:pt x="52" y="116"/>
                  </a:lnTo>
                  <a:lnTo>
                    <a:pt x="104" y="58"/>
                  </a:lnTo>
                  <a:lnTo>
                    <a:pt x="52" y="0"/>
                  </a:lnTo>
                  <a:lnTo>
                    <a:pt x="0" y="0"/>
                  </a:lnTo>
                  <a:lnTo>
                    <a:pt x="52" y="58"/>
                  </a:lnTo>
                  <a:lnTo>
                    <a:pt x="0" y="116"/>
                  </a:lnTo>
                  <a:close/>
                </a:path>
              </a:pathLst>
            </a:cu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 name="Rectangle 222"/>
            <p:cNvSpPr>
              <a:spLocks noChangeArrowheads="1"/>
            </p:cNvSpPr>
            <p:nvPr/>
          </p:nvSpPr>
          <p:spPr bwMode="auto">
            <a:xfrm>
              <a:off x="4235" y="951"/>
              <a:ext cx="414" cy="415"/>
            </a:xfrm>
            <a:prstGeom prst="rect">
              <a:avLst/>
            </a:prstGeom>
            <a:solidFill>
              <a:srgbClr val="EE42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Rectangle 223"/>
            <p:cNvSpPr>
              <a:spLocks noChangeArrowheads="1"/>
            </p:cNvSpPr>
            <p:nvPr/>
          </p:nvSpPr>
          <p:spPr bwMode="auto">
            <a:xfrm>
              <a:off x="4235" y="951"/>
              <a:ext cx="414" cy="415"/>
            </a:xfrm>
            <a:prstGeom prst="rect">
              <a:avLst/>
            </a:prstGeom>
            <a:noFill/>
            <a:ln w="7938"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 name="Rectangle 224"/>
            <p:cNvSpPr>
              <a:spLocks noChangeArrowheads="1"/>
            </p:cNvSpPr>
            <p:nvPr/>
          </p:nvSpPr>
          <p:spPr bwMode="auto">
            <a:xfrm>
              <a:off x="4344" y="1051"/>
              <a:ext cx="263"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Primary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29" name="Rectangle 225"/>
            <p:cNvSpPr>
              <a:spLocks noChangeArrowheads="1"/>
            </p:cNvSpPr>
            <p:nvPr/>
          </p:nvSpPr>
          <p:spPr bwMode="auto">
            <a:xfrm>
              <a:off x="4314" y="1125"/>
              <a:ext cx="323"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1" i="0" u="none" strike="noStrike" cap="none" normalizeH="0" baseline="0" smtClean="0">
                  <a:ln>
                    <a:noFill/>
                  </a:ln>
                  <a:solidFill>
                    <a:srgbClr val="FFFFFF"/>
                  </a:solidFill>
                  <a:effectLst/>
                  <a:latin typeface="Calibri" panose="020F0502020204030204" pitchFamily="34" charset="0"/>
                </a:rPr>
                <a:t>Trajectory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0" name="Rectangle 226"/>
            <p:cNvSpPr>
              <a:spLocks noChangeArrowheads="1"/>
            </p:cNvSpPr>
            <p:nvPr/>
          </p:nvSpPr>
          <p:spPr bwMode="auto">
            <a:xfrm>
              <a:off x="4295" y="1199"/>
              <a:ext cx="36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smtClean="0">
                  <a:ln>
                    <a:noFill/>
                  </a:ln>
                  <a:solidFill>
                    <a:srgbClr val="FFFFFF"/>
                  </a:solidFill>
                  <a:effectLst/>
                  <a:latin typeface="Calibri" panose="020F0502020204030204" pitchFamily="34" charset="0"/>
                </a:rPr>
                <a:t>Refinement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1" name="Rectangle 227"/>
            <p:cNvSpPr>
              <a:spLocks noChangeArrowheads="1"/>
            </p:cNvSpPr>
            <p:nvPr/>
          </p:nvSpPr>
          <p:spPr bwMode="auto">
            <a:xfrm>
              <a:off x="1590" y="1567"/>
              <a:ext cx="534" cy="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smtClean="0">
                  <a:ln>
                    <a:noFill/>
                  </a:ln>
                  <a:solidFill>
                    <a:srgbClr val="0070C0"/>
                  </a:solidFill>
                  <a:effectLst/>
                  <a:latin typeface="Calibri" panose="020F0502020204030204" pitchFamily="34" charset="0"/>
                </a:rPr>
                <a:t>RELOCATE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2" name="Rectangle 228"/>
            <p:cNvSpPr>
              <a:spLocks noChangeArrowheads="1"/>
            </p:cNvSpPr>
            <p:nvPr/>
          </p:nvSpPr>
          <p:spPr bwMode="auto">
            <a:xfrm>
              <a:off x="1765" y="1685"/>
              <a:ext cx="152"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smtClean="0">
                  <a:ln>
                    <a:noFill/>
                  </a:ln>
                  <a:solidFill>
                    <a:srgbClr val="0070C0"/>
                  </a:solidFill>
                  <a:effectLst/>
                  <a:latin typeface="Calibri" panose="020F0502020204030204" pitchFamily="34" charset="0"/>
                </a:rPr>
                <a:t>&amp;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3" name="Rectangle 229"/>
            <p:cNvSpPr>
              <a:spLocks noChangeArrowheads="1"/>
            </p:cNvSpPr>
            <p:nvPr/>
          </p:nvSpPr>
          <p:spPr bwMode="auto">
            <a:xfrm>
              <a:off x="1601" y="1803"/>
              <a:ext cx="484"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smtClean="0">
                  <a:ln>
                    <a:noFill/>
                  </a:ln>
                  <a:solidFill>
                    <a:srgbClr val="0070C0"/>
                  </a:solidFill>
                  <a:effectLst/>
                  <a:latin typeface="Calibri" panose="020F0502020204030204" pitchFamily="34" charset="0"/>
                </a:rPr>
                <a:t>POSITION</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4" name="Rectangle 230"/>
            <p:cNvSpPr>
              <a:spLocks noChangeArrowheads="1"/>
            </p:cNvSpPr>
            <p:nvPr/>
          </p:nvSpPr>
          <p:spPr bwMode="auto">
            <a:xfrm>
              <a:off x="1515" y="1249"/>
              <a:ext cx="613"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smtClean="0">
                  <a:ln>
                    <a:noFill/>
                  </a:ln>
                  <a:solidFill>
                    <a:srgbClr val="7030A0"/>
                  </a:solidFill>
                  <a:effectLst/>
                  <a:latin typeface="Calibri" panose="020F0502020204030204" pitchFamily="34" charset="0"/>
                </a:rPr>
                <a:t>DEPLOYMENT</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5" name="Rectangle 231"/>
            <p:cNvSpPr>
              <a:spLocks noChangeArrowheads="1"/>
            </p:cNvSpPr>
            <p:nvPr/>
          </p:nvSpPr>
          <p:spPr bwMode="auto">
            <a:xfrm>
              <a:off x="2045" y="3741"/>
              <a:ext cx="659"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smtClean="0">
                  <a:ln>
                    <a:noFill/>
                  </a:ln>
                  <a:solidFill>
                    <a:srgbClr val="92D050"/>
                  </a:solidFill>
                  <a:effectLst/>
                  <a:latin typeface="Calibri" panose="020F0502020204030204" pitchFamily="34" charset="0"/>
                </a:rPr>
                <a:t>INTEGRATION</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6" name="Rectangle 232"/>
            <p:cNvSpPr>
              <a:spLocks noChangeArrowheads="1"/>
            </p:cNvSpPr>
            <p:nvPr/>
          </p:nvSpPr>
          <p:spPr bwMode="auto">
            <a:xfrm>
              <a:off x="2154" y="3221"/>
              <a:ext cx="420"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smtClean="0">
                  <a:ln>
                    <a:noFill/>
                  </a:ln>
                  <a:solidFill>
                    <a:srgbClr val="C00000"/>
                  </a:solidFill>
                  <a:effectLst/>
                  <a:latin typeface="Calibri" panose="020F0502020204030204" pitchFamily="34" charset="0"/>
                </a:rPr>
                <a:t>LAUNCH</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7" name="Rectangle 233"/>
            <p:cNvSpPr>
              <a:spLocks noChangeArrowheads="1"/>
            </p:cNvSpPr>
            <p:nvPr/>
          </p:nvSpPr>
          <p:spPr bwMode="auto">
            <a:xfrm>
              <a:off x="2155" y="2704"/>
              <a:ext cx="382"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smtClean="0">
                  <a:ln>
                    <a:noFill/>
                  </a:ln>
                  <a:solidFill>
                    <a:srgbClr val="5B9BD5"/>
                  </a:solidFill>
                  <a:effectLst/>
                  <a:latin typeface="Calibri" panose="020F0502020204030204" pitchFamily="34" charset="0"/>
                </a:rPr>
                <a:t>UNPACK</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8" name="Rectangle 234"/>
            <p:cNvSpPr>
              <a:spLocks noChangeArrowheads="1"/>
            </p:cNvSpPr>
            <p:nvPr/>
          </p:nvSpPr>
          <p:spPr bwMode="auto">
            <a:xfrm>
              <a:off x="1584" y="2189"/>
              <a:ext cx="488" cy="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smtClean="0">
                  <a:ln>
                    <a:noFill/>
                  </a:ln>
                  <a:solidFill>
                    <a:srgbClr val="00B050"/>
                  </a:solidFill>
                  <a:effectLst/>
                  <a:latin typeface="Calibri" panose="020F0502020204030204" pitchFamily="34" charset="0"/>
                </a:rPr>
                <a:t>TRANSITION</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9" name="Rectangle 235"/>
            <p:cNvSpPr>
              <a:spLocks noChangeArrowheads="1"/>
            </p:cNvSpPr>
            <p:nvPr/>
          </p:nvSpPr>
          <p:spPr bwMode="auto">
            <a:xfrm>
              <a:off x="2411" y="1307"/>
              <a:ext cx="613"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smtClean="0">
                  <a:ln>
                    <a:noFill/>
                  </a:ln>
                  <a:solidFill>
                    <a:srgbClr val="FF0000"/>
                  </a:solidFill>
                  <a:effectLst/>
                  <a:latin typeface="Calibri" panose="020F0502020204030204" pitchFamily="34" charset="0"/>
                </a:rPr>
                <a:t>TRAJECTORY</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40" name="Rectangle 236"/>
            <p:cNvSpPr>
              <a:spLocks noChangeArrowheads="1"/>
            </p:cNvSpPr>
            <p:nvPr/>
          </p:nvSpPr>
          <p:spPr bwMode="auto">
            <a:xfrm>
              <a:off x="2446" y="1427"/>
              <a:ext cx="48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smtClean="0">
                  <a:ln>
                    <a:noFill/>
                  </a:ln>
                  <a:solidFill>
                    <a:srgbClr val="FF0000"/>
                  </a:solidFill>
                  <a:effectLst/>
                  <a:latin typeface="Calibri" panose="020F0502020204030204" pitchFamily="34" charset="0"/>
                </a:rPr>
                <a:t>INSERTION</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41" name="Rectangle 237"/>
            <p:cNvSpPr>
              <a:spLocks noChangeArrowheads="1"/>
            </p:cNvSpPr>
            <p:nvPr/>
          </p:nvSpPr>
          <p:spPr bwMode="auto">
            <a:xfrm>
              <a:off x="547" y="570"/>
              <a:ext cx="2323" cy="111"/>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Rectangle 238"/>
            <p:cNvSpPr>
              <a:spLocks noChangeArrowheads="1"/>
            </p:cNvSpPr>
            <p:nvPr/>
          </p:nvSpPr>
          <p:spPr bwMode="auto">
            <a:xfrm>
              <a:off x="1072" y="581"/>
              <a:ext cx="1396"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smtClean="0">
                  <a:ln>
                    <a:noFill/>
                  </a:ln>
                  <a:solidFill>
                    <a:srgbClr val="000000"/>
                  </a:solidFill>
                  <a:effectLst/>
                  <a:latin typeface="Calibri" panose="020F0502020204030204" pitchFamily="34" charset="0"/>
                </a:rPr>
                <a:t>LAUNCH SERVICE PROVIDER OPERATIONS</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43" name="Rectangle 239"/>
            <p:cNvSpPr>
              <a:spLocks noChangeArrowheads="1"/>
            </p:cNvSpPr>
            <p:nvPr/>
          </p:nvSpPr>
          <p:spPr bwMode="auto">
            <a:xfrm>
              <a:off x="2980" y="570"/>
              <a:ext cx="2212" cy="111"/>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Rectangle 240"/>
            <p:cNvSpPr>
              <a:spLocks noChangeArrowheads="1"/>
            </p:cNvSpPr>
            <p:nvPr/>
          </p:nvSpPr>
          <p:spPr bwMode="auto">
            <a:xfrm>
              <a:off x="3450" y="581"/>
              <a:ext cx="1396"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smtClean="0">
                  <a:ln>
                    <a:noFill/>
                  </a:ln>
                  <a:solidFill>
                    <a:srgbClr val="FFFFFF"/>
                  </a:solidFill>
                  <a:effectLst/>
                  <a:latin typeface="Calibri" panose="020F0502020204030204" pitchFamily="34" charset="0"/>
                </a:rPr>
                <a:t>LAUNCH SERVICE PROVIDER OPERATIONS</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45" name="Freeform 241"/>
            <p:cNvSpPr>
              <a:spLocks noEditPoints="1"/>
            </p:cNvSpPr>
            <p:nvPr/>
          </p:nvSpPr>
          <p:spPr bwMode="auto">
            <a:xfrm>
              <a:off x="2978" y="734"/>
              <a:ext cx="4" cy="3360"/>
            </a:xfrm>
            <a:custGeom>
              <a:avLst/>
              <a:gdLst>
                <a:gd name="T0" fmla="*/ 16 w 16"/>
                <a:gd name="T1" fmla="*/ 8 h 11660"/>
                <a:gd name="T2" fmla="*/ 16 w 16"/>
                <a:gd name="T3" fmla="*/ 201 h 11660"/>
                <a:gd name="T4" fmla="*/ 16 w 16"/>
                <a:gd name="T5" fmla="*/ 393 h 11660"/>
                <a:gd name="T6" fmla="*/ 16 w 16"/>
                <a:gd name="T7" fmla="*/ 585 h 11660"/>
                <a:gd name="T8" fmla="*/ 16 w 16"/>
                <a:gd name="T9" fmla="*/ 777 h 11660"/>
                <a:gd name="T10" fmla="*/ 16 w 16"/>
                <a:gd name="T11" fmla="*/ 969 h 11660"/>
                <a:gd name="T12" fmla="*/ 16 w 16"/>
                <a:gd name="T13" fmla="*/ 1162 h 11660"/>
                <a:gd name="T14" fmla="*/ 16 w 16"/>
                <a:gd name="T15" fmla="*/ 1354 h 11660"/>
                <a:gd name="T16" fmla="*/ 16 w 16"/>
                <a:gd name="T17" fmla="*/ 1546 h 11660"/>
                <a:gd name="T18" fmla="*/ 16 w 16"/>
                <a:gd name="T19" fmla="*/ 1738 h 11660"/>
                <a:gd name="T20" fmla="*/ 16 w 16"/>
                <a:gd name="T21" fmla="*/ 1930 h 11660"/>
                <a:gd name="T22" fmla="*/ 16 w 16"/>
                <a:gd name="T23" fmla="*/ 2123 h 11660"/>
                <a:gd name="T24" fmla="*/ 16 w 16"/>
                <a:gd name="T25" fmla="*/ 2315 h 11660"/>
                <a:gd name="T26" fmla="*/ 16 w 16"/>
                <a:gd name="T27" fmla="*/ 2507 h 11660"/>
                <a:gd name="T28" fmla="*/ 16 w 16"/>
                <a:gd name="T29" fmla="*/ 2699 h 11660"/>
                <a:gd name="T30" fmla="*/ 16 w 16"/>
                <a:gd name="T31" fmla="*/ 2891 h 11660"/>
                <a:gd name="T32" fmla="*/ 16 w 16"/>
                <a:gd name="T33" fmla="*/ 3083 h 11660"/>
                <a:gd name="T34" fmla="*/ 16 w 16"/>
                <a:gd name="T35" fmla="*/ 3276 h 11660"/>
                <a:gd name="T36" fmla="*/ 16 w 16"/>
                <a:gd name="T37" fmla="*/ 3468 h 11660"/>
                <a:gd name="T38" fmla="*/ 16 w 16"/>
                <a:gd name="T39" fmla="*/ 3660 h 11660"/>
                <a:gd name="T40" fmla="*/ 16 w 16"/>
                <a:gd name="T41" fmla="*/ 3852 h 11660"/>
                <a:gd name="T42" fmla="*/ 16 w 16"/>
                <a:gd name="T43" fmla="*/ 4044 h 11660"/>
                <a:gd name="T44" fmla="*/ 16 w 16"/>
                <a:gd name="T45" fmla="*/ 4237 h 11660"/>
                <a:gd name="T46" fmla="*/ 16 w 16"/>
                <a:gd name="T47" fmla="*/ 4429 h 11660"/>
                <a:gd name="T48" fmla="*/ 16 w 16"/>
                <a:gd name="T49" fmla="*/ 4621 h 11660"/>
                <a:gd name="T50" fmla="*/ 16 w 16"/>
                <a:gd name="T51" fmla="*/ 4813 h 11660"/>
                <a:gd name="T52" fmla="*/ 16 w 16"/>
                <a:gd name="T53" fmla="*/ 5005 h 11660"/>
                <a:gd name="T54" fmla="*/ 16 w 16"/>
                <a:gd name="T55" fmla="*/ 5198 h 11660"/>
                <a:gd name="T56" fmla="*/ 16 w 16"/>
                <a:gd name="T57" fmla="*/ 5390 h 11660"/>
                <a:gd name="T58" fmla="*/ 16 w 16"/>
                <a:gd name="T59" fmla="*/ 5582 h 11660"/>
                <a:gd name="T60" fmla="*/ 16 w 16"/>
                <a:gd name="T61" fmla="*/ 5774 h 11660"/>
                <a:gd name="T62" fmla="*/ 16 w 16"/>
                <a:gd name="T63" fmla="*/ 5966 h 11660"/>
                <a:gd name="T64" fmla="*/ 16 w 16"/>
                <a:gd name="T65" fmla="*/ 6159 h 11660"/>
                <a:gd name="T66" fmla="*/ 16 w 16"/>
                <a:gd name="T67" fmla="*/ 6351 h 11660"/>
                <a:gd name="T68" fmla="*/ 16 w 16"/>
                <a:gd name="T69" fmla="*/ 6543 h 11660"/>
                <a:gd name="T70" fmla="*/ 16 w 16"/>
                <a:gd name="T71" fmla="*/ 6735 h 11660"/>
                <a:gd name="T72" fmla="*/ 16 w 16"/>
                <a:gd name="T73" fmla="*/ 6927 h 11660"/>
                <a:gd name="T74" fmla="*/ 16 w 16"/>
                <a:gd name="T75" fmla="*/ 7120 h 11660"/>
                <a:gd name="T76" fmla="*/ 16 w 16"/>
                <a:gd name="T77" fmla="*/ 7312 h 11660"/>
                <a:gd name="T78" fmla="*/ 16 w 16"/>
                <a:gd name="T79" fmla="*/ 7504 h 11660"/>
                <a:gd name="T80" fmla="*/ 16 w 16"/>
                <a:gd name="T81" fmla="*/ 7696 h 11660"/>
                <a:gd name="T82" fmla="*/ 16 w 16"/>
                <a:gd name="T83" fmla="*/ 7888 h 11660"/>
                <a:gd name="T84" fmla="*/ 16 w 16"/>
                <a:gd name="T85" fmla="*/ 8080 h 11660"/>
                <a:gd name="T86" fmla="*/ 16 w 16"/>
                <a:gd name="T87" fmla="*/ 8273 h 11660"/>
                <a:gd name="T88" fmla="*/ 16 w 16"/>
                <a:gd name="T89" fmla="*/ 8465 h 11660"/>
                <a:gd name="T90" fmla="*/ 16 w 16"/>
                <a:gd name="T91" fmla="*/ 8657 h 11660"/>
                <a:gd name="T92" fmla="*/ 16 w 16"/>
                <a:gd name="T93" fmla="*/ 8849 h 11660"/>
                <a:gd name="T94" fmla="*/ 16 w 16"/>
                <a:gd name="T95" fmla="*/ 9041 h 11660"/>
                <a:gd name="T96" fmla="*/ 16 w 16"/>
                <a:gd name="T97" fmla="*/ 9234 h 11660"/>
                <a:gd name="T98" fmla="*/ 16 w 16"/>
                <a:gd name="T99" fmla="*/ 9426 h 11660"/>
                <a:gd name="T100" fmla="*/ 16 w 16"/>
                <a:gd name="T101" fmla="*/ 9618 h 11660"/>
                <a:gd name="T102" fmla="*/ 16 w 16"/>
                <a:gd name="T103" fmla="*/ 9810 h 11660"/>
                <a:gd name="T104" fmla="*/ 16 w 16"/>
                <a:gd name="T105" fmla="*/ 10002 h 11660"/>
                <a:gd name="T106" fmla="*/ 16 w 16"/>
                <a:gd name="T107" fmla="*/ 10195 h 11660"/>
                <a:gd name="T108" fmla="*/ 16 w 16"/>
                <a:gd name="T109" fmla="*/ 10387 h 11660"/>
                <a:gd name="T110" fmla="*/ 16 w 16"/>
                <a:gd name="T111" fmla="*/ 10579 h 11660"/>
                <a:gd name="T112" fmla="*/ 16 w 16"/>
                <a:gd name="T113" fmla="*/ 10771 h 11660"/>
                <a:gd name="T114" fmla="*/ 16 w 16"/>
                <a:gd name="T115" fmla="*/ 10963 h 11660"/>
                <a:gd name="T116" fmla="*/ 16 w 16"/>
                <a:gd name="T117" fmla="*/ 11156 h 11660"/>
                <a:gd name="T118" fmla="*/ 16 w 16"/>
                <a:gd name="T119" fmla="*/ 11348 h 11660"/>
                <a:gd name="T120" fmla="*/ 16 w 16"/>
                <a:gd name="T121" fmla="*/ 11540 h 11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 h="11660">
                  <a:moveTo>
                    <a:pt x="16" y="8"/>
                  </a:moveTo>
                  <a:lnTo>
                    <a:pt x="16" y="121"/>
                  </a:lnTo>
                  <a:cubicBezTo>
                    <a:pt x="16" y="125"/>
                    <a:pt x="13" y="129"/>
                    <a:pt x="8" y="129"/>
                  </a:cubicBezTo>
                  <a:cubicBezTo>
                    <a:pt x="4" y="129"/>
                    <a:pt x="0" y="125"/>
                    <a:pt x="0" y="121"/>
                  </a:cubicBezTo>
                  <a:lnTo>
                    <a:pt x="0" y="8"/>
                  </a:lnTo>
                  <a:cubicBezTo>
                    <a:pt x="0" y="4"/>
                    <a:pt x="4" y="0"/>
                    <a:pt x="8" y="0"/>
                  </a:cubicBezTo>
                  <a:cubicBezTo>
                    <a:pt x="13" y="0"/>
                    <a:pt x="16" y="4"/>
                    <a:pt x="16" y="8"/>
                  </a:cubicBezTo>
                  <a:close/>
                  <a:moveTo>
                    <a:pt x="16" y="201"/>
                  </a:moveTo>
                  <a:lnTo>
                    <a:pt x="16" y="313"/>
                  </a:lnTo>
                  <a:cubicBezTo>
                    <a:pt x="16" y="317"/>
                    <a:pt x="13" y="321"/>
                    <a:pt x="8" y="321"/>
                  </a:cubicBezTo>
                  <a:cubicBezTo>
                    <a:pt x="4" y="321"/>
                    <a:pt x="0" y="317"/>
                    <a:pt x="0" y="313"/>
                  </a:cubicBezTo>
                  <a:lnTo>
                    <a:pt x="0" y="201"/>
                  </a:lnTo>
                  <a:cubicBezTo>
                    <a:pt x="0" y="196"/>
                    <a:pt x="4" y="193"/>
                    <a:pt x="8" y="193"/>
                  </a:cubicBezTo>
                  <a:cubicBezTo>
                    <a:pt x="13" y="193"/>
                    <a:pt x="16" y="196"/>
                    <a:pt x="16" y="201"/>
                  </a:cubicBezTo>
                  <a:close/>
                  <a:moveTo>
                    <a:pt x="16" y="393"/>
                  </a:moveTo>
                  <a:lnTo>
                    <a:pt x="16" y="505"/>
                  </a:lnTo>
                  <a:cubicBezTo>
                    <a:pt x="16" y="509"/>
                    <a:pt x="13" y="513"/>
                    <a:pt x="8" y="513"/>
                  </a:cubicBezTo>
                  <a:cubicBezTo>
                    <a:pt x="4" y="513"/>
                    <a:pt x="0" y="509"/>
                    <a:pt x="0" y="505"/>
                  </a:cubicBezTo>
                  <a:lnTo>
                    <a:pt x="0" y="393"/>
                  </a:lnTo>
                  <a:cubicBezTo>
                    <a:pt x="0" y="388"/>
                    <a:pt x="4" y="385"/>
                    <a:pt x="8" y="385"/>
                  </a:cubicBezTo>
                  <a:cubicBezTo>
                    <a:pt x="13" y="385"/>
                    <a:pt x="16" y="388"/>
                    <a:pt x="16" y="393"/>
                  </a:cubicBezTo>
                  <a:close/>
                  <a:moveTo>
                    <a:pt x="16" y="585"/>
                  </a:moveTo>
                  <a:lnTo>
                    <a:pt x="16" y="697"/>
                  </a:lnTo>
                  <a:cubicBezTo>
                    <a:pt x="16" y="702"/>
                    <a:pt x="13" y="705"/>
                    <a:pt x="8" y="705"/>
                  </a:cubicBezTo>
                  <a:cubicBezTo>
                    <a:pt x="4" y="705"/>
                    <a:pt x="0" y="702"/>
                    <a:pt x="0" y="697"/>
                  </a:cubicBezTo>
                  <a:lnTo>
                    <a:pt x="0" y="585"/>
                  </a:lnTo>
                  <a:cubicBezTo>
                    <a:pt x="0" y="581"/>
                    <a:pt x="4" y="577"/>
                    <a:pt x="8" y="577"/>
                  </a:cubicBezTo>
                  <a:cubicBezTo>
                    <a:pt x="13" y="577"/>
                    <a:pt x="16" y="581"/>
                    <a:pt x="16" y="585"/>
                  </a:cubicBezTo>
                  <a:close/>
                  <a:moveTo>
                    <a:pt x="16" y="777"/>
                  </a:moveTo>
                  <a:lnTo>
                    <a:pt x="16" y="889"/>
                  </a:lnTo>
                  <a:cubicBezTo>
                    <a:pt x="16" y="894"/>
                    <a:pt x="13" y="897"/>
                    <a:pt x="8" y="897"/>
                  </a:cubicBezTo>
                  <a:cubicBezTo>
                    <a:pt x="4" y="897"/>
                    <a:pt x="0" y="894"/>
                    <a:pt x="0" y="889"/>
                  </a:cubicBezTo>
                  <a:lnTo>
                    <a:pt x="0" y="777"/>
                  </a:lnTo>
                  <a:cubicBezTo>
                    <a:pt x="0" y="773"/>
                    <a:pt x="4" y="769"/>
                    <a:pt x="8" y="769"/>
                  </a:cubicBezTo>
                  <a:cubicBezTo>
                    <a:pt x="13" y="769"/>
                    <a:pt x="16" y="773"/>
                    <a:pt x="16" y="777"/>
                  </a:cubicBezTo>
                  <a:close/>
                  <a:moveTo>
                    <a:pt x="16" y="969"/>
                  </a:moveTo>
                  <a:lnTo>
                    <a:pt x="16" y="1081"/>
                  </a:lnTo>
                  <a:cubicBezTo>
                    <a:pt x="16" y="1086"/>
                    <a:pt x="13" y="1089"/>
                    <a:pt x="8" y="1089"/>
                  </a:cubicBezTo>
                  <a:cubicBezTo>
                    <a:pt x="4" y="1089"/>
                    <a:pt x="0" y="1086"/>
                    <a:pt x="0" y="1081"/>
                  </a:cubicBezTo>
                  <a:lnTo>
                    <a:pt x="0" y="969"/>
                  </a:lnTo>
                  <a:cubicBezTo>
                    <a:pt x="0" y="965"/>
                    <a:pt x="4" y="961"/>
                    <a:pt x="8" y="961"/>
                  </a:cubicBezTo>
                  <a:cubicBezTo>
                    <a:pt x="13" y="961"/>
                    <a:pt x="16" y="965"/>
                    <a:pt x="16" y="969"/>
                  </a:cubicBezTo>
                  <a:close/>
                  <a:moveTo>
                    <a:pt x="16" y="1162"/>
                  </a:moveTo>
                  <a:lnTo>
                    <a:pt x="16" y="1274"/>
                  </a:lnTo>
                  <a:cubicBezTo>
                    <a:pt x="16" y="1278"/>
                    <a:pt x="13" y="1282"/>
                    <a:pt x="8" y="1282"/>
                  </a:cubicBezTo>
                  <a:cubicBezTo>
                    <a:pt x="4" y="1282"/>
                    <a:pt x="0" y="1278"/>
                    <a:pt x="0" y="1274"/>
                  </a:cubicBezTo>
                  <a:lnTo>
                    <a:pt x="0" y="1162"/>
                  </a:lnTo>
                  <a:cubicBezTo>
                    <a:pt x="0" y="1157"/>
                    <a:pt x="4" y="1154"/>
                    <a:pt x="8" y="1154"/>
                  </a:cubicBezTo>
                  <a:cubicBezTo>
                    <a:pt x="13" y="1154"/>
                    <a:pt x="16" y="1157"/>
                    <a:pt x="16" y="1162"/>
                  </a:cubicBezTo>
                  <a:close/>
                  <a:moveTo>
                    <a:pt x="16" y="1354"/>
                  </a:moveTo>
                  <a:lnTo>
                    <a:pt x="16" y="1466"/>
                  </a:lnTo>
                  <a:cubicBezTo>
                    <a:pt x="16" y="1470"/>
                    <a:pt x="13" y="1474"/>
                    <a:pt x="8" y="1474"/>
                  </a:cubicBezTo>
                  <a:cubicBezTo>
                    <a:pt x="4" y="1474"/>
                    <a:pt x="0" y="1470"/>
                    <a:pt x="0" y="1466"/>
                  </a:cubicBezTo>
                  <a:lnTo>
                    <a:pt x="0" y="1354"/>
                  </a:lnTo>
                  <a:cubicBezTo>
                    <a:pt x="0" y="1349"/>
                    <a:pt x="4" y="1346"/>
                    <a:pt x="8" y="1346"/>
                  </a:cubicBezTo>
                  <a:cubicBezTo>
                    <a:pt x="13" y="1346"/>
                    <a:pt x="16" y="1349"/>
                    <a:pt x="16" y="1354"/>
                  </a:cubicBezTo>
                  <a:close/>
                  <a:moveTo>
                    <a:pt x="16" y="1546"/>
                  </a:moveTo>
                  <a:lnTo>
                    <a:pt x="16" y="1658"/>
                  </a:lnTo>
                  <a:cubicBezTo>
                    <a:pt x="16" y="1662"/>
                    <a:pt x="13" y="1666"/>
                    <a:pt x="8" y="1666"/>
                  </a:cubicBezTo>
                  <a:cubicBezTo>
                    <a:pt x="4" y="1666"/>
                    <a:pt x="0" y="1662"/>
                    <a:pt x="0" y="1658"/>
                  </a:cubicBezTo>
                  <a:lnTo>
                    <a:pt x="0" y="1546"/>
                  </a:lnTo>
                  <a:cubicBezTo>
                    <a:pt x="0" y="1542"/>
                    <a:pt x="4" y="1538"/>
                    <a:pt x="8" y="1538"/>
                  </a:cubicBezTo>
                  <a:cubicBezTo>
                    <a:pt x="13" y="1538"/>
                    <a:pt x="16" y="1542"/>
                    <a:pt x="16" y="1546"/>
                  </a:cubicBezTo>
                  <a:close/>
                  <a:moveTo>
                    <a:pt x="16" y="1738"/>
                  </a:moveTo>
                  <a:lnTo>
                    <a:pt x="16" y="1850"/>
                  </a:lnTo>
                  <a:cubicBezTo>
                    <a:pt x="16" y="1855"/>
                    <a:pt x="13" y="1858"/>
                    <a:pt x="8" y="1858"/>
                  </a:cubicBezTo>
                  <a:cubicBezTo>
                    <a:pt x="4" y="1858"/>
                    <a:pt x="0" y="1855"/>
                    <a:pt x="0" y="1850"/>
                  </a:cubicBezTo>
                  <a:lnTo>
                    <a:pt x="0" y="1738"/>
                  </a:lnTo>
                  <a:cubicBezTo>
                    <a:pt x="0" y="1734"/>
                    <a:pt x="4" y="1730"/>
                    <a:pt x="8" y="1730"/>
                  </a:cubicBezTo>
                  <a:cubicBezTo>
                    <a:pt x="13" y="1730"/>
                    <a:pt x="16" y="1734"/>
                    <a:pt x="16" y="1738"/>
                  </a:cubicBezTo>
                  <a:close/>
                  <a:moveTo>
                    <a:pt x="16" y="1930"/>
                  </a:moveTo>
                  <a:lnTo>
                    <a:pt x="16" y="2042"/>
                  </a:lnTo>
                  <a:cubicBezTo>
                    <a:pt x="16" y="2047"/>
                    <a:pt x="13" y="2050"/>
                    <a:pt x="8" y="2050"/>
                  </a:cubicBezTo>
                  <a:cubicBezTo>
                    <a:pt x="4" y="2050"/>
                    <a:pt x="0" y="2047"/>
                    <a:pt x="0" y="2042"/>
                  </a:cubicBezTo>
                  <a:lnTo>
                    <a:pt x="0" y="1930"/>
                  </a:lnTo>
                  <a:cubicBezTo>
                    <a:pt x="0" y="1926"/>
                    <a:pt x="4" y="1922"/>
                    <a:pt x="8" y="1922"/>
                  </a:cubicBezTo>
                  <a:cubicBezTo>
                    <a:pt x="13" y="1922"/>
                    <a:pt x="16" y="1926"/>
                    <a:pt x="16" y="1930"/>
                  </a:cubicBezTo>
                  <a:close/>
                  <a:moveTo>
                    <a:pt x="16" y="2123"/>
                  </a:moveTo>
                  <a:lnTo>
                    <a:pt x="16" y="2235"/>
                  </a:lnTo>
                  <a:cubicBezTo>
                    <a:pt x="16" y="2239"/>
                    <a:pt x="13" y="2243"/>
                    <a:pt x="8" y="2243"/>
                  </a:cubicBezTo>
                  <a:cubicBezTo>
                    <a:pt x="4" y="2243"/>
                    <a:pt x="0" y="2239"/>
                    <a:pt x="0" y="2235"/>
                  </a:cubicBezTo>
                  <a:lnTo>
                    <a:pt x="0" y="2123"/>
                  </a:lnTo>
                  <a:cubicBezTo>
                    <a:pt x="0" y="2118"/>
                    <a:pt x="4" y="2115"/>
                    <a:pt x="8" y="2115"/>
                  </a:cubicBezTo>
                  <a:cubicBezTo>
                    <a:pt x="13" y="2115"/>
                    <a:pt x="16" y="2118"/>
                    <a:pt x="16" y="2123"/>
                  </a:cubicBezTo>
                  <a:close/>
                  <a:moveTo>
                    <a:pt x="16" y="2315"/>
                  </a:moveTo>
                  <a:lnTo>
                    <a:pt x="16" y="2427"/>
                  </a:lnTo>
                  <a:cubicBezTo>
                    <a:pt x="16" y="2431"/>
                    <a:pt x="13" y="2435"/>
                    <a:pt x="8" y="2435"/>
                  </a:cubicBezTo>
                  <a:cubicBezTo>
                    <a:pt x="4" y="2435"/>
                    <a:pt x="0" y="2431"/>
                    <a:pt x="0" y="2427"/>
                  </a:cubicBezTo>
                  <a:lnTo>
                    <a:pt x="0" y="2315"/>
                  </a:lnTo>
                  <a:cubicBezTo>
                    <a:pt x="0" y="2310"/>
                    <a:pt x="4" y="2307"/>
                    <a:pt x="8" y="2307"/>
                  </a:cubicBezTo>
                  <a:cubicBezTo>
                    <a:pt x="13" y="2307"/>
                    <a:pt x="16" y="2310"/>
                    <a:pt x="16" y="2315"/>
                  </a:cubicBezTo>
                  <a:close/>
                  <a:moveTo>
                    <a:pt x="16" y="2507"/>
                  </a:moveTo>
                  <a:lnTo>
                    <a:pt x="16" y="2619"/>
                  </a:lnTo>
                  <a:cubicBezTo>
                    <a:pt x="16" y="2623"/>
                    <a:pt x="13" y="2627"/>
                    <a:pt x="8" y="2627"/>
                  </a:cubicBezTo>
                  <a:cubicBezTo>
                    <a:pt x="4" y="2627"/>
                    <a:pt x="0" y="2623"/>
                    <a:pt x="0" y="2619"/>
                  </a:cubicBezTo>
                  <a:lnTo>
                    <a:pt x="0" y="2507"/>
                  </a:lnTo>
                  <a:cubicBezTo>
                    <a:pt x="0" y="2502"/>
                    <a:pt x="4" y="2499"/>
                    <a:pt x="8" y="2499"/>
                  </a:cubicBezTo>
                  <a:cubicBezTo>
                    <a:pt x="13" y="2499"/>
                    <a:pt x="16" y="2502"/>
                    <a:pt x="16" y="2507"/>
                  </a:cubicBezTo>
                  <a:close/>
                  <a:moveTo>
                    <a:pt x="16" y="2699"/>
                  </a:moveTo>
                  <a:lnTo>
                    <a:pt x="16" y="2811"/>
                  </a:lnTo>
                  <a:cubicBezTo>
                    <a:pt x="16" y="2816"/>
                    <a:pt x="13" y="2819"/>
                    <a:pt x="8" y="2819"/>
                  </a:cubicBezTo>
                  <a:cubicBezTo>
                    <a:pt x="4" y="2819"/>
                    <a:pt x="0" y="2816"/>
                    <a:pt x="0" y="2811"/>
                  </a:cubicBezTo>
                  <a:lnTo>
                    <a:pt x="0" y="2699"/>
                  </a:lnTo>
                  <a:cubicBezTo>
                    <a:pt x="0" y="2695"/>
                    <a:pt x="4" y="2691"/>
                    <a:pt x="8" y="2691"/>
                  </a:cubicBezTo>
                  <a:cubicBezTo>
                    <a:pt x="13" y="2691"/>
                    <a:pt x="16" y="2695"/>
                    <a:pt x="16" y="2699"/>
                  </a:cubicBezTo>
                  <a:close/>
                  <a:moveTo>
                    <a:pt x="16" y="2891"/>
                  </a:moveTo>
                  <a:lnTo>
                    <a:pt x="16" y="3003"/>
                  </a:lnTo>
                  <a:cubicBezTo>
                    <a:pt x="16" y="3008"/>
                    <a:pt x="13" y="3011"/>
                    <a:pt x="8" y="3011"/>
                  </a:cubicBezTo>
                  <a:cubicBezTo>
                    <a:pt x="4" y="3011"/>
                    <a:pt x="0" y="3008"/>
                    <a:pt x="0" y="3003"/>
                  </a:cubicBezTo>
                  <a:lnTo>
                    <a:pt x="0" y="2891"/>
                  </a:lnTo>
                  <a:cubicBezTo>
                    <a:pt x="0" y="2887"/>
                    <a:pt x="4" y="2883"/>
                    <a:pt x="8" y="2883"/>
                  </a:cubicBezTo>
                  <a:cubicBezTo>
                    <a:pt x="13" y="2883"/>
                    <a:pt x="16" y="2887"/>
                    <a:pt x="16" y="2891"/>
                  </a:cubicBezTo>
                  <a:close/>
                  <a:moveTo>
                    <a:pt x="16" y="3083"/>
                  </a:moveTo>
                  <a:lnTo>
                    <a:pt x="16" y="3196"/>
                  </a:lnTo>
                  <a:cubicBezTo>
                    <a:pt x="16" y="3200"/>
                    <a:pt x="13" y="3204"/>
                    <a:pt x="8" y="3204"/>
                  </a:cubicBezTo>
                  <a:cubicBezTo>
                    <a:pt x="4" y="3204"/>
                    <a:pt x="0" y="3200"/>
                    <a:pt x="0" y="3196"/>
                  </a:cubicBezTo>
                  <a:lnTo>
                    <a:pt x="0" y="3083"/>
                  </a:lnTo>
                  <a:cubicBezTo>
                    <a:pt x="0" y="3079"/>
                    <a:pt x="4" y="3075"/>
                    <a:pt x="8" y="3075"/>
                  </a:cubicBezTo>
                  <a:cubicBezTo>
                    <a:pt x="13" y="3075"/>
                    <a:pt x="16" y="3079"/>
                    <a:pt x="16" y="3083"/>
                  </a:cubicBezTo>
                  <a:close/>
                  <a:moveTo>
                    <a:pt x="16" y="3276"/>
                  </a:moveTo>
                  <a:lnTo>
                    <a:pt x="16" y="3388"/>
                  </a:lnTo>
                  <a:cubicBezTo>
                    <a:pt x="16" y="3392"/>
                    <a:pt x="13" y="3396"/>
                    <a:pt x="8" y="3396"/>
                  </a:cubicBezTo>
                  <a:cubicBezTo>
                    <a:pt x="4" y="3396"/>
                    <a:pt x="0" y="3392"/>
                    <a:pt x="0" y="3388"/>
                  </a:cubicBezTo>
                  <a:lnTo>
                    <a:pt x="0" y="3276"/>
                  </a:lnTo>
                  <a:cubicBezTo>
                    <a:pt x="0" y="3271"/>
                    <a:pt x="4" y="3268"/>
                    <a:pt x="8" y="3268"/>
                  </a:cubicBezTo>
                  <a:cubicBezTo>
                    <a:pt x="13" y="3268"/>
                    <a:pt x="16" y="3271"/>
                    <a:pt x="16" y="3276"/>
                  </a:cubicBezTo>
                  <a:close/>
                  <a:moveTo>
                    <a:pt x="16" y="3468"/>
                  </a:moveTo>
                  <a:lnTo>
                    <a:pt x="16" y="3580"/>
                  </a:lnTo>
                  <a:cubicBezTo>
                    <a:pt x="16" y="3584"/>
                    <a:pt x="13" y="3588"/>
                    <a:pt x="8" y="3588"/>
                  </a:cubicBezTo>
                  <a:cubicBezTo>
                    <a:pt x="4" y="3588"/>
                    <a:pt x="0" y="3584"/>
                    <a:pt x="0" y="3580"/>
                  </a:cubicBezTo>
                  <a:lnTo>
                    <a:pt x="0" y="3468"/>
                  </a:lnTo>
                  <a:cubicBezTo>
                    <a:pt x="0" y="3463"/>
                    <a:pt x="4" y="3460"/>
                    <a:pt x="8" y="3460"/>
                  </a:cubicBezTo>
                  <a:cubicBezTo>
                    <a:pt x="13" y="3460"/>
                    <a:pt x="16" y="3463"/>
                    <a:pt x="16" y="3468"/>
                  </a:cubicBezTo>
                  <a:close/>
                  <a:moveTo>
                    <a:pt x="16" y="3660"/>
                  </a:moveTo>
                  <a:lnTo>
                    <a:pt x="16" y="3772"/>
                  </a:lnTo>
                  <a:cubicBezTo>
                    <a:pt x="16" y="3777"/>
                    <a:pt x="13" y="3780"/>
                    <a:pt x="8" y="3780"/>
                  </a:cubicBezTo>
                  <a:cubicBezTo>
                    <a:pt x="4" y="3780"/>
                    <a:pt x="0" y="3777"/>
                    <a:pt x="0" y="3772"/>
                  </a:cubicBezTo>
                  <a:lnTo>
                    <a:pt x="0" y="3660"/>
                  </a:lnTo>
                  <a:cubicBezTo>
                    <a:pt x="0" y="3656"/>
                    <a:pt x="4" y="3652"/>
                    <a:pt x="8" y="3652"/>
                  </a:cubicBezTo>
                  <a:cubicBezTo>
                    <a:pt x="13" y="3652"/>
                    <a:pt x="16" y="3656"/>
                    <a:pt x="16" y="3660"/>
                  </a:cubicBezTo>
                  <a:close/>
                  <a:moveTo>
                    <a:pt x="16" y="3852"/>
                  </a:moveTo>
                  <a:lnTo>
                    <a:pt x="16" y="3964"/>
                  </a:lnTo>
                  <a:cubicBezTo>
                    <a:pt x="16" y="3969"/>
                    <a:pt x="13" y="3972"/>
                    <a:pt x="8" y="3972"/>
                  </a:cubicBezTo>
                  <a:cubicBezTo>
                    <a:pt x="4" y="3972"/>
                    <a:pt x="0" y="3969"/>
                    <a:pt x="0" y="3964"/>
                  </a:cubicBezTo>
                  <a:lnTo>
                    <a:pt x="0" y="3852"/>
                  </a:lnTo>
                  <a:cubicBezTo>
                    <a:pt x="0" y="3848"/>
                    <a:pt x="4" y="3844"/>
                    <a:pt x="8" y="3844"/>
                  </a:cubicBezTo>
                  <a:cubicBezTo>
                    <a:pt x="13" y="3844"/>
                    <a:pt x="16" y="3848"/>
                    <a:pt x="16" y="3852"/>
                  </a:cubicBezTo>
                  <a:close/>
                  <a:moveTo>
                    <a:pt x="16" y="4044"/>
                  </a:moveTo>
                  <a:lnTo>
                    <a:pt x="16" y="4157"/>
                  </a:lnTo>
                  <a:cubicBezTo>
                    <a:pt x="16" y="4161"/>
                    <a:pt x="13" y="4165"/>
                    <a:pt x="8" y="4165"/>
                  </a:cubicBezTo>
                  <a:cubicBezTo>
                    <a:pt x="4" y="4165"/>
                    <a:pt x="0" y="4161"/>
                    <a:pt x="0" y="4157"/>
                  </a:cubicBezTo>
                  <a:lnTo>
                    <a:pt x="0" y="4044"/>
                  </a:lnTo>
                  <a:cubicBezTo>
                    <a:pt x="0" y="4040"/>
                    <a:pt x="4" y="4036"/>
                    <a:pt x="8" y="4036"/>
                  </a:cubicBezTo>
                  <a:cubicBezTo>
                    <a:pt x="13" y="4036"/>
                    <a:pt x="16" y="4040"/>
                    <a:pt x="16" y="4044"/>
                  </a:cubicBezTo>
                  <a:close/>
                  <a:moveTo>
                    <a:pt x="16" y="4237"/>
                  </a:moveTo>
                  <a:lnTo>
                    <a:pt x="16" y="4349"/>
                  </a:lnTo>
                  <a:cubicBezTo>
                    <a:pt x="16" y="4353"/>
                    <a:pt x="13" y="4357"/>
                    <a:pt x="8" y="4357"/>
                  </a:cubicBezTo>
                  <a:cubicBezTo>
                    <a:pt x="4" y="4357"/>
                    <a:pt x="0" y="4353"/>
                    <a:pt x="0" y="4349"/>
                  </a:cubicBezTo>
                  <a:lnTo>
                    <a:pt x="0" y="4237"/>
                  </a:lnTo>
                  <a:cubicBezTo>
                    <a:pt x="0" y="4232"/>
                    <a:pt x="4" y="4229"/>
                    <a:pt x="8" y="4229"/>
                  </a:cubicBezTo>
                  <a:cubicBezTo>
                    <a:pt x="13" y="4229"/>
                    <a:pt x="16" y="4232"/>
                    <a:pt x="16" y="4237"/>
                  </a:cubicBezTo>
                  <a:close/>
                  <a:moveTo>
                    <a:pt x="16" y="4429"/>
                  </a:moveTo>
                  <a:lnTo>
                    <a:pt x="16" y="4541"/>
                  </a:lnTo>
                  <a:cubicBezTo>
                    <a:pt x="16" y="4545"/>
                    <a:pt x="13" y="4549"/>
                    <a:pt x="8" y="4549"/>
                  </a:cubicBezTo>
                  <a:cubicBezTo>
                    <a:pt x="4" y="4549"/>
                    <a:pt x="0" y="4545"/>
                    <a:pt x="0" y="4541"/>
                  </a:cubicBezTo>
                  <a:lnTo>
                    <a:pt x="0" y="4429"/>
                  </a:lnTo>
                  <a:cubicBezTo>
                    <a:pt x="0" y="4424"/>
                    <a:pt x="4" y="4421"/>
                    <a:pt x="8" y="4421"/>
                  </a:cubicBezTo>
                  <a:cubicBezTo>
                    <a:pt x="13" y="4421"/>
                    <a:pt x="16" y="4424"/>
                    <a:pt x="16" y="4429"/>
                  </a:cubicBezTo>
                  <a:close/>
                  <a:moveTo>
                    <a:pt x="16" y="4621"/>
                  </a:moveTo>
                  <a:lnTo>
                    <a:pt x="16" y="4733"/>
                  </a:lnTo>
                  <a:cubicBezTo>
                    <a:pt x="16" y="4738"/>
                    <a:pt x="13" y="4741"/>
                    <a:pt x="8" y="4741"/>
                  </a:cubicBezTo>
                  <a:cubicBezTo>
                    <a:pt x="4" y="4741"/>
                    <a:pt x="0" y="4738"/>
                    <a:pt x="0" y="4733"/>
                  </a:cubicBezTo>
                  <a:lnTo>
                    <a:pt x="0" y="4621"/>
                  </a:lnTo>
                  <a:cubicBezTo>
                    <a:pt x="0" y="4617"/>
                    <a:pt x="4" y="4613"/>
                    <a:pt x="8" y="4613"/>
                  </a:cubicBezTo>
                  <a:cubicBezTo>
                    <a:pt x="13" y="4613"/>
                    <a:pt x="16" y="4617"/>
                    <a:pt x="16" y="4621"/>
                  </a:cubicBezTo>
                  <a:close/>
                  <a:moveTo>
                    <a:pt x="16" y="4813"/>
                  </a:moveTo>
                  <a:lnTo>
                    <a:pt x="16" y="4925"/>
                  </a:lnTo>
                  <a:cubicBezTo>
                    <a:pt x="16" y="4930"/>
                    <a:pt x="13" y="4933"/>
                    <a:pt x="8" y="4933"/>
                  </a:cubicBezTo>
                  <a:cubicBezTo>
                    <a:pt x="4" y="4933"/>
                    <a:pt x="0" y="4930"/>
                    <a:pt x="0" y="4925"/>
                  </a:cubicBezTo>
                  <a:lnTo>
                    <a:pt x="0" y="4813"/>
                  </a:lnTo>
                  <a:cubicBezTo>
                    <a:pt x="0" y="4809"/>
                    <a:pt x="4" y="4805"/>
                    <a:pt x="8" y="4805"/>
                  </a:cubicBezTo>
                  <a:cubicBezTo>
                    <a:pt x="13" y="4805"/>
                    <a:pt x="16" y="4809"/>
                    <a:pt x="16" y="4813"/>
                  </a:cubicBezTo>
                  <a:close/>
                  <a:moveTo>
                    <a:pt x="16" y="5005"/>
                  </a:moveTo>
                  <a:lnTo>
                    <a:pt x="16" y="5118"/>
                  </a:lnTo>
                  <a:cubicBezTo>
                    <a:pt x="16" y="5122"/>
                    <a:pt x="13" y="5126"/>
                    <a:pt x="8" y="5126"/>
                  </a:cubicBezTo>
                  <a:cubicBezTo>
                    <a:pt x="4" y="5126"/>
                    <a:pt x="0" y="5122"/>
                    <a:pt x="0" y="5118"/>
                  </a:cubicBezTo>
                  <a:lnTo>
                    <a:pt x="0" y="5005"/>
                  </a:lnTo>
                  <a:cubicBezTo>
                    <a:pt x="0" y="5001"/>
                    <a:pt x="4" y="4997"/>
                    <a:pt x="8" y="4997"/>
                  </a:cubicBezTo>
                  <a:cubicBezTo>
                    <a:pt x="13" y="4997"/>
                    <a:pt x="16" y="5001"/>
                    <a:pt x="16" y="5005"/>
                  </a:cubicBezTo>
                  <a:close/>
                  <a:moveTo>
                    <a:pt x="16" y="5198"/>
                  </a:moveTo>
                  <a:lnTo>
                    <a:pt x="16" y="5310"/>
                  </a:lnTo>
                  <a:cubicBezTo>
                    <a:pt x="16" y="5314"/>
                    <a:pt x="13" y="5318"/>
                    <a:pt x="8" y="5318"/>
                  </a:cubicBezTo>
                  <a:cubicBezTo>
                    <a:pt x="4" y="5318"/>
                    <a:pt x="0" y="5314"/>
                    <a:pt x="0" y="5310"/>
                  </a:cubicBezTo>
                  <a:lnTo>
                    <a:pt x="0" y="5198"/>
                  </a:lnTo>
                  <a:cubicBezTo>
                    <a:pt x="0" y="5193"/>
                    <a:pt x="4" y="5190"/>
                    <a:pt x="8" y="5190"/>
                  </a:cubicBezTo>
                  <a:cubicBezTo>
                    <a:pt x="13" y="5190"/>
                    <a:pt x="16" y="5193"/>
                    <a:pt x="16" y="5198"/>
                  </a:cubicBezTo>
                  <a:close/>
                  <a:moveTo>
                    <a:pt x="16" y="5390"/>
                  </a:moveTo>
                  <a:lnTo>
                    <a:pt x="16" y="5502"/>
                  </a:lnTo>
                  <a:cubicBezTo>
                    <a:pt x="16" y="5506"/>
                    <a:pt x="13" y="5510"/>
                    <a:pt x="8" y="5510"/>
                  </a:cubicBezTo>
                  <a:cubicBezTo>
                    <a:pt x="4" y="5510"/>
                    <a:pt x="0" y="5506"/>
                    <a:pt x="0" y="5502"/>
                  </a:cubicBezTo>
                  <a:lnTo>
                    <a:pt x="0" y="5390"/>
                  </a:lnTo>
                  <a:cubicBezTo>
                    <a:pt x="0" y="5385"/>
                    <a:pt x="4" y="5382"/>
                    <a:pt x="8" y="5382"/>
                  </a:cubicBezTo>
                  <a:cubicBezTo>
                    <a:pt x="13" y="5382"/>
                    <a:pt x="16" y="5385"/>
                    <a:pt x="16" y="5390"/>
                  </a:cubicBezTo>
                  <a:close/>
                  <a:moveTo>
                    <a:pt x="16" y="5582"/>
                  </a:moveTo>
                  <a:lnTo>
                    <a:pt x="16" y="5694"/>
                  </a:lnTo>
                  <a:cubicBezTo>
                    <a:pt x="16" y="5699"/>
                    <a:pt x="13" y="5702"/>
                    <a:pt x="8" y="5702"/>
                  </a:cubicBezTo>
                  <a:cubicBezTo>
                    <a:pt x="4" y="5702"/>
                    <a:pt x="0" y="5699"/>
                    <a:pt x="0" y="5694"/>
                  </a:cubicBezTo>
                  <a:lnTo>
                    <a:pt x="0" y="5582"/>
                  </a:lnTo>
                  <a:cubicBezTo>
                    <a:pt x="0" y="5578"/>
                    <a:pt x="4" y="5574"/>
                    <a:pt x="8" y="5574"/>
                  </a:cubicBezTo>
                  <a:cubicBezTo>
                    <a:pt x="13" y="5574"/>
                    <a:pt x="16" y="5578"/>
                    <a:pt x="16" y="5582"/>
                  </a:cubicBezTo>
                  <a:close/>
                  <a:moveTo>
                    <a:pt x="16" y="5774"/>
                  </a:moveTo>
                  <a:lnTo>
                    <a:pt x="16" y="5886"/>
                  </a:lnTo>
                  <a:cubicBezTo>
                    <a:pt x="16" y="5891"/>
                    <a:pt x="13" y="5894"/>
                    <a:pt x="8" y="5894"/>
                  </a:cubicBezTo>
                  <a:cubicBezTo>
                    <a:pt x="4" y="5894"/>
                    <a:pt x="0" y="5891"/>
                    <a:pt x="0" y="5886"/>
                  </a:cubicBezTo>
                  <a:lnTo>
                    <a:pt x="0" y="5774"/>
                  </a:lnTo>
                  <a:cubicBezTo>
                    <a:pt x="0" y="5770"/>
                    <a:pt x="4" y="5766"/>
                    <a:pt x="8" y="5766"/>
                  </a:cubicBezTo>
                  <a:cubicBezTo>
                    <a:pt x="13" y="5766"/>
                    <a:pt x="16" y="5770"/>
                    <a:pt x="16" y="5774"/>
                  </a:cubicBezTo>
                  <a:close/>
                  <a:moveTo>
                    <a:pt x="16" y="5966"/>
                  </a:moveTo>
                  <a:lnTo>
                    <a:pt x="16" y="6078"/>
                  </a:lnTo>
                  <a:cubicBezTo>
                    <a:pt x="16" y="6083"/>
                    <a:pt x="13" y="6086"/>
                    <a:pt x="8" y="6086"/>
                  </a:cubicBezTo>
                  <a:cubicBezTo>
                    <a:pt x="4" y="6086"/>
                    <a:pt x="0" y="6083"/>
                    <a:pt x="0" y="6078"/>
                  </a:cubicBezTo>
                  <a:lnTo>
                    <a:pt x="0" y="5966"/>
                  </a:lnTo>
                  <a:cubicBezTo>
                    <a:pt x="0" y="5962"/>
                    <a:pt x="4" y="5958"/>
                    <a:pt x="8" y="5958"/>
                  </a:cubicBezTo>
                  <a:cubicBezTo>
                    <a:pt x="13" y="5958"/>
                    <a:pt x="16" y="5962"/>
                    <a:pt x="16" y="5966"/>
                  </a:cubicBezTo>
                  <a:close/>
                  <a:moveTo>
                    <a:pt x="16" y="6159"/>
                  </a:moveTo>
                  <a:lnTo>
                    <a:pt x="16" y="6271"/>
                  </a:lnTo>
                  <a:cubicBezTo>
                    <a:pt x="16" y="6275"/>
                    <a:pt x="13" y="6279"/>
                    <a:pt x="8" y="6279"/>
                  </a:cubicBezTo>
                  <a:cubicBezTo>
                    <a:pt x="4" y="6279"/>
                    <a:pt x="0" y="6275"/>
                    <a:pt x="0" y="6271"/>
                  </a:cubicBezTo>
                  <a:lnTo>
                    <a:pt x="0" y="6159"/>
                  </a:lnTo>
                  <a:cubicBezTo>
                    <a:pt x="0" y="6154"/>
                    <a:pt x="4" y="6151"/>
                    <a:pt x="8" y="6151"/>
                  </a:cubicBezTo>
                  <a:cubicBezTo>
                    <a:pt x="13" y="6151"/>
                    <a:pt x="16" y="6154"/>
                    <a:pt x="16" y="6159"/>
                  </a:cubicBezTo>
                  <a:close/>
                  <a:moveTo>
                    <a:pt x="16" y="6351"/>
                  </a:moveTo>
                  <a:lnTo>
                    <a:pt x="16" y="6463"/>
                  </a:lnTo>
                  <a:cubicBezTo>
                    <a:pt x="16" y="6467"/>
                    <a:pt x="13" y="6471"/>
                    <a:pt x="8" y="6471"/>
                  </a:cubicBezTo>
                  <a:cubicBezTo>
                    <a:pt x="4" y="6471"/>
                    <a:pt x="0" y="6467"/>
                    <a:pt x="0" y="6463"/>
                  </a:cubicBezTo>
                  <a:lnTo>
                    <a:pt x="0" y="6351"/>
                  </a:lnTo>
                  <a:cubicBezTo>
                    <a:pt x="0" y="6346"/>
                    <a:pt x="4" y="6343"/>
                    <a:pt x="8" y="6343"/>
                  </a:cubicBezTo>
                  <a:cubicBezTo>
                    <a:pt x="13" y="6343"/>
                    <a:pt x="16" y="6346"/>
                    <a:pt x="16" y="6351"/>
                  </a:cubicBezTo>
                  <a:close/>
                  <a:moveTo>
                    <a:pt x="16" y="6543"/>
                  </a:moveTo>
                  <a:lnTo>
                    <a:pt x="16" y="6655"/>
                  </a:lnTo>
                  <a:cubicBezTo>
                    <a:pt x="16" y="6659"/>
                    <a:pt x="13" y="6663"/>
                    <a:pt x="8" y="6663"/>
                  </a:cubicBezTo>
                  <a:cubicBezTo>
                    <a:pt x="4" y="6663"/>
                    <a:pt x="0" y="6659"/>
                    <a:pt x="0" y="6655"/>
                  </a:cubicBezTo>
                  <a:lnTo>
                    <a:pt x="0" y="6543"/>
                  </a:lnTo>
                  <a:cubicBezTo>
                    <a:pt x="0" y="6539"/>
                    <a:pt x="4" y="6535"/>
                    <a:pt x="8" y="6535"/>
                  </a:cubicBezTo>
                  <a:cubicBezTo>
                    <a:pt x="13" y="6535"/>
                    <a:pt x="16" y="6539"/>
                    <a:pt x="16" y="6543"/>
                  </a:cubicBezTo>
                  <a:close/>
                  <a:moveTo>
                    <a:pt x="16" y="6735"/>
                  </a:moveTo>
                  <a:lnTo>
                    <a:pt x="16" y="6847"/>
                  </a:lnTo>
                  <a:cubicBezTo>
                    <a:pt x="16" y="6852"/>
                    <a:pt x="13" y="6855"/>
                    <a:pt x="8" y="6855"/>
                  </a:cubicBezTo>
                  <a:cubicBezTo>
                    <a:pt x="4" y="6855"/>
                    <a:pt x="0" y="6852"/>
                    <a:pt x="0" y="6847"/>
                  </a:cubicBezTo>
                  <a:lnTo>
                    <a:pt x="0" y="6735"/>
                  </a:lnTo>
                  <a:cubicBezTo>
                    <a:pt x="0" y="6731"/>
                    <a:pt x="4" y="6727"/>
                    <a:pt x="8" y="6727"/>
                  </a:cubicBezTo>
                  <a:cubicBezTo>
                    <a:pt x="13" y="6727"/>
                    <a:pt x="16" y="6731"/>
                    <a:pt x="16" y="6735"/>
                  </a:cubicBezTo>
                  <a:close/>
                  <a:moveTo>
                    <a:pt x="16" y="6927"/>
                  </a:moveTo>
                  <a:lnTo>
                    <a:pt x="16" y="7039"/>
                  </a:lnTo>
                  <a:cubicBezTo>
                    <a:pt x="16" y="7044"/>
                    <a:pt x="13" y="7047"/>
                    <a:pt x="8" y="7047"/>
                  </a:cubicBezTo>
                  <a:cubicBezTo>
                    <a:pt x="4" y="7047"/>
                    <a:pt x="0" y="7044"/>
                    <a:pt x="0" y="7039"/>
                  </a:cubicBezTo>
                  <a:lnTo>
                    <a:pt x="0" y="6927"/>
                  </a:lnTo>
                  <a:cubicBezTo>
                    <a:pt x="0" y="6923"/>
                    <a:pt x="4" y="6919"/>
                    <a:pt x="8" y="6919"/>
                  </a:cubicBezTo>
                  <a:cubicBezTo>
                    <a:pt x="13" y="6919"/>
                    <a:pt x="16" y="6923"/>
                    <a:pt x="16" y="6927"/>
                  </a:cubicBezTo>
                  <a:close/>
                  <a:moveTo>
                    <a:pt x="16" y="7120"/>
                  </a:moveTo>
                  <a:lnTo>
                    <a:pt x="16" y="7232"/>
                  </a:lnTo>
                  <a:cubicBezTo>
                    <a:pt x="16" y="7236"/>
                    <a:pt x="13" y="7240"/>
                    <a:pt x="8" y="7240"/>
                  </a:cubicBezTo>
                  <a:cubicBezTo>
                    <a:pt x="4" y="7240"/>
                    <a:pt x="0" y="7236"/>
                    <a:pt x="0" y="7232"/>
                  </a:cubicBezTo>
                  <a:lnTo>
                    <a:pt x="0" y="7120"/>
                  </a:lnTo>
                  <a:cubicBezTo>
                    <a:pt x="0" y="7115"/>
                    <a:pt x="4" y="7112"/>
                    <a:pt x="8" y="7112"/>
                  </a:cubicBezTo>
                  <a:cubicBezTo>
                    <a:pt x="13" y="7112"/>
                    <a:pt x="16" y="7115"/>
                    <a:pt x="16" y="7120"/>
                  </a:cubicBezTo>
                  <a:close/>
                  <a:moveTo>
                    <a:pt x="16" y="7312"/>
                  </a:moveTo>
                  <a:lnTo>
                    <a:pt x="16" y="7424"/>
                  </a:lnTo>
                  <a:cubicBezTo>
                    <a:pt x="16" y="7428"/>
                    <a:pt x="13" y="7432"/>
                    <a:pt x="8" y="7432"/>
                  </a:cubicBezTo>
                  <a:cubicBezTo>
                    <a:pt x="4" y="7432"/>
                    <a:pt x="0" y="7428"/>
                    <a:pt x="0" y="7424"/>
                  </a:cubicBezTo>
                  <a:lnTo>
                    <a:pt x="0" y="7312"/>
                  </a:lnTo>
                  <a:cubicBezTo>
                    <a:pt x="0" y="7307"/>
                    <a:pt x="4" y="7304"/>
                    <a:pt x="8" y="7304"/>
                  </a:cubicBezTo>
                  <a:cubicBezTo>
                    <a:pt x="13" y="7304"/>
                    <a:pt x="16" y="7307"/>
                    <a:pt x="16" y="7312"/>
                  </a:cubicBezTo>
                  <a:close/>
                  <a:moveTo>
                    <a:pt x="16" y="7504"/>
                  </a:moveTo>
                  <a:lnTo>
                    <a:pt x="16" y="7616"/>
                  </a:lnTo>
                  <a:cubicBezTo>
                    <a:pt x="16" y="7620"/>
                    <a:pt x="13" y="7624"/>
                    <a:pt x="8" y="7624"/>
                  </a:cubicBezTo>
                  <a:cubicBezTo>
                    <a:pt x="4" y="7624"/>
                    <a:pt x="0" y="7620"/>
                    <a:pt x="0" y="7616"/>
                  </a:cubicBezTo>
                  <a:lnTo>
                    <a:pt x="0" y="7504"/>
                  </a:lnTo>
                  <a:cubicBezTo>
                    <a:pt x="0" y="7499"/>
                    <a:pt x="4" y="7496"/>
                    <a:pt x="8" y="7496"/>
                  </a:cubicBezTo>
                  <a:cubicBezTo>
                    <a:pt x="13" y="7496"/>
                    <a:pt x="16" y="7499"/>
                    <a:pt x="16" y="7504"/>
                  </a:cubicBezTo>
                  <a:close/>
                  <a:moveTo>
                    <a:pt x="16" y="7696"/>
                  </a:moveTo>
                  <a:lnTo>
                    <a:pt x="16" y="7808"/>
                  </a:lnTo>
                  <a:cubicBezTo>
                    <a:pt x="16" y="7813"/>
                    <a:pt x="13" y="7816"/>
                    <a:pt x="8" y="7816"/>
                  </a:cubicBezTo>
                  <a:cubicBezTo>
                    <a:pt x="4" y="7816"/>
                    <a:pt x="0" y="7813"/>
                    <a:pt x="0" y="7808"/>
                  </a:cubicBezTo>
                  <a:lnTo>
                    <a:pt x="0" y="7696"/>
                  </a:lnTo>
                  <a:cubicBezTo>
                    <a:pt x="0" y="7692"/>
                    <a:pt x="4" y="7688"/>
                    <a:pt x="8" y="7688"/>
                  </a:cubicBezTo>
                  <a:cubicBezTo>
                    <a:pt x="13" y="7688"/>
                    <a:pt x="16" y="7692"/>
                    <a:pt x="16" y="7696"/>
                  </a:cubicBezTo>
                  <a:close/>
                  <a:moveTo>
                    <a:pt x="16" y="7888"/>
                  </a:moveTo>
                  <a:lnTo>
                    <a:pt x="16" y="8000"/>
                  </a:lnTo>
                  <a:cubicBezTo>
                    <a:pt x="16" y="8005"/>
                    <a:pt x="13" y="8008"/>
                    <a:pt x="8" y="8008"/>
                  </a:cubicBezTo>
                  <a:cubicBezTo>
                    <a:pt x="4" y="8008"/>
                    <a:pt x="0" y="8005"/>
                    <a:pt x="0" y="8000"/>
                  </a:cubicBezTo>
                  <a:lnTo>
                    <a:pt x="0" y="7888"/>
                  </a:lnTo>
                  <a:cubicBezTo>
                    <a:pt x="0" y="7884"/>
                    <a:pt x="4" y="7880"/>
                    <a:pt x="8" y="7880"/>
                  </a:cubicBezTo>
                  <a:cubicBezTo>
                    <a:pt x="13" y="7880"/>
                    <a:pt x="16" y="7884"/>
                    <a:pt x="16" y="7888"/>
                  </a:cubicBezTo>
                  <a:close/>
                  <a:moveTo>
                    <a:pt x="16" y="8080"/>
                  </a:moveTo>
                  <a:lnTo>
                    <a:pt x="16" y="8193"/>
                  </a:lnTo>
                  <a:cubicBezTo>
                    <a:pt x="16" y="8197"/>
                    <a:pt x="13" y="8201"/>
                    <a:pt x="8" y="8201"/>
                  </a:cubicBezTo>
                  <a:cubicBezTo>
                    <a:pt x="4" y="8201"/>
                    <a:pt x="0" y="8197"/>
                    <a:pt x="0" y="8193"/>
                  </a:cubicBezTo>
                  <a:lnTo>
                    <a:pt x="0" y="8080"/>
                  </a:lnTo>
                  <a:cubicBezTo>
                    <a:pt x="0" y="8076"/>
                    <a:pt x="4" y="8072"/>
                    <a:pt x="8" y="8072"/>
                  </a:cubicBezTo>
                  <a:cubicBezTo>
                    <a:pt x="13" y="8072"/>
                    <a:pt x="16" y="8076"/>
                    <a:pt x="16" y="8080"/>
                  </a:cubicBezTo>
                  <a:close/>
                  <a:moveTo>
                    <a:pt x="16" y="8273"/>
                  </a:moveTo>
                  <a:lnTo>
                    <a:pt x="16" y="8385"/>
                  </a:lnTo>
                  <a:cubicBezTo>
                    <a:pt x="16" y="8389"/>
                    <a:pt x="13" y="8393"/>
                    <a:pt x="8" y="8393"/>
                  </a:cubicBezTo>
                  <a:cubicBezTo>
                    <a:pt x="4" y="8393"/>
                    <a:pt x="0" y="8389"/>
                    <a:pt x="0" y="8385"/>
                  </a:cubicBezTo>
                  <a:lnTo>
                    <a:pt x="0" y="8273"/>
                  </a:lnTo>
                  <a:cubicBezTo>
                    <a:pt x="0" y="8268"/>
                    <a:pt x="4" y="8265"/>
                    <a:pt x="8" y="8265"/>
                  </a:cubicBezTo>
                  <a:cubicBezTo>
                    <a:pt x="13" y="8265"/>
                    <a:pt x="16" y="8268"/>
                    <a:pt x="16" y="8273"/>
                  </a:cubicBezTo>
                  <a:close/>
                  <a:moveTo>
                    <a:pt x="16" y="8465"/>
                  </a:moveTo>
                  <a:lnTo>
                    <a:pt x="16" y="8577"/>
                  </a:lnTo>
                  <a:cubicBezTo>
                    <a:pt x="16" y="8581"/>
                    <a:pt x="13" y="8585"/>
                    <a:pt x="8" y="8585"/>
                  </a:cubicBezTo>
                  <a:cubicBezTo>
                    <a:pt x="4" y="8585"/>
                    <a:pt x="0" y="8581"/>
                    <a:pt x="0" y="8577"/>
                  </a:cubicBezTo>
                  <a:lnTo>
                    <a:pt x="0" y="8465"/>
                  </a:lnTo>
                  <a:cubicBezTo>
                    <a:pt x="0" y="8460"/>
                    <a:pt x="4" y="8457"/>
                    <a:pt x="8" y="8457"/>
                  </a:cubicBezTo>
                  <a:cubicBezTo>
                    <a:pt x="13" y="8457"/>
                    <a:pt x="16" y="8460"/>
                    <a:pt x="16" y="8465"/>
                  </a:cubicBezTo>
                  <a:close/>
                  <a:moveTo>
                    <a:pt x="16" y="8657"/>
                  </a:moveTo>
                  <a:lnTo>
                    <a:pt x="16" y="8769"/>
                  </a:lnTo>
                  <a:cubicBezTo>
                    <a:pt x="16" y="8774"/>
                    <a:pt x="13" y="8777"/>
                    <a:pt x="8" y="8777"/>
                  </a:cubicBezTo>
                  <a:cubicBezTo>
                    <a:pt x="4" y="8777"/>
                    <a:pt x="0" y="8774"/>
                    <a:pt x="0" y="8769"/>
                  </a:cubicBezTo>
                  <a:lnTo>
                    <a:pt x="0" y="8657"/>
                  </a:lnTo>
                  <a:cubicBezTo>
                    <a:pt x="0" y="8653"/>
                    <a:pt x="4" y="8649"/>
                    <a:pt x="8" y="8649"/>
                  </a:cubicBezTo>
                  <a:cubicBezTo>
                    <a:pt x="13" y="8649"/>
                    <a:pt x="16" y="8653"/>
                    <a:pt x="16" y="8657"/>
                  </a:cubicBezTo>
                  <a:close/>
                  <a:moveTo>
                    <a:pt x="16" y="8849"/>
                  </a:moveTo>
                  <a:lnTo>
                    <a:pt x="16" y="8961"/>
                  </a:lnTo>
                  <a:cubicBezTo>
                    <a:pt x="16" y="8966"/>
                    <a:pt x="13" y="8969"/>
                    <a:pt x="8" y="8969"/>
                  </a:cubicBezTo>
                  <a:cubicBezTo>
                    <a:pt x="4" y="8969"/>
                    <a:pt x="0" y="8966"/>
                    <a:pt x="0" y="8961"/>
                  </a:cubicBezTo>
                  <a:lnTo>
                    <a:pt x="0" y="8849"/>
                  </a:lnTo>
                  <a:cubicBezTo>
                    <a:pt x="0" y="8845"/>
                    <a:pt x="4" y="8841"/>
                    <a:pt x="8" y="8841"/>
                  </a:cubicBezTo>
                  <a:cubicBezTo>
                    <a:pt x="13" y="8841"/>
                    <a:pt x="16" y="8845"/>
                    <a:pt x="16" y="8849"/>
                  </a:cubicBezTo>
                  <a:close/>
                  <a:moveTo>
                    <a:pt x="16" y="9041"/>
                  </a:moveTo>
                  <a:lnTo>
                    <a:pt x="16" y="9154"/>
                  </a:lnTo>
                  <a:cubicBezTo>
                    <a:pt x="16" y="9158"/>
                    <a:pt x="13" y="9162"/>
                    <a:pt x="8" y="9162"/>
                  </a:cubicBezTo>
                  <a:cubicBezTo>
                    <a:pt x="4" y="9162"/>
                    <a:pt x="0" y="9158"/>
                    <a:pt x="0" y="9154"/>
                  </a:cubicBezTo>
                  <a:lnTo>
                    <a:pt x="0" y="9041"/>
                  </a:lnTo>
                  <a:cubicBezTo>
                    <a:pt x="0" y="9037"/>
                    <a:pt x="4" y="9033"/>
                    <a:pt x="8" y="9033"/>
                  </a:cubicBezTo>
                  <a:cubicBezTo>
                    <a:pt x="13" y="9033"/>
                    <a:pt x="16" y="9037"/>
                    <a:pt x="16" y="9041"/>
                  </a:cubicBezTo>
                  <a:close/>
                  <a:moveTo>
                    <a:pt x="16" y="9234"/>
                  </a:moveTo>
                  <a:lnTo>
                    <a:pt x="16" y="9346"/>
                  </a:lnTo>
                  <a:cubicBezTo>
                    <a:pt x="16" y="9350"/>
                    <a:pt x="13" y="9354"/>
                    <a:pt x="8" y="9354"/>
                  </a:cubicBezTo>
                  <a:cubicBezTo>
                    <a:pt x="4" y="9354"/>
                    <a:pt x="0" y="9350"/>
                    <a:pt x="0" y="9346"/>
                  </a:cubicBezTo>
                  <a:lnTo>
                    <a:pt x="0" y="9234"/>
                  </a:lnTo>
                  <a:cubicBezTo>
                    <a:pt x="0" y="9229"/>
                    <a:pt x="4" y="9226"/>
                    <a:pt x="8" y="9226"/>
                  </a:cubicBezTo>
                  <a:cubicBezTo>
                    <a:pt x="13" y="9226"/>
                    <a:pt x="16" y="9229"/>
                    <a:pt x="16" y="9234"/>
                  </a:cubicBezTo>
                  <a:close/>
                  <a:moveTo>
                    <a:pt x="16" y="9426"/>
                  </a:moveTo>
                  <a:lnTo>
                    <a:pt x="16" y="9538"/>
                  </a:lnTo>
                  <a:cubicBezTo>
                    <a:pt x="16" y="9542"/>
                    <a:pt x="13" y="9546"/>
                    <a:pt x="8" y="9546"/>
                  </a:cubicBezTo>
                  <a:cubicBezTo>
                    <a:pt x="4" y="9546"/>
                    <a:pt x="0" y="9542"/>
                    <a:pt x="0" y="9538"/>
                  </a:cubicBezTo>
                  <a:lnTo>
                    <a:pt x="0" y="9426"/>
                  </a:lnTo>
                  <a:cubicBezTo>
                    <a:pt x="0" y="9421"/>
                    <a:pt x="4" y="9418"/>
                    <a:pt x="8" y="9418"/>
                  </a:cubicBezTo>
                  <a:cubicBezTo>
                    <a:pt x="13" y="9418"/>
                    <a:pt x="16" y="9421"/>
                    <a:pt x="16" y="9426"/>
                  </a:cubicBezTo>
                  <a:close/>
                  <a:moveTo>
                    <a:pt x="16" y="9618"/>
                  </a:moveTo>
                  <a:lnTo>
                    <a:pt x="16" y="9730"/>
                  </a:lnTo>
                  <a:cubicBezTo>
                    <a:pt x="16" y="9735"/>
                    <a:pt x="13" y="9738"/>
                    <a:pt x="8" y="9738"/>
                  </a:cubicBezTo>
                  <a:cubicBezTo>
                    <a:pt x="4" y="9738"/>
                    <a:pt x="0" y="9735"/>
                    <a:pt x="0" y="9730"/>
                  </a:cubicBezTo>
                  <a:lnTo>
                    <a:pt x="0" y="9618"/>
                  </a:lnTo>
                  <a:cubicBezTo>
                    <a:pt x="0" y="9614"/>
                    <a:pt x="4" y="9610"/>
                    <a:pt x="8" y="9610"/>
                  </a:cubicBezTo>
                  <a:cubicBezTo>
                    <a:pt x="13" y="9610"/>
                    <a:pt x="16" y="9614"/>
                    <a:pt x="16" y="9618"/>
                  </a:cubicBezTo>
                  <a:close/>
                  <a:moveTo>
                    <a:pt x="16" y="9810"/>
                  </a:moveTo>
                  <a:lnTo>
                    <a:pt x="16" y="9922"/>
                  </a:lnTo>
                  <a:cubicBezTo>
                    <a:pt x="16" y="9927"/>
                    <a:pt x="13" y="9930"/>
                    <a:pt x="8" y="9930"/>
                  </a:cubicBezTo>
                  <a:cubicBezTo>
                    <a:pt x="4" y="9930"/>
                    <a:pt x="0" y="9927"/>
                    <a:pt x="0" y="9922"/>
                  </a:cubicBezTo>
                  <a:lnTo>
                    <a:pt x="0" y="9810"/>
                  </a:lnTo>
                  <a:cubicBezTo>
                    <a:pt x="0" y="9806"/>
                    <a:pt x="4" y="9802"/>
                    <a:pt x="8" y="9802"/>
                  </a:cubicBezTo>
                  <a:cubicBezTo>
                    <a:pt x="13" y="9802"/>
                    <a:pt x="16" y="9806"/>
                    <a:pt x="16" y="9810"/>
                  </a:cubicBezTo>
                  <a:close/>
                  <a:moveTo>
                    <a:pt x="16" y="10002"/>
                  </a:moveTo>
                  <a:lnTo>
                    <a:pt x="16" y="10115"/>
                  </a:lnTo>
                  <a:cubicBezTo>
                    <a:pt x="16" y="10119"/>
                    <a:pt x="13" y="10123"/>
                    <a:pt x="8" y="10123"/>
                  </a:cubicBezTo>
                  <a:cubicBezTo>
                    <a:pt x="4" y="10123"/>
                    <a:pt x="0" y="10119"/>
                    <a:pt x="0" y="10115"/>
                  </a:cubicBezTo>
                  <a:lnTo>
                    <a:pt x="0" y="10002"/>
                  </a:lnTo>
                  <a:cubicBezTo>
                    <a:pt x="0" y="9998"/>
                    <a:pt x="4" y="9994"/>
                    <a:pt x="8" y="9994"/>
                  </a:cubicBezTo>
                  <a:cubicBezTo>
                    <a:pt x="13" y="9994"/>
                    <a:pt x="16" y="9998"/>
                    <a:pt x="16" y="10002"/>
                  </a:cubicBezTo>
                  <a:close/>
                  <a:moveTo>
                    <a:pt x="16" y="10195"/>
                  </a:moveTo>
                  <a:lnTo>
                    <a:pt x="16" y="10307"/>
                  </a:lnTo>
                  <a:cubicBezTo>
                    <a:pt x="16" y="10311"/>
                    <a:pt x="13" y="10315"/>
                    <a:pt x="8" y="10315"/>
                  </a:cubicBezTo>
                  <a:cubicBezTo>
                    <a:pt x="4" y="10315"/>
                    <a:pt x="0" y="10311"/>
                    <a:pt x="0" y="10307"/>
                  </a:cubicBezTo>
                  <a:lnTo>
                    <a:pt x="0" y="10195"/>
                  </a:lnTo>
                  <a:cubicBezTo>
                    <a:pt x="0" y="10190"/>
                    <a:pt x="4" y="10187"/>
                    <a:pt x="8" y="10187"/>
                  </a:cubicBezTo>
                  <a:cubicBezTo>
                    <a:pt x="13" y="10187"/>
                    <a:pt x="16" y="10190"/>
                    <a:pt x="16" y="10195"/>
                  </a:cubicBezTo>
                  <a:close/>
                  <a:moveTo>
                    <a:pt x="16" y="10387"/>
                  </a:moveTo>
                  <a:lnTo>
                    <a:pt x="16" y="10499"/>
                  </a:lnTo>
                  <a:cubicBezTo>
                    <a:pt x="16" y="10503"/>
                    <a:pt x="13" y="10507"/>
                    <a:pt x="8" y="10507"/>
                  </a:cubicBezTo>
                  <a:cubicBezTo>
                    <a:pt x="4" y="10507"/>
                    <a:pt x="0" y="10503"/>
                    <a:pt x="0" y="10499"/>
                  </a:cubicBezTo>
                  <a:lnTo>
                    <a:pt x="0" y="10387"/>
                  </a:lnTo>
                  <a:cubicBezTo>
                    <a:pt x="0" y="10382"/>
                    <a:pt x="4" y="10379"/>
                    <a:pt x="8" y="10379"/>
                  </a:cubicBezTo>
                  <a:cubicBezTo>
                    <a:pt x="13" y="10379"/>
                    <a:pt x="16" y="10382"/>
                    <a:pt x="16" y="10387"/>
                  </a:cubicBezTo>
                  <a:close/>
                  <a:moveTo>
                    <a:pt x="16" y="10579"/>
                  </a:moveTo>
                  <a:lnTo>
                    <a:pt x="16" y="10691"/>
                  </a:lnTo>
                  <a:cubicBezTo>
                    <a:pt x="16" y="10696"/>
                    <a:pt x="13" y="10699"/>
                    <a:pt x="8" y="10699"/>
                  </a:cubicBezTo>
                  <a:cubicBezTo>
                    <a:pt x="4" y="10699"/>
                    <a:pt x="0" y="10696"/>
                    <a:pt x="0" y="10691"/>
                  </a:cubicBezTo>
                  <a:lnTo>
                    <a:pt x="0" y="10579"/>
                  </a:lnTo>
                  <a:cubicBezTo>
                    <a:pt x="0" y="10575"/>
                    <a:pt x="4" y="10571"/>
                    <a:pt x="8" y="10571"/>
                  </a:cubicBezTo>
                  <a:cubicBezTo>
                    <a:pt x="13" y="10571"/>
                    <a:pt x="16" y="10575"/>
                    <a:pt x="16" y="10579"/>
                  </a:cubicBezTo>
                  <a:close/>
                  <a:moveTo>
                    <a:pt x="16" y="10771"/>
                  </a:moveTo>
                  <a:lnTo>
                    <a:pt x="16" y="10883"/>
                  </a:lnTo>
                  <a:cubicBezTo>
                    <a:pt x="16" y="10888"/>
                    <a:pt x="13" y="10891"/>
                    <a:pt x="8" y="10891"/>
                  </a:cubicBezTo>
                  <a:cubicBezTo>
                    <a:pt x="4" y="10891"/>
                    <a:pt x="0" y="10888"/>
                    <a:pt x="0" y="10883"/>
                  </a:cubicBezTo>
                  <a:lnTo>
                    <a:pt x="0" y="10771"/>
                  </a:lnTo>
                  <a:cubicBezTo>
                    <a:pt x="0" y="10767"/>
                    <a:pt x="4" y="10763"/>
                    <a:pt x="8" y="10763"/>
                  </a:cubicBezTo>
                  <a:cubicBezTo>
                    <a:pt x="13" y="10763"/>
                    <a:pt x="16" y="10767"/>
                    <a:pt x="16" y="10771"/>
                  </a:cubicBezTo>
                  <a:close/>
                  <a:moveTo>
                    <a:pt x="16" y="10963"/>
                  </a:moveTo>
                  <a:lnTo>
                    <a:pt x="16" y="11075"/>
                  </a:lnTo>
                  <a:cubicBezTo>
                    <a:pt x="16" y="11080"/>
                    <a:pt x="13" y="11084"/>
                    <a:pt x="8" y="11084"/>
                  </a:cubicBezTo>
                  <a:cubicBezTo>
                    <a:pt x="4" y="11084"/>
                    <a:pt x="0" y="11080"/>
                    <a:pt x="0" y="11075"/>
                  </a:cubicBezTo>
                  <a:lnTo>
                    <a:pt x="0" y="10963"/>
                  </a:lnTo>
                  <a:cubicBezTo>
                    <a:pt x="0" y="10959"/>
                    <a:pt x="4" y="10955"/>
                    <a:pt x="8" y="10955"/>
                  </a:cubicBezTo>
                  <a:cubicBezTo>
                    <a:pt x="13" y="10955"/>
                    <a:pt x="16" y="10959"/>
                    <a:pt x="16" y="10963"/>
                  </a:cubicBezTo>
                  <a:close/>
                  <a:moveTo>
                    <a:pt x="16" y="11156"/>
                  </a:moveTo>
                  <a:lnTo>
                    <a:pt x="16" y="11268"/>
                  </a:lnTo>
                  <a:cubicBezTo>
                    <a:pt x="16" y="11272"/>
                    <a:pt x="13" y="11276"/>
                    <a:pt x="8" y="11276"/>
                  </a:cubicBezTo>
                  <a:cubicBezTo>
                    <a:pt x="4" y="11276"/>
                    <a:pt x="0" y="11272"/>
                    <a:pt x="0" y="11268"/>
                  </a:cubicBezTo>
                  <a:lnTo>
                    <a:pt x="0" y="11156"/>
                  </a:lnTo>
                  <a:cubicBezTo>
                    <a:pt x="0" y="11151"/>
                    <a:pt x="4" y="11148"/>
                    <a:pt x="8" y="11148"/>
                  </a:cubicBezTo>
                  <a:cubicBezTo>
                    <a:pt x="13" y="11148"/>
                    <a:pt x="16" y="11151"/>
                    <a:pt x="16" y="11156"/>
                  </a:cubicBezTo>
                  <a:close/>
                  <a:moveTo>
                    <a:pt x="16" y="11348"/>
                  </a:moveTo>
                  <a:lnTo>
                    <a:pt x="16" y="11460"/>
                  </a:lnTo>
                  <a:cubicBezTo>
                    <a:pt x="16" y="11464"/>
                    <a:pt x="13" y="11468"/>
                    <a:pt x="8" y="11468"/>
                  </a:cubicBezTo>
                  <a:cubicBezTo>
                    <a:pt x="4" y="11468"/>
                    <a:pt x="0" y="11464"/>
                    <a:pt x="0" y="11460"/>
                  </a:cubicBezTo>
                  <a:lnTo>
                    <a:pt x="0" y="11348"/>
                  </a:lnTo>
                  <a:cubicBezTo>
                    <a:pt x="0" y="11343"/>
                    <a:pt x="4" y="11340"/>
                    <a:pt x="8" y="11340"/>
                  </a:cubicBezTo>
                  <a:cubicBezTo>
                    <a:pt x="13" y="11340"/>
                    <a:pt x="16" y="11343"/>
                    <a:pt x="16" y="11348"/>
                  </a:cubicBezTo>
                  <a:close/>
                  <a:moveTo>
                    <a:pt x="16" y="11540"/>
                  </a:moveTo>
                  <a:lnTo>
                    <a:pt x="16" y="11652"/>
                  </a:lnTo>
                  <a:cubicBezTo>
                    <a:pt x="16" y="11657"/>
                    <a:pt x="13" y="11660"/>
                    <a:pt x="8" y="11660"/>
                  </a:cubicBezTo>
                  <a:cubicBezTo>
                    <a:pt x="4" y="11660"/>
                    <a:pt x="0" y="11657"/>
                    <a:pt x="0" y="11652"/>
                  </a:cubicBezTo>
                  <a:lnTo>
                    <a:pt x="0" y="11540"/>
                  </a:lnTo>
                  <a:cubicBezTo>
                    <a:pt x="0" y="11536"/>
                    <a:pt x="4" y="11532"/>
                    <a:pt x="8" y="11532"/>
                  </a:cubicBezTo>
                  <a:cubicBezTo>
                    <a:pt x="13" y="11532"/>
                    <a:pt x="16" y="11536"/>
                    <a:pt x="16" y="11540"/>
                  </a:cubicBezTo>
                  <a:close/>
                </a:path>
              </a:pathLst>
            </a:custGeom>
            <a:solidFill>
              <a:srgbClr val="5692C9"/>
            </a:solidFill>
            <a:ln w="0" cap="flat">
              <a:solidFill>
                <a:srgbClr val="5692C9"/>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242"/>
            <p:cNvSpPr>
              <a:spLocks noEditPoints="1"/>
            </p:cNvSpPr>
            <p:nvPr/>
          </p:nvSpPr>
          <p:spPr bwMode="auto">
            <a:xfrm>
              <a:off x="5190" y="734"/>
              <a:ext cx="4" cy="3360"/>
            </a:xfrm>
            <a:custGeom>
              <a:avLst/>
              <a:gdLst>
                <a:gd name="T0" fmla="*/ 16 w 16"/>
                <a:gd name="T1" fmla="*/ 8 h 11660"/>
                <a:gd name="T2" fmla="*/ 16 w 16"/>
                <a:gd name="T3" fmla="*/ 201 h 11660"/>
                <a:gd name="T4" fmla="*/ 16 w 16"/>
                <a:gd name="T5" fmla="*/ 393 h 11660"/>
                <a:gd name="T6" fmla="*/ 16 w 16"/>
                <a:gd name="T7" fmla="*/ 585 h 11660"/>
                <a:gd name="T8" fmla="*/ 16 w 16"/>
                <a:gd name="T9" fmla="*/ 777 h 11660"/>
                <a:gd name="T10" fmla="*/ 16 w 16"/>
                <a:gd name="T11" fmla="*/ 969 h 11660"/>
                <a:gd name="T12" fmla="*/ 16 w 16"/>
                <a:gd name="T13" fmla="*/ 1162 h 11660"/>
                <a:gd name="T14" fmla="*/ 16 w 16"/>
                <a:gd name="T15" fmla="*/ 1354 h 11660"/>
                <a:gd name="T16" fmla="*/ 16 w 16"/>
                <a:gd name="T17" fmla="*/ 1546 h 11660"/>
                <a:gd name="T18" fmla="*/ 16 w 16"/>
                <a:gd name="T19" fmla="*/ 1738 h 11660"/>
                <a:gd name="T20" fmla="*/ 16 w 16"/>
                <a:gd name="T21" fmla="*/ 1930 h 11660"/>
                <a:gd name="T22" fmla="*/ 16 w 16"/>
                <a:gd name="T23" fmla="*/ 2123 h 11660"/>
                <a:gd name="T24" fmla="*/ 16 w 16"/>
                <a:gd name="T25" fmla="*/ 2315 h 11660"/>
                <a:gd name="T26" fmla="*/ 16 w 16"/>
                <a:gd name="T27" fmla="*/ 2507 h 11660"/>
                <a:gd name="T28" fmla="*/ 16 w 16"/>
                <a:gd name="T29" fmla="*/ 2699 h 11660"/>
                <a:gd name="T30" fmla="*/ 16 w 16"/>
                <a:gd name="T31" fmla="*/ 2891 h 11660"/>
                <a:gd name="T32" fmla="*/ 16 w 16"/>
                <a:gd name="T33" fmla="*/ 3083 h 11660"/>
                <a:gd name="T34" fmla="*/ 16 w 16"/>
                <a:gd name="T35" fmla="*/ 3276 h 11660"/>
                <a:gd name="T36" fmla="*/ 16 w 16"/>
                <a:gd name="T37" fmla="*/ 3468 h 11660"/>
                <a:gd name="T38" fmla="*/ 16 w 16"/>
                <a:gd name="T39" fmla="*/ 3660 h 11660"/>
                <a:gd name="T40" fmla="*/ 16 w 16"/>
                <a:gd name="T41" fmla="*/ 3852 h 11660"/>
                <a:gd name="T42" fmla="*/ 16 w 16"/>
                <a:gd name="T43" fmla="*/ 4044 h 11660"/>
                <a:gd name="T44" fmla="*/ 16 w 16"/>
                <a:gd name="T45" fmla="*/ 4237 h 11660"/>
                <a:gd name="T46" fmla="*/ 16 w 16"/>
                <a:gd name="T47" fmla="*/ 4429 h 11660"/>
                <a:gd name="T48" fmla="*/ 16 w 16"/>
                <a:gd name="T49" fmla="*/ 4621 h 11660"/>
                <a:gd name="T50" fmla="*/ 16 w 16"/>
                <a:gd name="T51" fmla="*/ 4813 h 11660"/>
                <a:gd name="T52" fmla="*/ 16 w 16"/>
                <a:gd name="T53" fmla="*/ 5005 h 11660"/>
                <a:gd name="T54" fmla="*/ 16 w 16"/>
                <a:gd name="T55" fmla="*/ 5198 h 11660"/>
                <a:gd name="T56" fmla="*/ 16 w 16"/>
                <a:gd name="T57" fmla="*/ 5390 h 11660"/>
                <a:gd name="T58" fmla="*/ 16 w 16"/>
                <a:gd name="T59" fmla="*/ 5582 h 11660"/>
                <a:gd name="T60" fmla="*/ 16 w 16"/>
                <a:gd name="T61" fmla="*/ 5774 h 11660"/>
                <a:gd name="T62" fmla="*/ 16 w 16"/>
                <a:gd name="T63" fmla="*/ 5966 h 11660"/>
                <a:gd name="T64" fmla="*/ 16 w 16"/>
                <a:gd name="T65" fmla="*/ 6159 h 11660"/>
                <a:gd name="T66" fmla="*/ 16 w 16"/>
                <a:gd name="T67" fmla="*/ 6351 h 11660"/>
                <a:gd name="T68" fmla="*/ 16 w 16"/>
                <a:gd name="T69" fmla="*/ 6543 h 11660"/>
                <a:gd name="T70" fmla="*/ 16 w 16"/>
                <a:gd name="T71" fmla="*/ 6735 h 11660"/>
                <a:gd name="T72" fmla="*/ 16 w 16"/>
                <a:gd name="T73" fmla="*/ 6927 h 11660"/>
                <a:gd name="T74" fmla="*/ 16 w 16"/>
                <a:gd name="T75" fmla="*/ 7120 h 11660"/>
                <a:gd name="T76" fmla="*/ 16 w 16"/>
                <a:gd name="T77" fmla="*/ 7312 h 11660"/>
                <a:gd name="T78" fmla="*/ 16 w 16"/>
                <a:gd name="T79" fmla="*/ 7504 h 11660"/>
                <a:gd name="T80" fmla="*/ 16 w 16"/>
                <a:gd name="T81" fmla="*/ 7696 h 11660"/>
                <a:gd name="T82" fmla="*/ 16 w 16"/>
                <a:gd name="T83" fmla="*/ 7888 h 11660"/>
                <a:gd name="T84" fmla="*/ 16 w 16"/>
                <a:gd name="T85" fmla="*/ 8080 h 11660"/>
                <a:gd name="T86" fmla="*/ 16 w 16"/>
                <a:gd name="T87" fmla="*/ 8273 h 11660"/>
                <a:gd name="T88" fmla="*/ 16 w 16"/>
                <a:gd name="T89" fmla="*/ 8465 h 11660"/>
                <a:gd name="T90" fmla="*/ 16 w 16"/>
                <a:gd name="T91" fmla="*/ 8657 h 11660"/>
                <a:gd name="T92" fmla="*/ 16 w 16"/>
                <a:gd name="T93" fmla="*/ 8849 h 11660"/>
                <a:gd name="T94" fmla="*/ 16 w 16"/>
                <a:gd name="T95" fmla="*/ 9041 h 11660"/>
                <a:gd name="T96" fmla="*/ 16 w 16"/>
                <a:gd name="T97" fmla="*/ 9234 h 11660"/>
                <a:gd name="T98" fmla="*/ 16 w 16"/>
                <a:gd name="T99" fmla="*/ 9426 h 11660"/>
                <a:gd name="T100" fmla="*/ 16 w 16"/>
                <a:gd name="T101" fmla="*/ 9618 h 11660"/>
                <a:gd name="T102" fmla="*/ 16 w 16"/>
                <a:gd name="T103" fmla="*/ 9810 h 11660"/>
                <a:gd name="T104" fmla="*/ 16 w 16"/>
                <a:gd name="T105" fmla="*/ 10002 h 11660"/>
                <a:gd name="T106" fmla="*/ 16 w 16"/>
                <a:gd name="T107" fmla="*/ 10195 h 11660"/>
                <a:gd name="T108" fmla="*/ 16 w 16"/>
                <a:gd name="T109" fmla="*/ 10387 h 11660"/>
                <a:gd name="T110" fmla="*/ 16 w 16"/>
                <a:gd name="T111" fmla="*/ 10579 h 11660"/>
                <a:gd name="T112" fmla="*/ 16 w 16"/>
                <a:gd name="T113" fmla="*/ 10771 h 11660"/>
                <a:gd name="T114" fmla="*/ 16 w 16"/>
                <a:gd name="T115" fmla="*/ 10963 h 11660"/>
                <a:gd name="T116" fmla="*/ 16 w 16"/>
                <a:gd name="T117" fmla="*/ 11156 h 11660"/>
                <a:gd name="T118" fmla="*/ 16 w 16"/>
                <a:gd name="T119" fmla="*/ 11348 h 11660"/>
                <a:gd name="T120" fmla="*/ 16 w 16"/>
                <a:gd name="T121" fmla="*/ 11540 h 11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 h="11660">
                  <a:moveTo>
                    <a:pt x="16" y="8"/>
                  </a:moveTo>
                  <a:lnTo>
                    <a:pt x="16" y="121"/>
                  </a:lnTo>
                  <a:cubicBezTo>
                    <a:pt x="16" y="125"/>
                    <a:pt x="13" y="129"/>
                    <a:pt x="8" y="129"/>
                  </a:cubicBezTo>
                  <a:cubicBezTo>
                    <a:pt x="4" y="129"/>
                    <a:pt x="0" y="125"/>
                    <a:pt x="0" y="121"/>
                  </a:cubicBezTo>
                  <a:lnTo>
                    <a:pt x="0" y="8"/>
                  </a:lnTo>
                  <a:cubicBezTo>
                    <a:pt x="0" y="4"/>
                    <a:pt x="4" y="0"/>
                    <a:pt x="8" y="0"/>
                  </a:cubicBezTo>
                  <a:cubicBezTo>
                    <a:pt x="13" y="0"/>
                    <a:pt x="16" y="4"/>
                    <a:pt x="16" y="8"/>
                  </a:cubicBezTo>
                  <a:close/>
                  <a:moveTo>
                    <a:pt x="16" y="201"/>
                  </a:moveTo>
                  <a:lnTo>
                    <a:pt x="16" y="313"/>
                  </a:lnTo>
                  <a:cubicBezTo>
                    <a:pt x="16" y="317"/>
                    <a:pt x="13" y="321"/>
                    <a:pt x="8" y="321"/>
                  </a:cubicBezTo>
                  <a:cubicBezTo>
                    <a:pt x="4" y="321"/>
                    <a:pt x="0" y="317"/>
                    <a:pt x="0" y="313"/>
                  </a:cubicBezTo>
                  <a:lnTo>
                    <a:pt x="0" y="201"/>
                  </a:lnTo>
                  <a:cubicBezTo>
                    <a:pt x="0" y="196"/>
                    <a:pt x="4" y="193"/>
                    <a:pt x="8" y="193"/>
                  </a:cubicBezTo>
                  <a:cubicBezTo>
                    <a:pt x="13" y="193"/>
                    <a:pt x="16" y="196"/>
                    <a:pt x="16" y="201"/>
                  </a:cubicBezTo>
                  <a:close/>
                  <a:moveTo>
                    <a:pt x="16" y="393"/>
                  </a:moveTo>
                  <a:lnTo>
                    <a:pt x="16" y="505"/>
                  </a:lnTo>
                  <a:cubicBezTo>
                    <a:pt x="16" y="509"/>
                    <a:pt x="13" y="513"/>
                    <a:pt x="8" y="513"/>
                  </a:cubicBezTo>
                  <a:cubicBezTo>
                    <a:pt x="4" y="513"/>
                    <a:pt x="0" y="509"/>
                    <a:pt x="0" y="505"/>
                  </a:cubicBezTo>
                  <a:lnTo>
                    <a:pt x="0" y="393"/>
                  </a:lnTo>
                  <a:cubicBezTo>
                    <a:pt x="0" y="388"/>
                    <a:pt x="4" y="385"/>
                    <a:pt x="8" y="385"/>
                  </a:cubicBezTo>
                  <a:cubicBezTo>
                    <a:pt x="13" y="385"/>
                    <a:pt x="16" y="388"/>
                    <a:pt x="16" y="393"/>
                  </a:cubicBezTo>
                  <a:close/>
                  <a:moveTo>
                    <a:pt x="16" y="585"/>
                  </a:moveTo>
                  <a:lnTo>
                    <a:pt x="16" y="697"/>
                  </a:lnTo>
                  <a:cubicBezTo>
                    <a:pt x="16" y="702"/>
                    <a:pt x="13" y="705"/>
                    <a:pt x="8" y="705"/>
                  </a:cubicBezTo>
                  <a:cubicBezTo>
                    <a:pt x="4" y="705"/>
                    <a:pt x="0" y="702"/>
                    <a:pt x="0" y="697"/>
                  </a:cubicBezTo>
                  <a:lnTo>
                    <a:pt x="0" y="585"/>
                  </a:lnTo>
                  <a:cubicBezTo>
                    <a:pt x="0" y="581"/>
                    <a:pt x="4" y="577"/>
                    <a:pt x="8" y="577"/>
                  </a:cubicBezTo>
                  <a:cubicBezTo>
                    <a:pt x="13" y="577"/>
                    <a:pt x="16" y="581"/>
                    <a:pt x="16" y="585"/>
                  </a:cubicBezTo>
                  <a:close/>
                  <a:moveTo>
                    <a:pt x="16" y="777"/>
                  </a:moveTo>
                  <a:lnTo>
                    <a:pt x="16" y="889"/>
                  </a:lnTo>
                  <a:cubicBezTo>
                    <a:pt x="16" y="894"/>
                    <a:pt x="13" y="897"/>
                    <a:pt x="8" y="897"/>
                  </a:cubicBezTo>
                  <a:cubicBezTo>
                    <a:pt x="4" y="897"/>
                    <a:pt x="0" y="894"/>
                    <a:pt x="0" y="889"/>
                  </a:cubicBezTo>
                  <a:lnTo>
                    <a:pt x="0" y="777"/>
                  </a:lnTo>
                  <a:cubicBezTo>
                    <a:pt x="0" y="773"/>
                    <a:pt x="4" y="769"/>
                    <a:pt x="8" y="769"/>
                  </a:cubicBezTo>
                  <a:cubicBezTo>
                    <a:pt x="13" y="769"/>
                    <a:pt x="16" y="773"/>
                    <a:pt x="16" y="777"/>
                  </a:cubicBezTo>
                  <a:close/>
                  <a:moveTo>
                    <a:pt x="16" y="969"/>
                  </a:moveTo>
                  <a:lnTo>
                    <a:pt x="16" y="1081"/>
                  </a:lnTo>
                  <a:cubicBezTo>
                    <a:pt x="16" y="1086"/>
                    <a:pt x="13" y="1089"/>
                    <a:pt x="8" y="1089"/>
                  </a:cubicBezTo>
                  <a:cubicBezTo>
                    <a:pt x="4" y="1089"/>
                    <a:pt x="0" y="1086"/>
                    <a:pt x="0" y="1081"/>
                  </a:cubicBezTo>
                  <a:lnTo>
                    <a:pt x="0" y="969"/>
                  </a:lnTo>
                  <a:cubicBezTo>
                    <a:pt x="0" y="965"/>
                    <a:pt x="4" y="961"/>
                    <a:pt x="8" y="961"/>
                  </a:cubicBezTo>
                  <a:cubicBezTo>
                    <a:pt x="13" y="961"/>
                    <a:pt x="16" y="965"/>
                    <a:pt x="16" y="969"/>
                  </a:cubicBezTo>
                  <a:close/>
                  <a:moveTo>
                    <a:pt x="16" y="1162"/>
                  </a:moveTo>
                  <a:lnTo>
                    <a:pt x="16" y="1274"/>
                  </a:lnTo>
                  <a:cubicBezTo>
                    <a:pt x="16" y="1278"/>
                    <a:pt x="13" y="1282"/>
                    <a:pt x="8" y="1282"/>
                  </a:cubicBezTo>
                  <a:cubicBezTo>
                    <a:pt x="4" y="1282"/>
                    <a:pt x="0" y="1278"/>
                    <a:pt x="0" y="1274"/>
                  </a:cubicBezTo>
                  <a:lnTo>
                    <a:pt x="0" y="1162"/>
                  </a:lnTo>
                  <a:cubicBezTo>
                    <a:pt x="0" y="1157"/>
                    <a:pt x="4" y="1154"/>
                    <a:pt x="8" y="1154"/>
                  </a:cubicBezTo>
                  <a:cubicBezTo>
                    <a:pt x="13" y="1154"/>
                    <a:pt x="16" y="1157"/>
                    <a:pt x="16" y="1162"/>
                  </a:cubicBezTo>
                  <a:close/>
                  <a:moveTo>
                    <a:pt x="16" y="1354"/>
                  </a:moveTo>
                  <a:lnTo>
                    <a:pt x="16" y="1466"/>
                  </a:lnTo>
                  <a:cubicBezTo>
                    <a:pt x="16" y="1470"/>
                    <a:pt x="13" y="1474"/>
                    <a:pt x="8" y="1474"/>
                  </a:cubicBezTo>
                  <a:cubicBezTo>
                    <a:pt x="4" y="1474"/>
                    <a:pt x="0" y="1470"/>
                    <a:pt x="0" y="1466"/>
                  </a:cubicBezTo>
                  <a:lnTo>
                    <a:pt x="0" y="1354"/>
                  </a:lnTo>
                  <a:cubicBezTo>
                    <a:pt x="0" y="1349"/>
                    <a:pt x="4" y="1346"/>
                    <a:pt x="8" y="1346"/>
                  </a:cubicBezTo>
                  <a:cubicBezTo>
                    <a:pt x="13" y="1346"/>
                    <a:pt x="16" y="1349"/>
                    <a:pt x="16" y="1354"/>
                  </a:cubicBezTo>
                  <a:close/>
                  <a:moveTo>
                    <a:pt x="16" y="1546"/>
                  </a:moveTo>
                  <a:lnTo>
                    <a:pt x="16" y="1658"/>
                  </a:lnTo>
                  <a:cubicBezTo>
                    <a:pt x="16" y="1662"/>
                    <a:pt x="13" y="1666"/>
                    <a:pt x="8" y="1666"/>
                  </a:cubicBezTo>
                  <a:cubicBezTo>
                    <a:pt x="4" y="1666"/>
                    <a:pt x="0" y="1662"/>
                    <a:pt x="0" y="1658"/>
                  </a:cubicBezTo>
                  <a:lnTo>
                    <a:pt x="0" y="1546"/>
                  </a:lnTo>
                  <a:cubicBezTo>
                    <a:pt x="0" y="1542"/>
                    <a:pt x="4" y="1538"/>
                    <a:pt x="8" y="1538"/>
                  </a:cubicBezTo>
                  <a:cubicBezTo>
                    <a:pt x="13" y="1538"/>
                    <a:pt x="16" y="1542"/>
                    <a:pt x="16" y="1546"/>
                  </a:cubicBezTo>
                  <a:close/>
                  <a:moveTo>
                    <a:pt x="16" y="1738"/>
                  </a:moveTo>
                  <a:lnTo>
                    <a:pt x="16" y="1850"/>
                  </a:lnTo>
                  <a:cubicBezTo>
                    <a:pt x="16" y="1855"/>
                    <a:pt x="13" y="1858"/>
                    <a:pt x="8" y="1858"/>
                  </a:cubicBezTo>
                  <a:cubicBezTo>
                    <a:pt x="4" y="1858"/>
                    <a:pt x="0" y="1855"/>
                    <a:pt x="0" y="1850"/>
                  </a:cubicBezTo>
                  <a:lnTo>
                    <a:pt x="0" y="1738"/>
                  </a:lnTo>
                  <a:cubicBezTo>
                    <a:pt x="0" y="1734"/>
                    <a:pt x="4" y="1730"/>
                    <a:pt x="8" y="1730"/>
                  </a:cubicBezTo>
                  <a:cubicBezTo>
                    <a:pt x="13" y="1730"/>
                    <a:pt x="16" y="1734"/>
                    <a:pt x="16" y="1738"/>
                  </a:cubicBezTo>
                  <a:close/>
                  <a:moveTo>
                    <a:pt x="16" y="1930"/>
                  </a:moveTo>
                  <a:lnTo>
                    <a:pt x="16" y="2042"/>
                  </a:lnTo>
                  <a:cubicBezTo>
                    <a:pt x="16" y="2047"/>
                    <a:pt x="13" y="2050"/>
                    <a:pt x="8" y="2050"/>
                  </a:cubicBezTo>
                  <a:cubicBezTo>
                    <a:pt x="4" y="2050"/>
                    <a:pt x="0" y="2047"/>
                    <a:pt x="0" y="2042"/>
                  </a:cubicBezTo>
                  <a:lnTo>
                    <a:pt x="0" y="1930"/>
                  </a:lnTo>
                  <a:cubicBezTo>
                    <a:pt x="0" y="1926"/>
                    <a:pt x="4" y="1922"/>
                    <a:pt x="8" y="1922"/>
                  </a:cubicBezTo>
                  <a:cubicBezTo>
                    <a:pt x="13" y="1922"/>
                    <a:pt x="16" y="1926"/>
                    <a:pt x="16" y="1930"/>
                  </a:cubicBezTo>
                  <a:close/>
                  <a:moveTo>
                    <a:pt x="16" y="2123"/>
                  </a:moveTo>
                  <a:lnTo>
                    <a:pt x="16" y="2235"/>
                  </a:lnTo>
                  <a:cubicBezTo>
                    <a:pt x="16" y="2239"/>
                    <a:pt x="13" y="2243"/>
                    <a:pt x="8" y="2243"/>
                  </a:cubicBezTo>
                  <a:cubicBezTo>
                    <a:pt x="4" y="2243"/>
                    <a:pt x="0" y="2239"/>
                    <a:pt x="0" y="2235"/>
                  </a:cubicBezTo>
                  <a:lnTo>
                    <a:pt x="0" y="2123"/>
                  </a:lnTo>
                  <a:cubicBezTo>
                    <a:pt x="0" y="2118"/>
                    <a:pt x="4" y="2115"/>
                    <a:pt x="8" y="2115"/>
                  </a:cubicBezTo>
                  <a:cubicBezTo>
                    <a:pt x="13" y="2115"/>
                    <a:pt x="16" y="2118"/>
                    <a:pt x="16" y="2123"/>
                  </a:cubicBezTo>
                  <a:close/>
                  <a:moveTo>
                    <a:pt x="16" y="2315"/>
                  </a:moveTo>
                  <a:lnTo>
                    <a:pt x="16" y="2427"/>
                  </a:lnTo>
                  <a:cubicBezTo>
                    <a:pt x="16" y="2431"/>
                    <a:pt x="13" y="2435"/>
                    <a:pt x="8" y="2435"/>
                  </a:cubicBezTo>
                  <a:cubicBezTo>
                    <a:pt x="4" y="2435"/>
                    <a:pt x="0" y="2431"/>
                    <a:pt x="0" y="2427"/>
                  </a:cubicBezTo>
                  <a:lnTo>
                    <a:pt x="0" y="2315"/>
                  </a:lnTo>
                  <a:cubicBezTo>
                    <a:pt x="0" y="2310"/>
                    <a:pt x="4" y="2307"/>
                    <a:pt x="8" y="2307"/>
                  </a:cubicBezTo>
                  <a:cubicBezTo>
                    <a:pt x="13" y="2307"/>
                    <a:pt x="16" y="2310"/>
                    <a:pt x="16" y="2315"/>
                  </a:cubicBezTo>
                  <a:close/>
                  <a:moveTo>
                    <a:pt x="16" y="2507"/>
                  </a:moveTo>
                  <a:lnTo>
                    <a:pt x="16" y="2619"/>
                  </a:lnTo>
                  <a:cubicBezTo>
                    <a:pt x="16" y="2623"/>
                    <a:pt x="13" y="2627"/>
                    <a:pt x="8" y="2627"/>
                  </a:cubicBezTo>
                  <a:cubicBezTo>
                    <a:pt x="4" y="2627"/>
                    <a:pt x="0" y="2623"/>
                    <a:pt x="0" y="2619"/>
                  </a:cubicBezTo>
                  <a:lnTo>
                    <a:pt x="0" y="2507"/>
                  </a:lnTo>
                  <a:cubicBezTo>
                    <a:pt x="0" y="2502"/>
                    <a:pt x="4" y="2499"/>
                    <a:pt x="8" y="2499"/>
                  </a:cubicBezTo>
                  <a:cubicBezTo>
                    <a:pt x="13" y="2499"/>
                    <a:pt x="16" y="2502"/>
                    <a:pt x="16" y="2507"/>
                  </a:cubicBezTo>
                  <a:close/>
                  <a:moveTo>
                    <a:pt x="16" y="2699"/>
                  </a:moveTo>
                  <a:lnTo>
                    <a:pt x="16" y="2811"/>
                  </a:lnTo>
                  <a:cubicBezTo>
                    <a:pt x="16" y="2816"/>
                    <a:pt x="13" y="2819"/>
                    <a:pt x="8" y="2819"/>
                  </a:cubicBezTo>
                  <a:cubicBezTo>
                    <a:pt x="4" y="2819"/>
                    <a:pt x="0" y="2816"/>
                    <a:pt x="0" y="2811"/>
                  </a:cubicBezTo>
                  <a:lnTo>
                    <a:pt x="0" y="2699"/>
                  </a:lnTo>
                  <a:cubicBezTo>
                    <a:pt x="0" y="2695"/>
                    <a:pt x="4" y="2691"/>
                    <a:pt x="8" y="2691"/>
                  </a:cubicBezTo>
                  <a:cubicBezTo>
                    <a:pt x="13" y="2691"/>
                    <a:pt x="16" y="2695"/>
                    <a:pt x="16" y="2699"/>
                  </a:cubicBezTo>
                  <a:close/>
                  <a:moveTo>
                    <a:pt x="16" y="2891"/>
                  </a:moveTo>
                  <a:lnTo>
                    <a:pt x="16" y="3003"/>
                  </a:lnTo>
                  <a:cubicBezTo>
                    <a:pt x="16" y="3008"/>
                    <a:pt x="13" y="3011"/>
                    <a:pt x="8" y="3011"/>
                  </a:cubicBezTo>
                  <a:cubicBezTo>
                    <a:pt x="4" y="3011"/>
                    <a:pt x="0" y="3008"/>
                    <a:pt x="0" y="3003"/>
                  </a:cubicBezTo>
                  <a:lnTo>
                    <a:pt x="0" y="2891"/>
                  </a:lnTo>
                  <a:cubicBezTo>
                    <a:pt x="0" y="2887"/>
                    <a:pt x="4" y="2883"/>
                    <a:pt x="8" y="2883"/>
                  </a:cubicBezTo>
                  <a:cubicBezTo>
                    <a:pt x="13" y="2883"/>
                    <a:pt x="16" y="2887"/>
                    <a:pt x="16" y="2891"/>
                  </a:cubicBezTo>
                  <a:close/>
                  <a:moveTo>
                    <a:pt x="16" y="3083"/>
                  </a:moveTo>
                  <a:lnTo>
                    <a:pt x="16" y="3196"/>
                  </a:lnTo>
                  <a:cubicBezTo>
                    <a:pt x="16" y="3200"/>
                    <a:pt x="13" y="3204"/>
                    <a:pt x="8" y="3204"/>
                  </a:cubicBezTo>
                  <a:cubicBezTo>
                    <a:pt x="4" y="3204"/>
                    <a:pt x="0" y="3200"/>
                    <a:pt x="0" y="3196"/>
                  </a:cubicBezTo>
                  <a:lnTo>
                    <a:pt x="0" y="3083"/>
                  </a:lnTo>
                  <a:cubicBezTo>
                    <a:pt x="0" y="3079"/>
                    <a:pt x="4" y="3075"/>
                    <a:pt x="8" y="3075"/>
                  </a:cubicBezTo>
                  <a:cubicBezTo>
                    <a:pt x="13" y="3075"/>
                    <a:pt x="16" y="3079"/>
                    <a:pt x="16" y="3083"/>
                  </a:cubicBezTo>
                  <a:close/>
                  <a:moveTo>
                    <a:pt x="16" y="3276"/>
                  </a:moveTo>
                  <a:lnTo>
                    <a:pt x="16" y="3388"/>
                  </a:lnTo>
                  <a:cubicBezTo>
                    <a:pt x="16" y="3392"/>
                    <a:pt x="13" y="3396"/>
                    <a:pt x="8" y="3396"/>
                  </a:cubicBezTo>
                  <a:cubicBezTo>
                    <a:pt x="4" y="3396"/>
                    <a:pt x="0" y="3392"/>
                    <a:pt x="0" y="3388"/>
                  </a:cubicBezTo>
                  <a:lnTo>
                    <a:pt x="0" y="3276"/>
                  </a:lnTo>
                  <a:cubicBezTo>
                    <a:pt x="0" y="3271"/>
                    <a:pt x="4" y="3268"/>
                    <a:pt x="8" y="3268"/>
                  </a:cubicBezTo>
                  <a:cubicBezTo>
                    <a:pt x="13" y="3268"/>
                    <a:pt x="16" y="3271"/>
                    <a:pt x="16" y="3276"/>
                  </a:cubicBezTo>
                  <a:close/>
                  <a:moveTo>
                    <a:pt x="16" y="3468"/>
                  </a:moveTo>
                  <a:lnTo>
                    <a:pt x="16" y="3580"/>
                  </a:lnTo>
                  <a:cubicBezTo>
                    <a:pt x="16" y="3584"/>
                    <a:pt x="13" y="3588"/>
                    <a:pt x="8" y="3588"/>
                  </a:cubicBezTo>
                  <a:cubicBezTo>
                    <a:pt x="4" y="3588"/>
                    <a:pt x="0" y="3584"/>
                    <a:pt x="0" y="3580"/>
                  </a:cubicBezTo>
                  <a:lnTo>
                    <a:pt x="0" y="3468"/>
                  </a:lnTo>
                  <a:cubicBezTo>
                    <a:pt x="0" y="3463"/>
                    <a:pt x="4" y="3460"/>
                    <a:pt x="8" y="3460"/>
                  </a:cubicBezTo>
                  <a:cubicBezTo>
                    <a:pt x="13" y="3460"/>
                    <a:pt x="16" y="3463"/>
                    <a:pt x="16" y="3468"/>
                  </a:cubicBezTo>
                  <a:close/>
                  <a:moveTo>
                    <a:pt x="16" y="3660"/>
                  </a:moveTo>
                  <a:lnTo>
                    <a:pt x="16" y="3772"/>
                  </a:lnTo>
                  <a:cubicBezTo>
                    <a:pt x="16" y="3777"/>
                    <a:pt x="13" y="3780"/>
                    <a:pt x="8" y="3780"/>
                  </a:cubicBezTo>
                  <a:cubicBezTo>
                    <a:pt x="4" y="3780"/>
                    <a:pt x="0" y="3777"/>
                    <a:pt x="0" y="3772"/>
                  </a:cubicBezTo>
                  <a:lnTo>
                    <a:pt x="0" y="3660"/>
                  </a:lnTo>
                  <a:cubicBezTo>
                    <a:pt x="0" y="3656"/>
                    <a:pt x="4" y="3652"/>
                    <a:pt x="8" y="3652"/>
                  </a:cubicBezTo>
                  <a:cubicBezTo>
                    <a:pt x="13" y="3652"/>
                    <a:pt x="16" y="3656"/>
                    <a:pt x="16" y="3660"/>
                  </a:cubicBezTo>
                  <a:close/>
                  <a:moveTo>
                    <a:pt x="16" y="3852"/>
                  </a:moveTo>
                  <a:lnTo>
                    <a:pt x="16" y="3964"/>
                  </a:lnTo>
                  <a:cubicBezTo>
                    <a:pt x="16" y="3969"/>
                    <a:pt x="13" y="3972"/>
                    <a:pt x="8" y="3972"/>
                  </a:cubicBezTo>
                  <a:cubicBezTo>
                    <a:pt x="4" y="3972"/>
                    <a:pt x="0" y="3969"/>
                    <a:pt x="0" y="3964"/>
                  </a:cubicBezTo>
                  <a:lnTo>
                    <a:pt x="0" y="3852"/>
                  </a:lnTo>
                  <a:cubicBezTo>
                    <a:pt x="0" y="3848"/>
                    <a:pt x="4" y="3844"/>
                    <a:pt x="8" y="3844"/>
                  </a:cubicBezTo>
                  <a:cubicBezTo>
                    <a:pt x="13" y="3844"/>
                    <a:pt x="16" y="3848"/>
                    <a:pt x="16" y="3852"/>
                  </a:cubicBezTo>
                  <a:close/>
                  <a:moveTo>
                    <a:pt x="16" y="4044"/>
                  </a:moveTo>
                  <a:lnTo>
                    <a:pt x="16" y="4157"/>
                  </a:lnTo>
                  <a:cubicBezTo>
                    <a:pt x="16" y="4161"/>
                    <a:pt x="13" y="4165"/>
                    <a:pt x="8" y="4165"/>
                  </a:cubicBezTo>
                  <a:cubicBezTo>
                    <a:pt x="4" y="4165"/>
                    <a:pt x="0" y="4161"/>
                    <a:pt x="0" y="4157"/>
                  </a:cubicBezTo>
                  <a:lnTo>
                    <a:pt x="0" y="4044"/>
                  </a:lnTo>
                  <a:cubicBezTo>
                    <a:pt x="0" y="4040"/>
                    <a:pt x="4" y="4036"/>
                    <a:pt x="8" y="4036"/>
                  </a:cubicBezTo>
                  <a:cubicBezTo>
                    <a:pt x="13" y="4036"/>
                    <a:pt x="16" y="4040"/>
                    <a:pt x="16" y="4044"/>
                  </a:cubicBezTo>
                  <a:close/>
                  <a:moveTo>
                    <a:pt x="16" y="4237"/>
                  </a:moveTo>
                  <a:lnTo>
                    <a:pt x="16" y="4349"/>
                  </a:lnTo>
                  <a:cubicBezTo>
                    <a:pt x="16" y="4353"/>
                    <a:pt x="13" y="4357"/>
                    <a:pt x="8" y="4357"/>
                  </a:cubicBezTo>
                  <a:cubicBezTo>
                    <a:pt x="4" y="4357"/>
                    <a:pt x="0" y="4353"/>
                    <a:pt x="0" y="4349"/>
                  </a:cubicBezTo>
                  <a:lnTo>
                    <a:pt x="0" y="4237"/>
                  </a:lnTo>
                  <a:cubicBezTo>
                    <a:pt x="0" y="4232"/>
                    <a:pt x="4" y="4229"/>
                    <a:pt x="8" y="4229"/>
                  </a:cubicBezTo>
                  <a:cubicBezTo>
                    <a:pt x="13" y="4229"/>
                    <a:pt x="16" y="4232"/>
                    <a:pt x="16" y="4237"/>
                  </a:cubicBezTo>
                  <a:close/>
                  <a:moveTo>
                    <a:pt x="16" y="4429"/>
                  </a:moveTo>
                  <a:lnTo>
                    <a:pt x="16" y="4541"/>
                  </a:lnTo>
                  <a:cubicBezTo>
                    <a:pt x="16" y="4545"/>
                    <a:pt x="13" y="4549"/>
                    <a:pt x="8" y="4549"/>
                  </a:cubicBezTo>
                  <a:cubicBezTo>
                    <a:pt x="4" y="4549"/>
                    <a:pt x="0" y="4545"/>
                    <a:pt x="0" y="4541"/>
                  </a:cubicBezTo>
                  <a:lnTo>
                    <a:pt x="0" y="4429"/>
                  </a:lnTo>
                  <a:cubicBezTo>
                    <a:pt x="0" y="4424"/>
                    <a:pt x="4" y="4421"/>
                    <a:pt x="8" y="4421"/>
                  </a:cubicBezTo>
                  <a:cubicBezTo>
                    <a:pt x="13" y="4421"/>
                    <a:pt x="16" y="4424"/>
                    <a:pt x="16" y="4429"/>
                  </a:cubicBezTo>
                  <a:close/>
                  <a:moveTo>
                    <a:pt x="16" y="4621"/>
                  </a:moveTo>
                  <a:lnTo>
                    <a:pt x="16" y="4733"/>
                  </a:lnTo>
                  <a:cubicBezTo>
                    <a:pt x="16" y="4738"/>
                    <a:pt x="13" y="4741"/>
                    <a:pt x="8" y="4741"/>
                  </a:cubicBezTo>
                  <a:cubicBezTo>
                    <a:pt x="4" y="4741"/>
                    <a:pt x="0" y="4738"/>
                    <a:pt x="0" y="4733"/>
                  </a:cubicBezTo>
                  <a:lnTo>
                    <a:pt x="0" y="4621"/>
                  </a:lnTo>
                  <a:cubicBezTo>
                    <a:pt x="0" y="4617"/>
                    <a:pt x="4" y="4613"/>
                    <a:pt x="8" y="4613"/>
                  </a:cubicBezTo>
                  <a:cubicBezTo>
                    <a:pt x="13" y="4613"/>
                    <a:pt x="16" y="4617"/>
                    <a:pt x="16" y="4621"/>
                  </a:cubicBezTo>
                  <a:close/>
                  <a:moveTo>
                    <a:pt x="16" y="4813"/>
                  </a:moveTo>
                  <a:lnTo>
                    <a:pt x="16" y="4925"/>
                  </a:lnTo>
                  <a:cubicBezTo>
                    <a:pt x="16" y="4930"/>
                    <a:pt x="13" y="4933"/>
                    <a:pt x="8" y="4933"/>
                  </a:cubicBezTo>
                  <a:cubicBezTo>
                    <a:pt x="4" y="4933"/>
                    <a:pt x="0" y="4930"/>
                    <a:pt x="0" y="4925"/>
                  </a:cubicBezTo>
                  <a:lnTo>
                    <a:pt x="0" y="4813"/>
                  </a:lnTo>
                  <a:cubicBezTo>
                    <a:pt x="0" y="4809"/>
                    <a:pt x="4" y="4805"/>
                    <a:pt x="8" y="4805"/>
                  </a:cubicBezTo>
                  <a:cubicBezTo>
                    <a:pt x="13" y="4805"/>
                    <a:pt x="16" y="4809"/>
                    <a:pt x="16" y="4813"/>
                  </a:cubicBezTo>
                  <a:close/>
                  <a:moveTo>
                    <a:pt x="16" y="5005"/>
                  </a:moveTo>
                  <a:lnTo>
                    <a:pt x="16" y="5118"/>
                  </a:lnTo>
                  <a:cubicBezTo>
                    <a:pt x="16" y="5122"/>
                    <a:pt x="13" y="5126"/>
                    <a:pt x="8" y="5126"/>
                  </a:cubicBezTo>
                  <a:cubicBezTo>
                    <a:pt x="4" y="5126"/>
                    <a:pt x="0" y="5122"/>
                    <a:pt x="0" y="5118"/>
                  </a:cubicBezTo>
                  <a:lnTo>
                    <a:pt x="0" y="5005"/>
                  </a:lnTo>
                  <a:cubicBezTo>
                    <a:pt x="0" y="5001"/>
                    <a:pt x="4" y="4997"/>
                    <a:pt x="8" y="4997"/>
                  </a:cubicBezTo>
                  <a:cubicBezTo>
                    <a:pt x="13" y="4997"/>
                    <a:pt x="16" y="5001"/>
                    <a:pt x="16" y="5005"/>
                  </a:cubicBezTo>
                  <a:close/>
                  <a:moveTo>
                    <a:pt x="16" y="5198"/>
                  </a:moveTo>
                  <a:lnTo>
                    <a:pt x="16" y="5310"/>
                  </a:lnTo>
                  <a:cubicBezTo>
                    <a:pt x="16" y="5314"/>
                    <a:pt x="13" y="5318"/>
                    <a:pt x="8" y="5318"/>
                  </a:cubicBezTo>
                  <a:cubicBezTo>
                    <a:pt x="4" y="5318"/>
                    <a:pt x="0" y="5314"/>
                    <a:pt x="0" y="5310"/>
                  </a:cubicBezTo>
                  <a:lnTo>
                    <a:pt x="0" y="5198"/>
                  </a:lnTo>
                  <a:cubicBezTo>
                    <a:pt x="0" y="5193"/>
                    <a:pt x="4" y="5190"/>
                    <a:pt x="8" y="5190"/>
                  </a:cubicBezTo>
                  <a:cubicBezTo>
                    <a:pt x="13" y="5190"/>
                    <a:pt x="16" y="5193"/>
                    <a:pt x="16" y="5198"/>
                  </a:cubicBezTo>
                  <a:close/>
                  <a:moveTo>
                    <a:pt x="16" y="5390"/>
                  </a:moveTo>
                  <a:lnTo>
                    <a:pt x="16" y="5502"/>
                  </a:lnTo>
                  <a:cubicBezTo>
                    <a:pt x="16" y="5506"/>
                    <a:pt x="13" y="5510"/>
                    <a:pt x="8" y="5510"/>
                  </a:cubicBezTo>
                  <a:cubicBezTo>
                    <a:pt x="4" y="5510"/>
                    <a:pt x="0" y="5506"/>
                    <a:pt x="0" y="5502"/>
                  </a:cubicBezTo>
                  <a:lnTo>
                    <a:pt x="0" y="5390"/>
                  </a:lnTo>
                  <a:cubicBezTo>
                    <a:pt x="0" y="5385"/>
                    <a:pt x="4" y="5382"/>
                    <a:pt x="8" y="5382"/>
                  </a:cubicBezTo>
                  <a:cubicBezTo>
                    <a:pt x="13" y="5382"/>
                    <a:pt x="16" y="5385"/>
                    <a:pt x="16" y="5390"/>
                  </a:cubicBezTo>
                  <a:close/>
                  <a:moveTo>
                    <a:pt x="16" y="5582"/>
                  </a:moveTo>
                  <a:lnTo>
                    <a:pt x="16" y="5694"/>
                  </a:lnTo>
                  <a:cubicBezTo>
                    <a:pt x="16" y="5699"/>
                    <a:pt x="13" y="5702"/>
                    <a:pt x="8" y="5702"/>
                  </a:cubicBezTo>
                  <a:cubicBezTo>
                    <a:pt x="4" y="5702"/>
                    <a:pt x="0" y="5699"/>
                    <a:pt x="0" y="5694"/>
                  </a:cubicBezTo>
                  <a:lnTo>
                    <a:pt x="0" y="5582"/>
                  </a:lnTo>
                  <a:cubicBezTo>
                    <a:pt x="0" y="5578"/>
                    <a:pt x="4" y="5574"/>
                    <a:pt x="8" y="5574"/>
                  </a:cubicBezTo>
                  <a:cubicBezTo>
                    <a:pt x="13" y="5574"/>
                    <a:pt x="16" y="5578"/>
                    <a:pt x="16" y="5582"/>
                  </a:cubicBezTo>
                  <a:close/>
                  <a:moveTo>
                    <a:pt x="16" y="5774"/>
                  </a:moveTo>
                  <a:lnTo>
                    <a:pt x="16" y="5886"/>
                  </a:lnTo>
                  <a:cubicBezTo>
                    <a:pt x="16" y="5891"/>
                    <a:pt x="13" y="5894"/>
                    <a:pt x="8" y="5894"/>
                  </a:cubicBezTo>
                  <a:cubicBezTo>
                    <a:pt x="4" y="5894"/>
                    <a:pt x="0" y="5891"/>
                    <a:pt x="0" y="5886"/>
                  </a:cubicBezTo>
                  <a:lnTo>
                    <a:pt x="0" y="5774"/>
                  </a:lnTo>
                  <a:cubicBezTo>
                    <a:pt x="0" y="5770"/>
                    <a:pt x="4" y="5766"/>
                    <a:pt x="8" y="5766"/>
                  </a:cubicBezTo>
                  <a:cubicBezTo>
                    <a:pt x="13" y="5766"/>
                    <a:pt x="16" y="5770"/>
                    <a:pt x="16" y="5774"/>
                  </a:cubicBezTo>
                  <a:close/>
                  <a:moveTo>
                    <a:pt x="16" y="5966"/>
                  </a:moveTo>
                  <a:lnTo>
                    <a:pt x="16" y="6078"/>
                  </a:lnTo>
                  <a:cubicBezTo>
                    <a:pt x="16" y="6083"/>
                    <a:pt x="13" y="6086"/>
                    <a:pt x="8" y="6086"/>
                  </a:cubicBezTo>
                  <a:cubicBezTo>
                    <a:pt x="4" y="6086"/>
                    <a:pt x="0" y="6083"/>
                    <a:pt x="0" y="6078"/>
                  </a:cubicBezTo>
                  <a:lnTo>
                    <a:pt x="0" y="5966"/>
                  </a:lnTo>
                  <a:cubicBezTo>
                    <a:pt x="0" y="5962"/>
                    <a:pt x="4" y="5958"/>
                    <a:pt x="8" y="5958"/>
                  </a:cubicBezTo>
                  <a:cubicBezTo>
                    <a:pt x="13" y="5958"/>
                    <a:pt x="16" y="5962"/>
                    <a:pt x="16" y="5966"/>
                  </a:cubicBezTo>
                  <a:close/>
                  <a:moveTo>
                    <a:pt x="16" y="6159"/>
                  </a:moveTo>
                  <a:lnTo>
                    <a:pt x="16" y="6271"/>
                  </a:lnTo>
                  <a:cubicBezTo>
                    <a:pt x="16" y="6275"/>
                    <a:pt x="13" y="6279"/>
                    <a:pt x="8" y="6279"/>
                  </a:cubicBezTo>
                  <a:cubicBezTo>
                    <a:pt x="4" y="6279"/>
                    <a:pt x="0" y="6275"/>
                    <a:pt x="0" y="6271"/>
                  </a:cubicBezTo>
                  <a:lnTo>
                    <a:pt x="0" y="6159"/>
                  </a:lnTo>
                  <a:cubicBezTo>
                    <a:pt x="0" y="6154"/>
                    <a:pt x="4" y="6151"/>
                    <a:pt x="8" y="6151"/>
                  </a:cubicBezTo>
                  <a:cubicBezTo>
                    <a:pt x="13" y="6151"/>
                    <a:pt x="16" y="6154"/>
                    <a:pt x="16" y="6159"/>
                  </a:cubicBezTo>
                  <a:close/>
                  <a:moveTo>
                    <a:pt x="16" y="6351"/>
                  </a:moveTo>
                  <a:lnTo>
                    <a:pt x="16" y="6463"/>
                  </a:lnTo>
                  <a:cubicBezTo>
                    <a:pt x="16" y="6467"/>
                    <a:pt x="13" y="6471"/>
                    <a:pt x="8" y="6471"/>
                  </a:cubicBezTo>
                  <a:cubicBezTo>
                    <a:pt x="4" y="6471"/>
                    <a:pt x="0" y="6467"/>
                    <a:pt x="0" y="6463"/>
                  </a:cubicBezTo>
                  <a:lnTo>
                    <a:pt x="0" y="6351"/>
                  </a:lnTo>
                  <a:cubicBezTo>
                    <a:pt x="0" y="6346"/>
                    <a:pt x="4" y="6343"/>
                    <a:pt x="8" y="6343"/>
                  </a:cubicBezTo>
                  <a:cubicBezTo>
                    <a:pt x="13" y="6343"/>
                    <a:pt x="16" y="6346"/>
                    <a:pt x="16" y="6351"/>
                  </a:cubicBezTo>
                  <a:close/>
                  <a:moveTo>
                    <a:pt x="16" y="6543"/>
                  </a:moveTo>
                  <a:lnTo>
                    <a:pt x="16" y="6655"/>
                  </a:lnTo>
                  <a:cubicBezTo>
                    <a:pt x="16" y="6659"/>
                    <a:pt x="13" y="6663"/>
                    <a:pt x="8" y="6663"/>
                  </a:cubicBezTo>
                  <a:cubicBezTo>
                    <a:pt x="4" y="6663"/>
                    <a:pt x="0" y="6659"/>
                    <a:pt x="0" y="6655"/>
                  </a:cubicBezTo>
                  <a:lnTo>
                    <a:pt x="0" y="6543"/>
                  </a:lnTo>
                  <a:cubicBezTo>
                    <a:pt x="0" y="6539"/>
                    <a:pt x="4" y="6535"/>
                    <a:pt x="8" y="6535"/>
                  </a:cubicBezTo>
                  <a:cubicBezTo>
                    <a:pt x="13" y="6535"/>
                    <a:pt x="16" y="6539"/>
                    <a:pt x="16" y="6543"/>
                  </a:cubicBezTo>
                  <a:close/>
                  <a:moveTo>
                    <a:pt x="16" y="6735"/>
                  </a:moveTo>
                  <a:lnTo>
                    <a:pt x="16" y="6847"/>
                  </a:lnTo>
                  <a:cubicBezTo>
                    <a:pt x="16" y="6852"/>
                    <a:pt x="13" y="6855"/>
                    <a:pt x="8" y="6855"/>
                  </a:cubicBezTo>
                  <a:cubicBezTo>
                    <a:pt x="4" y="6855"/>
                    <a:pt x="0" y="6852"/>
                    <a:pt x="0" y="6847"/>
                  </a:cubicBezTo>
                  <a:lnTo>
                    <a:pt x="0" y="6735"/>
                  </a:lnTo>
                  <a:cubicBezTo>
                    <a:pt x="0" y="6731"/>
                    <a:pt x="4" y="6727"/>
                    <a:pt x="8" y="6727"/>
                  </a:cubicBezTo>
                  <a:cubicBezTo>
                    <a:pt x="13" y="6727"/>
                    <a:pt x="16" y="6731"/>
                    <a:pt x="16" y="6735"/>
                  </a:cubicBezTo>
                  <a:close/>
                  <a:moveTo>
                    <a:pt x="16" y="6927"/>
                  </a:moveTo>
                  <a:lnTo>
                    <a:pt x="16" y="7039"/>
                  </a:lnTo>
                  <a:cubicBezTo>
                    <a:pt x="16" y="7044"/>
                    <a:pt x="13" y="7047"/>
                    <a:pt x="8" y="7047"/>
                  </a:cubicBezTo>
                  <a:cubicBezTo>
                    <a:pt x="4" y="7047"/>
                    <a:pt x="0" y="7044"/>
                    <a:pt x="0" y="7039"/>
                  </a:cubicBezTo>
                  <a:lnTo>
                    <a:pt x="0" y="6927"/>
                  </a:lnTo>
                  <a:cubicBezTo>
                    <a:pt x="0" y="6923"/>
                    <a:pt x="4" y="6919"/>
                    <a:pt x="8" y="6919"/>
                  </a:cubicBezTo>
                  <a:cubicBezTo>
                    <a:pt x="13" y="6919"/>
                    <a:pt x="16" y="6923"/>
                    <a:pt x="16" y="6927"/>
                  </a:cubicBezTo>
                  <a:close/>
                  <a:moveTo>
                    <a:pt x="16" y="7120"/>
                  </a:moveTo>
                  <a:lnTo>
                    <a:pt x="16" y="7232"/>
                  </a:lnTo>
                  <a:cubicBezTo>
                    <a:pt x="16" y="7236"/>
                    <a:pt x="13" y="7240"/>
                    <a:pt x="8" y="7240"/>
                  </a:cubicBezTo>
                  <a:cubicBezTo>
                    <a:pt x="4" y="7240"/>
                    <a:pt x="0" y="7236"/>
                    <a:pt x="0" y="7232"/>
                  </a:cubicBezTo>
                  <a:lnTo>
                    <a:pt x="0" y="7120"/>
                  </a:lnTo>
                  <a:cubicBezTo>
                    <a:pt x="0" y="7115"/>
                    <a:pt x="4" y="7112"/>
                    <a:pt x="8" y="7112"/>
                  </a:cubicBezTo>
                  <a:cubicBezTo>
                    <a:pt x="13" y="7112"/>
                    <a:pt x="16" y="7115"/>
                    <a:pt x="16" y="7120"/>
                  </a:cubicBezTo>
                  <a:close/>
                  <a:moveTo>
                    <a:pt x="16" y="7312"/>
                  </a:moveTo>
                  <a:lnTo>
                    <a:pt x="16" y="7424"/>
                  </a:lnTo>
                  <a:cubicBezTo>
                    <a:pt x="16" y="7428"/>
                    <a:pt x="13" y="7432"/>
                    <a:pt x="8" y="7432"/>
                  </a:cubicBezTo>
                  <a:cubicBezTo>
                    <a:pt x="4" y="7432"/>
                    <a:pt x="0" y="7428"/>
                    <a:pt x="0" y="7424"/>
                  </a:cubicBezTo>
                  <a:lnTo>
                    <a:pt x="0" y="7312"/>
                  </a:lnTo>
                  <a:cubicBezTo>
                    <a:pt x="0" y="7307"/>
                    <a:pt x="4" y="7304"/>
                    <a:pt x="8" y="7304"/>
                  </a:cubicBezTo>
                  <a:cubicBezTo>
                    <a:pt x="13" y="7304"/>
                    <a:pt x="16" y="7307"/>
                    <a:pt x="16" y="7312"/>
                  </a:cubicBezTo>
                  <a:close/>
                  <a:moveTo>
                    <a:pt x="16" y="7504"/>
                  </a:moveTo>
                  <a:lnTo>
                    <a:pt x="16" y="7616"/>
                  </a:lnTo>
                  <a:cubicBezTo>
                    <a:pt x="16" y="7620"/>
                    <a:pt x="13" y="7624"/>
                    <a:pt x="8" y="7624"/>
                  </a:cubicBezTo>
                  <a:cubicBezTo>
                    <a:pt x="4" y="7624"/>
                    <a:pt x="0" y="7620"/>
                    <a:pt x="0" y="7616"/>
                  </a:cubicBezTo>
                  <a:lnTo>
                    <a:pt x="0" y="7504"/>
                  </a:lnTo>
                  <a:cubicBezTo>
                    <a:pt x="0" y="7499"/>
                    <a:pt x="4" y="7496"/>
                    <a:pt x="8" y="7496"/>
                  </a:cubicBezTo>
                  <a:cubicBezTo>
                    <a:pt x="13" y="7496"/>
                    <a:pt x="16" y="7499"/>
                    <a:pt x="16" y="7504"/>
                  </a:cubicBezTo>
                  <a:close/>
                  <a:moveTo>
                    <a:pt x="16" y="7696"/>
                  </a:moveTo>
                  <a:lnTo>
                    <a:pt x="16" y="7808"/>
                  </a:lnTo>
                  <a:cubicBezTo>
                    <a:pt x="16" y="7813"/>
                    <a:pt x="13" y="7816"/>
                    <a:pt x="8" y="7816"/>
                  </a:cubicBezTo>
                  <a:cubicBezTo>
                    <a:pt x="4" y="7816"/>
                    <a:pt x="0" y="7813"/>
                    <a:pt x="0" y="7808"/>
                  </a:cubicBezTo>
                  <a:lnTo>
                    <a:pt x="0" y="7696"/>
                  </a:lnTo>
                  <a:cubicBezTo>
                    <a:pt x="0" y="7692"/>
                    <a:pt x="4" y="7688"/>
                    <a:pt x="8" y="7688"/>
                  </a:cubicBezTo>
                  <a:cubicBezTo>
                    <a:pt x="13" y="7688"/>
                    <a:pt x="16" y="7692"/>
                    <a:pt x="16" y="7696"/>
                  </a:cubicBezTo>
                  <a:close/>
                  <a:moveTo>
                    <a:pt x="16" y="7888"/>
                  </a:moveTo>
                  <a:lnTo>
                    <a:pt x="16" y="8000"/>
                  </a:lnTo>
                  <a:cubicBezTo>
                    <a:pt x="16" y="8005"/>
                    <a:pt x="13" y="8008"/>
                    <a:pt x="8" y="8008"/>
                  </a:cubicBezTo>
                  <a:cubicBezTo>
                    <a:pt x="4" y="8008"/>
                    <a:pt x="0" y="8005"/>
                    <a:pt x="0" y="8000"/>
                  </a:cubicBezTo>
                  <a:lnTo>
                    <a:pt x="0" y="7888"/>
                  </a:lnTo>
                  <a:cubicBezTo>
                    <a:pt x="0" y="7884"/>
                    <a:pt x="4" y="7880"/>
                    <a:pt x="8" y="7880"/>
                  </a:cubicBezTo>
                  <a:cubicBezTo>
                    <a:pt x="13" y="7880"/>
                    <a:pt x="16" y="7884"/>
                    <a:pt x="16" y="7888"/>
                  </a:cubicBezTo>
                  <a:close/>
                  <a:moveTo>
                    <a:pt x="16" y="8080"/>
                  </a:moveTo>
                  <a:lnTo>
                    <a:pt x="16" y="8193"/>
                  </a:lnTo>
                  <a:cubicBezTo>
                    <a:pt x="16" y="8197"/>
                    <a:pt x="13" y="8201"/>
                    <a:pt x="8" y="8201"/>
                  </a:cubicBezTo>
                  <a:cubicBezTo>
                    <a:pt x="4" y="8201"/>
                    <a:pt x="0" y="8197"/>
                    <a:pt x="0" y="8193"/>
                  </a:cubicBezTo>
                  <a:lnTo>
                    <a:pt x="0" y="8080"/>
                  </a:lnTo>
                  <a:cubicBezTo>
                    <a:pt x="0" y="8076"/>
                    <a:pt x="4" y="8072"/>
                    <a:pt x="8" y="8072"/>
                  </a:cubicBezTo>
                  <a:cubicBezTo>
                    <a:pt x="13" y="8072"/>
                    <a:pt x="16" y="8076"/>
                    <a:pt x="16" y="8080"/>
                  </a:cubicBezTo>
                  <a:close/>
                  <a:moveTo>
                    <a:pt x="16" y="8273"/>
                  </a:moveTo>
                  <a:lnTo>
                    <a:pt x="16" y="8385"/>
                  </a:lnTo>
                  <a:cubicBezTo>
                    <a:pt x="16" y="8389"/>
                    <a:pt x="13" y="8393"/>
                    <a:pt x="8" y="8393"/>
                  </a:cubicBezTo>
                  <a:cubicBezTo>
                    <a:pt x="4" y="8393"/>
                    <a:pt x="0" y="8389"/>
                    <a:pt x="0" y="8385"/>
                  </a:cubicBezTo>
                  <a:lnTo>
                    <a:pt x="0" y="8273"/>
                  </a:lnTo>
                  <a:cubicBezTo>
                    <a:pt x="0" y="8268"/>
                    <a:pt x="4" y="8265"/>
                    <a:pt x="8" y="8265"/>
                  </a:cubicBezTo>
                  <a:cubicBezTo>
                    <a:pt x="13" y="8265"/>
                    <a:pt x="16" y="8268"/>
                    <a:pt x="16" y="8273"/>
                  </a:cubicBezTo>
                  <a:close/>
                  <a:moveTo>
                    <a:pt x="16" y="8465"/>
                  </a:moveTo>
                  <a:lnTo>
                    <a:pt x="16" y="8577"/>
                  </a:lnTo>
                  <a:cubicBezTo>
                    <a:pt x="16" y="8581"/>
                    <a:pt x="13" y="8585"/>
                    <a:pt x="8" y="8585"/>
                  </a:cubicBezTo>
                  <a:cubicBezTo>
                    <a:pt x="4" y="8585"/>
                    <a:pt x="0" y="8581"/>
                    <a:pt x="0" y="8577"/>
                  </a:cubicBezTo>
                  <a:lnTo>
                    <a:pt x="0" y="8465"/>
                  </a:lnTo>
                  <a:cubicBezTo>
                    <a:pt x="0" y="8460"/>
                    <a:pt x="4" y="8457"/>
                    <a:pt x="8" y="8457"/>
                  </a:cubicBezTo>
                  <a:cubicBezTo>
                    <a:pt x="13" y="8457"/>
                    <a:pt x="16" y="8460"/>
                    <a:pt x="16" y="8465"/>
                  </a:cubicBezTo>
                  <a:close/>
                  <a:moveTo>
                    <a:pt x="16" y="8657"/>
                  </a:moveTo>
                  <a:lnTo>
                    <a:pt x="16" y="8769"/>
                  </a:lnTo>
                  <a:cubicBezTo>
                    <a:pt x="16" y="8774"/>
                    <a:pt x="13" y="8777"/>
                    <a:pt x="8" y="8777"/>
                  </a:cubicBezTo>
                  <a:cubicBezTo>
                    <a:pt x="4" y="8777"/>
                    <a:pt x="0" y="8774"/>
                    <a:pt x="0" y="8769"/>
                  </a:cubicBezTo>
                  <a:lnTo>
                    <a:pt x="0" y="8657"/>
                  </a:lnTo>
                  <a:cubicBezTo>
                    <a:pt x="0" y="8653"/>
                    <a:pt x="4" y="8649"/>
                    <a:pt x="8" y="8649"/>
                  </a:cubicBezTo>
                  <a:cubicBezTo>
                    <a:pt x="13" y="8649"/>
                    <a:pt x="16" y="8653"/>
                    <a:pt x="16" y="8657"/>
                  </a:cubicBezTo>
                  <a:close/>
                  <a:moveTo>
                    <a:pt x="16" y="8849"/>
                  </a:moveTo>
                  <a:lnTo>
                    <a:pt x="16" y="8961"/>
                  </a:lnTo>
                  <a:cubicBezTo>
                    <a:pt x="16" y="8966"/>
                    <a:pt x="13" y="8969"/>
                    <a:pt x="8" y="8969"/>
                  </a:cubicBezTo>
                  <a:cubicBezTo>
                    <a:pt x="4" y="8969"/>
                    <a:pt x="0" y="8966"/>
                    <a:pt x="0" y="8961"/>
                  </a:cubicBezTo>
                  <a:lnTo>
                    <a:pt x="0" y="8849"/>
                  </a:lnTo>
                  <a:cubicBezTo>
                    <a:pt x="0" y="8845"/>
                    <a:pt x="4" y="8841"/>
                    <a:pt x="8" y="8841"/>
                  </a:cubicBezTo>
                  <a:cubicBezTo>
                    <a:pt x="13" y="8841"/>
                    <a:pt x="16" y="8845"/>
                    <a:pt x="16" y="8849"/>
                  </a:cubicBezTo>
                  <a:close/>
                  <a:moveTo>
                    <a:pt x="16" y="9041"/>
                  </a:moveTo>
                  <a:lnTo>
                    <a:pt x="16" y="9154"/>
                  </a:lnTo>
                  <a:cubicBezTo>
                    <a:pt x="16" y="9158"/>
                    <a:pt x="13" y="9162"/>
                    <a:pt x="8" y="9162"/>
                  </a:cubicBezTo>
                  <a:cubicBezTo>
                    <a:pt x="4" y="9162"/>
                    <a:pt x="0" y="9158"/>
                    <a:pt x="0" y="9154"/>
                  </a:cubicBezTo>
                  <a:lnTo>
                    <a:pt x="0" y="9041"/>
                  </a:lnTo>
                  <a:cubicBezTo>
                    <a:pt x="0" y="9037"/>
                    <a:pt x="4" y="9033"/>
                    <a:pt x="8" y="9033"/>
                  </a:cubicBezTo>
                  <a:cubicBezTo>
                    <a:pt x="13" y="9033"/>
                    <a:pt x="16" y="9037"/>
                    <a:pt x="16" y="9041"/>
                  </a:cubicBezTo>
                  <a:close/>
                  <a:moveTo>
                    <a:pt x="16" y="9234"/>
                  </a:moveTo>
                  <a:lnTo>
                    <a:pt x="16" y="9346"/>
                  </a:lnTo>
                  <a:cubicBezTo>
                    <a:pt x="16" y="9350"/>
                    <a:pt x="13" y="9354"/>
                    <a:pt x="8" y="9354"/>
                  </a:cubicBezTo>
                  <a:cubicBezTo>
                    <a:pt x="4" y="9354"/>
                    <a:pt x="0" y="9350"/>
                    <a:pt x="0" y="9346"/>
                  </a:cubicBezTo>
                  <a:lnTo>
                    <a:pt x="0" y="9234"/>
                  </a:lnTo>
                  <a:cubicBezTo>
                    <a:pt x="0" y="9229"/>
                    <a:pt x="4" y="9226"/>
                    <a:pt x="8" y="9226"/>
                  </a:cubicBezTo>
                  <a:cubicBezTo>
                    <a:pt x="13" y="9226"/>
                    <a:pt x="16" y="9229"/>
                    <a:pt x="16" y="9234"/>
                  </a:cubicBezTo>
                  <a:close/>
                  <a:moveTo>
                    <a:pt x="16" y="9426"/>
                  </a:moveTo>
                  <a:lnTo>
                    <a:pt x="16" y="9538"/>
                  </a:lnTo>
                  <a:cubicBezTo>
                    <a:pt x="16" y="9542"/>
                    <a:pt x="13" y="9546"/>
                    <a:pt x="8" y="9546"/>
                  </a:cubicBezTo>
                  <a:cubicBezTo>
                    <a:pt x="4" y="9546"/>
                    <a:pt x="0" y="9542"/>
                    <a:pt x="0" y="9538"/>
                  </a:cubicBezTo>
                  <a:lnTo>
                    <a:pt x="0" y="9426"/>
                  </a:lnTo>
                  <a:cubicBezTo>
                    <a:pt x="0" y="9421"/>
                    <a:pt x="4" y="9418"/>
                    <a:pt x="8" y="9418"/>
                  </a:cubicBezTo>
                  <a:cubicBezTo>
                    <a:pt x="13" y="9418"/>
                    <a:pt x="16" y="9421"/>
                    <a:pt x="16" y="9426"/>
                  </a:cubicBezTo>
                  <a:close/>
                  <a:moveTo>
                    <a:pt x="16" y="9618"/>
                  </a:moveTo>
                  <a:lnTo>
                    <a:pt x="16" y="9730"/>
                  </a:lnTo>
                  <a:cubicBezTo>
                    <a:pt x="16" y="9735"/>
                    <a:pt x="13" y="9738"/>
                    <a:pt x="8" y="9738"/>
                  </a:cubicBezTo>
                  <a:cubicBezTo>
                    <a:pt x="4" y="9738"/>
                    <a:pt x="0" y="9735"/>
                    <a:pt x="0" y="9730"/>
                  </a:cubicBezTo>
                  <a:lnTo>
                    <a:pt x="0" y="9618"/>
                  </a:lnTo>
                  <a:cubicBezTo>
                    <a:pt x="0" y="9614"/>
                    <a:pt x="4" y="9610"/>
                    <a:pt x="8" y="9610"/>
                  </a:cubicBezTo>
                  <a:cubicBezTo>
                    <a:pt x="13" y="9610"/>
                    <a:pt x="16" y="9614"/>
                    <a:pt x="16" y="9618"/>
                  </a:cubicBezTo>
                  <a:close/>
                  <a:moveTo>
                    <a:pt x="16" y="9810"/>
                  </a:moveTo>
                  <a:lnTo>
                    <a:pt x="16" y="9922"/>
                  </a:lnTo>
                  <a:cubicBezTo>
                    <a:pt x="16" y="9927"/>
                    <a:pt x="13" y="9930"/>
                    <a:pt x="8" y="9930"/>
                  </a:cubicBezTo>
                  <a:cubicBezTo>
                    <a:pt x="4" y="9930"/>
                    <a:pt x="0" y="9927"/>
                    <a:pt x="0" y="9922"/>
                  </a:cubicBezTo>
                  <a:lnTo>
                    <a:pt x="0" y="9810"/>
                  </a:lnTo>
                  <a:cubicBezTo>
                    <a:pt x="0" y="9806"/>
                    <a:pt x="4" y="9802"/>
                    <a:pt x="8" y="9802"/>
                  </a:cubicBezTo>
                  <a:cubicBezTo>
                    <a:pt x="13" y="9802"/>
                    <a:pt x="16" y="9806"/>
                    <a:pt x="16" y="9810"/>
                  </a:cubicBezTo>
                  <a:close/>
                  <a:moveTo>
                    <a:pt x="16" y="10002"/>
                  </a:moveTo>
                  <a:lnTo>
                    <a:pt x="16" y="10115"/>
                  </a:lnTo>
                  <a:cubicBezTo>
                    <a:pt x="16" y="10119"/>
                    <a:pt x="13" y="10123"/>
                    <a:pt x="8" y="10123"/>
                  </a:cubicBezTo>
                  <a:cubicBezTo>
                    <a:pt x="4" y="10123"/>
                    <a:pt x="0" y="10119"/>
                    <a:pt x="0" y="10115"/>
                  </a:cubicBezTo>
                  <a:lnTo>
                    <a:pt x="0" y="10002"/>
                  </a:lnTo>
                  <a:cubicBezTo>
                    <a:pt x="0" y="9998"/>
                    <a:pt x="4" y="9994"/>
                    <a:pt x="8" y="9994"/>
                  </a:cubicBezTo>
                  <a:cubicBezTo>
                    <a:pt x="13" y="9994"/>
                    <a:pt x="16" y="9998"/>
                    <a:pt x="16" y="10002"/>
                  </a:cubicBezTo>
                  <a:close/>
                  <a:moveTo>
                    <a:pt x="16" y="10195"/>
                  </a:moveTo>
                  <a:lnTo>
                    <a:pt x="16" y="10307"/>
                  </a:lnTo>
                  <a:cubicBezTo>
                    <a:pt x="16" y="10311"/>
                    <a:pt x="13" y="10315"/>
                    <a:pt x="8" y="10315"/>
                  </a:cubicBezTo>
                  <a:cubicBezTo>
                    <a:pt x="4" y="10315"/>
                    <a:pt x="0" y="10311"/>
                    <a:pt x="0" y="10307"/>
                  </a:cubicBezTo>
                  <a:lnTo>
                    <a:pt x="0" y="10195"/>
                  </a:lnTo>
                  <a:cubicBezTo>
                    <a:pt x="0" y="10190"/>
                    <a:pt x="4" y="10187"/>
                    <a:pt x="8" y="10187"/>
                  </a:cubicBezTo>
                  <a:cubicBezTo>
                    <a:pt x="13" y="10187"/>
                    <a:pt x="16" y="10190"/>
                    <a:pt x="16" y="10195"/>
                  </a:cubicBezTo>
                  <a:close/>
                  <a:moveTo>
                    <a:pt x="16" y="10387"/>
                  </a:moveTo>
                  <a:lnTo>
                    <a:pt x="16" y="10499"/>
                  </a:lnTo>
                  <a:cubicBezTo>
                    <a:pt x="16" y="10503"/>
                    <a:pt x="13" y="10507"/>
                    <a:pt x="8" y="10507"/>
                  </a:cubicBezTo>
                  <a:cubicBezTo>
                    <a:pt x="4" y="10507"/>
                    <a:pt x="0" y="10503"/>
                    <a:pt x="0" y="10499"/>
                  </a:cubicBezTo>
                  <a:lnTo>
                    <a:pt x="0" y="10387"/>
                  </a:lnTo>
                  <a:cubicBezTo>
                    <a:pt x="0" y="10382"/>
                    <a:pt x="4" y="10379"/>
                    <a:pt x="8" y="10379"/>
                  </a:cubicBezTo>
                  <a:cubicBezTo>
                    <a:pt x="13" y="10379"/>
                    <a:pt x="16" y="10382"/>
                    <a:pt x="16" y="10387"/>
                  </a:cubicBezTo>
                  <a:close/>
                  <a:moveTo>
                    <a:pt x="16" y="10579"/>
                  </a:moveTo>
                  <a:lnTo>
                    <a:pt x="16" y="10691"/>
                  </a:lnTo>
                  <a:cubicBezTo>
                    <a:pt x="16" y="10696"/>
                    <a:pt x="13" y="10699"/>
                    <a:pt x="8" y="10699"/>
                  </a:cubicBezTo>
                  <a:cubicBezTo>
                    <a:pt x="4" y="10699"/>
                    <a:pt x="0" y="10696"/>
                    <a:pt x="0" y="10691"/>
                  </a:cubicBezTo>
                  <a:lnTo>
                    <a:pt x="0" y="10579"/>
                  </a:lnTo>
                  <a:cubicBezTo>
                    <a:pt x="0" y="10575"/>
                    <a:pt x="4" y="10571"/>
                    <a:pt x="8" y="10571"/>
                  </a:cubicBezTo>
                  <a:cubicBezTo>
                    <a:pt x="13" y="10571"/>
                    <a:pt x="16" y="10575"/>
                    <a:pt x="16" y="10579"/>
                  </a:cubicBezTo>
                  <a:close/>
                  <a:moveTo>
                    <a:pt x="16" y="10771"/>
                  </a:moveTo>
                  <a:lnTo>
                    <a:pt x="16" y="10883"/>
                  </a:lnTo>
                  <a:cubicBezTo>
                    <a:pt x="16" y="10888"/>
                    <a:pt x="13" y="10891"/>
                    <a:pt x="8" y="10891"/>
                  </a:cubicBezTo>
                  <a:cubicBezTo>
                    <a:pt x="4" y="10891"/>
                    <a:pt x="0" y="10888"/>
                    <a:pt x="0" y="10883"/>
                  </a:cubicBezTo>
                  <a:lnTo>
                    <a:pt x="0" y="10771"/>
                  </a:lnTo>
                  <a:cubicBezTo>
                    <a:pt x="0" y="10767"/>
                    <a:pt x="4" y="10763"/>
                    <a:pt x="8" y="10763"/>
                  </a:cubicBezTo>
                  <a:cubicBezTo>
                    <a:pt x="13" y="10763"/>
                    <a:pt x="16" y="10767"/>
                    <a:pt x="16" y="10771"/>
                  </a:cubicBezTo>
                  <a:close/>
                  <a:moveTo>
                    <a:pt x="16" y="10963"/>
                  </a:moveTo>
                  <a:lnTo>
                    <a:pt x="16" y="11075"/>
                  </a:lnTo>
                  <a:cubicBezTo>
                    <a:pt x="16" y="11080"/>
                    <a:pt x="13" y="11084"/>
                    <a:pt x="8" y="11084"/>
                  </a:cubicBezTo>
                  <a:cubicBezTo>
                    <a:pt x="4" y="11084"/>
                    <a:pt x="0" y="11080"/>
                    <a:pt x="0" y="11075"/>
                  </a:cubicBezTo>
                  <a:lnTo>
                    <a:pt x="0" y="10963"/>
                  </a:lnTo>
                  <a:cubicBezTo>
                    <a:pt x="0" y="10959"/>
                    <a:pt x="4" y="10955"/>
                    <a:pt x="8" y="10955"/>
                  </a:cubicBezTo>
                  <a:cubicBezTo>
                    <a:pt x="13" y="10955"/>
                    <a:pt x="16" y="10959"/>
                    <a:pt x="16" y="10963"/>
                  </a:cubicBezTo>
                  <a:close/>
                  <a:moveTo>
                    <a:pt x="16" y="11156"/>
                  </a:moveTo>
                  <a:lnTo>
                    <a:pt x="16" y="11268"/>
                  </a:lnTo>
                  <a:cubicBezTo>
                    <a:pt x="16" y="11272"/>
                    <a:pt x="13" y="11276"/>
                    <a:pt x="8" y="11276"/>
                  </a:cubicBezTo>
                  <a:cubicBezTo>
                    <a:pt x="4" y="11276"/>
                    <a:pt x="0" y="11272"/>
                    <a:pt x="0" y="11268"/>
                  </a:cubicBezTo>
                  <a:lnTo>
                    <a:pt x="0" y="11156"/>
                  </a:lnTo>
                  <a:cubicBezTo>
                    <a:pt x="0" y="11151"/>
                    <a:pt x="4" y="11148"/>
                    <a:pt x="8" y="11148"/>
                  </a:cubicBezTo>
                  <a:cubicBezTo>
                    <a:pt x="13" y="11148"/>
                    <a:pt x="16" y="11151"/>
                    <a:pt x="16" y="11156"/>
                  </a:cubicBezTo>
                  <a:close/>
                  <a:moveTo>
                    <a:pt x="16" y="11348"/>
                  </a:moveTo>
                  <a:lnTo>
                    <a:pt x="16" y="11460"/>
                  </a:lnTo>
                  <a:cubicBezTo>
                    <a:pt x="16" y="11464"/>
                    <a:pt x="13" y="11468"/>
                    <a:pt x="8" y="11468"/>
                  </a:cubicBezTo>
                  <a:cubicBezTo>
                    <a:pt x="4" y="11468"/>
                    <a:pt x="0" y="11464"/>
                    <a:pt x="0" y="11460"/>
                  </a:cubicBezTo>
                  <a:lnTo>
                    <a:pt x="0" y="11348"/>
                  </a:lnTo>
                  <a:cubicBezTo>
                    <a:pt x="0" y="11343"/>
                    <a:pt x="4" y="11340"/>
                    <a:pt x="8" y="11340"/>
                  </a:cubicBezTo>
                  <a:cubicBezTo>
                    <a:pt x="13" y="11340"/>
                    <a:pt x="16" y="11343"/>
                    <a:pt x="16" y="11348"/>
                  </a:cubicBezTo>
                  <a:close/>
                  <a:moveTo>
                    <a:pt x="16" y="11540"/>
                  </a:moveTo>
                  <a:lnTo>
                    <a:pt x="16" y="11652"/>
                  </a:lnTo>
                  <a:cubicBezTo>
                    <a:pt x="16" y="11657"/>
                    <a:pt x="13" y="11660"/>
                    <a:pt x="8" y="11660"/>
                  </a:cubicBezTo>
                  <a:cubicBezTo>
                    <a:pt x="4" y="11660"/>
                    <a:pt x="0" y="11657"/>
                    <a:pt x="0" y="11652"/>
                  </a:cubicBezTo>
                  <a:lnTo>
                    <a:pt x="0" y="11540"/>
                  </a:lnTo>
                  <a:cubicBezTo>
                    <a:pt x="0" y="11536"/>
                    <a:pt x="4" y="11532"/>
                    <a:pt x="8" y="11532"/>
                  </a:cubicBezTo>
                  <a:cubicBezTo>
                    <a:pt x="13" y="11532"/>
                    <a:pt x="16" y="11536"/>
                    <a:pt x="16" y="11540"/>
                  </a:cubicBezTo>
                  <a:close/>
                </a:path>
              </a:pathLst>
            </a:custGeom>
            <a:solidFill>
              <a:srgbClr val="5692C9"/>
            </a:solidFill>
            <a:ln w="0" cap="flat">
              <a:solidFill>
                <a:srgbClr val="5692C9"/>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243"/>
            <p:cNvSpPr>
              <a:spLocks noEditPoints="1"/>
            </p:cNvSpPr>
            <p:nvPr/>
          </p:nvSpPr>
          <p:spPr bwMode="auto">
            <a:xfrm>
              <a:off x="3033" y="4109"/>
              <a:ext cx="2085" cy="5"/>
            </a:xfrm>
            <a:custGeom>
              <a:avLst/>
              <a:gdLst>
                <a:gd name="T0" fmla="*/ 8 w 7240"/>
                <a:gd name="T1" fmla="*/ 16 h 16"/>
                <a:gd name="T2" fmla="*/ 321 w 7240"/>
                <a:gd name="T3" fmla="*/ 8 h 16"/>
                <a:gd name="T4" fmla="*/ 393 w 7240"/>
                <a:gd name="T5" fmla="*/ 0 h 16"/>
                <a:gd name="T6" fmla="*/ 385 w 7240"/>
                <a:gd name="T7" fmla="*/ 8 h 16"/>
                <a:gd name="T8" fmla="*/ 697 w 7240"/>
                <a:gd name="T9" fmla="*/ 16 h 16"/>
                <a:gd name="T10" fmla="*/ 889 w 7240"/>
                <a:gd name="T11" fmla="*/ 0 h 16"/>
                <a:gd name="T12" fmla="*/ 777 w 7240"/>
                <a:gd name="T13" fmla="*/ 0 h 16"/>
                <a:gd name="T14" fmla="*/ 969 w 7240"/>
                <a:gd name="T15" fmla="*/ 16 h 16"/>
                <a:gd name="T16" fmla="*/ 1282 w 7240"/>
                <a:gd name="T17" fmla="*/ 8 h 16"/>
                <a:gd name="T18" fmla="*/ 1354 w 7240"/>
                <a:gd name="T19" fmla="*/ 0 h 16"/>
                <a:gd name="T20" fmla="*/ 1346 w 7240"/>
                <a:gd name="T21" fmla="*/ 8 h 16"/>
                <a:gd name="T22" fmla="*/ 1658 w 7240"/>
                <a:gd name="T23" fmla="*/ 16 h 16"/>
                <a:gd name="T24" fmla="*/ 1850 w 7240"/>
                <a:gd name="T25" fmla="*/ 0 h 16"/>
                <a:gd name="T26" fmla="*/ 1738 w 7240"/>
                <a:gd name="T27" fmla="*/ 0 h 16"/>
                <a:gd name="T28" fmla="*/ 1930 w 7240"/>
                <a:gd name="T29" fmla="*/ 16 h 16"/>
                <a:gd name="T30" fmla="*/ 2243 w 7240"/>
                <a:gd name="T31" fmla="*/ 8 h 16"/>
                <a:gd name="T32" fmla="*/ 2315 w 7240"/>
                <a:gd name="T33" fmla="*/ 0 h 16"/>
                <a:gd name="T34" fmla="*/ 2307 w 7240"/>
                <a:gd name="T35" fmla="*/ 8 h 16"/>
                <a:gd name="T36" fmla="*/ 2619 w 7240"/>
                <a:gd name="T37" fmla="*/ 16 h 16"/>
                <a:gd name="T38" fmla="*/ 2811 w 7240"/>
                <a:gd name="T39" fmla="*/ 0 h 16"/>
                <a:gd name="T40" fmla="*/ 2699 w 7240"/>
                <a:gd name="T41" fmla="*/ 0 h 16"/>
                <a:gd name="T42" fmla="*/ 2891 w 7240"/>
                <a:gd name="T43" fmla="*/ 16 h 16"/>
                <a:gd name="T44" fmla="*/ 3204 w 7240"/>
                <a:gd name="T45" fmla="*/ 8 h 16"/>
                <a:gd name="T46" fmla="*/ 3276 w 7240"/>
                <a:gd name="T47" fmla="*/ 0 h 16"/>
                <a:gd name="T48" fmla="*/ 3268 w 7240"/>
                <a:gd name="T49" fmla="*/ 8 h 16"/>
                <a:gd name="T50" fmla="*/ 3580 w 7240"/>
                <a:gd name="T51" fmla="*/ 16 h 16"/>
                <a:gd name="T52" fmla="*/ 3772 w 7240"/>
                <a:gd name="T53" fmla="*/ 0 h 16"/>
                <a:gd name="T54" fmla="*/ 3660 w 7240"/>
                <a:gd name="T55" fmla="*/ 0 h 16"/>
                <a:gd name="T56" fmla="*/ 3852 w 7240"/>
                <a:gd name="T57" fmla="*/ 16 h 16"/>
                <a:gd name="T58" fmla="*/ 4165 w 7240"/>
                <a:gd name="T59" fmla="*/ 8 h 16"/>
                <a:gd name="T60" fmla="*/ 4237 w 7240"/>
                <a:gd name="T61" fmla="*/ 0 h 16"/>
                <a:gd name="T62" fmla="*/ 4229 w 7240"/>
                <a:gd name="T63" fmla="*/ 8 h 16"/>
                <a:gd name="T64" fmla="*/ 4541 w 7240"/>
                <a:gd name="T65" fmla="*/ 16 h 16"/>
                <a:gd name="T66" fmla="*/ 4733 w 7240"/>
                <a:gd name="T67" fmla="*/ 0 h 16"/>
                <a:gd name="T68" fmla="*/ 4621 w 7240"/>
                <a:gd name="T69" fmla="*/ 0 h 16"/>
                <a:gd name="T70" fmla="*/ 4813 w 7240"/>
                <a:gd name="T71" fmla="*/ 16 h 16"/>
                <a:gd name="T72" fmla="*/ 5126 w 7240"/>
                <a:gd name="T73" fmla="*/ 8 h 16"/>
                <a:gd name="T74" fmla="*/ 5198 w 7240"/>
                <a:gd name="T75" fmla="*/ 0 h 16"/>
                <a:gd name="T76" fmla="*/ 5190 w 7240"/>
                <a:gd name="T77" fmla="*/ 8 h 16"/>
                <a:gd name="T78" fmla="*/ 5502 w 7240"/>
                <a:gd name="T79" fmla="*/ 16 h 16"/>
                <a:gd name="T80" fmla="*/ 5694 w 7240"/>
                <a:gd name="T81" fmla="*/ 0 h 16"/>
                <a:gd name="T82" fmla="*/ 5582 w 7240"/>
                <a:gd name="T83" fmla="*/ 0 h 16"/>
                <a:gd name="T84" fmla="*/ 5774 w 7240"/>
                <a:gd name="T85" fmla="*/ 16 h 16"/>
                <a:gd name="T86" fmla="*/ 6087 w 7240"/>
                <a:gd name="T87" fmla="*/ 8 h 16"/>
                <a:gd name="T88" fmla="*/ 6159 w 7240"/>
                <a:gd name="T89" fmla="*/ 0 h 16"/>
                <a:gd name="T90" fmla="*/ 6151 w 7240"/>
                <a:gd name="T91" fmla="*/ 8 h 16"/>
                <a:gd name="T92" fmla="*/ 6463 w 7240"/>
                <a:gd name="T93" fmla="*/ 16 h 16"/>
                <a:gd name="T94" fmla="*/ 6655 w 7240"/>
                <a:gd name="T95" fmla="*/ 0 h 16"/>
                <a:gd name="T96" fmla="*/ 6543 w 7240"/>
                <a:gd name="T97" fmla="*/ 0 h 16"/>
                <a:gd name="T98" fmla="*/ 6735 w 7240"/>
                <a:gd name="T99" fmla="*/ 16 h 16"/>
                <a:gd name="T100" fmla="*/ 7048 w 7240"/>
                <a:gd name="T101" fmla="*/ 8 h 16"/>
                <a:gd name="T102" fmla="*/ 7120 w 7240"/>
                <a:gd name="T103" fmla="*/ 0 h 16"/>
                <a:gd name="T104" fmla="*/ 7112 w 7240"/>
                <a:gd name="T105"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240" h="16">
                  <a:moveTo>
                    <a:pt x="8" y="0"/>
                  </a:moveTo>
                  <a:lnTo>
                    <a:pt x="121" y="0"/>
                  </a:lnTo>
                  <a:cubicBezTo>
                    <a:pt x="125" y="0"/>
                    <a:pt x="129" y="4"/>
                    <a:pt x="129" y="8"/>
                  </a:cubicBezTo>
                  <a:cubicBezTo>
                    <a:pt x="129" y="13"/>
                    <a:pt x="125" y="16"/>
                    <a:pt x="121" y="16"/>
                  </a:cubicBezTo>
                  <a:lnTo>
                    <a:pt x="8" y="16"/>
                  </a:lnTo>
                  <a:cubicBezTo>
                    <a:pt x="4" y="16"/>
                    <a:pt x="0" y="13"/>
                    <a:pt x="0" y="8"/>
                  </a:cubicBezTo>
                  <a:cubicBezTo>
                    <a:pt x="0" y="4"/>
                    <a:pt x="4" y="0"/>
                    <a:pt x="8" y="0"/>
                  </a:cubicBezTo>
                  <a:close/>
                  <a:moveTo>
                    <a:pt x="201" y="0"/>
                  </a:moveTo>
                  <a:lnTo>
                    <a:pt x="313" y="0"/>
                  </a:lnTo>
                  <a:cubicBezTo>
                    <a:pt x="317" y="0"/>
                    <a:pt x="321" y="4"/>
                    <a:pt x="321" y="8"/>
                  </a:cubicBezTo>
                  <a:cubicBezTo>
                    <a:pt x="321" y="13"/>
                    <a:pt x="317" y="16"/>
                    <a:pt x="313" y="16"/>
                  </a:cubicBezTo>
                  <a:lnTo>
                    <a:pt x="201" y="16"/>
                  </a:lnTo>
                  <a:cubicBezTo>
                    <a:pt x="196" y="16"/>
                    <a:pt x="193" y="13"/>
                    <a:pt x="193" y="8"/>
                  </a:cubicBezTo>
                  <a:cubicBezTo>
                    <a:pt x="193" y="4"/>
                    <a:pt x="196" y="0"/>
                    <a:pt x="201" y="0"/>
                  </a:cubicBezTo>
                  <a:close/>
                  <a:moveTo>
                    <a:pt x="393" y="0"/>
                  </a:moveTo>
                  <a:lnTo>
                    <a:pt x="505" y="0"/>
                  </a:lnTo>
                  <a:cubicBezTo>
                    <a:pt x="509" y="0"/>
                    <a:pt x="513" y="4"/>
                    <a:pt x="513" y="8"/>
                  </a:cubicBezTo>
                  <a:cubicBezTo>
                    <a:pt x="513" y="13"/>
                    <a:pt x="509" y="16"/>
                    <a:pt x="505" y="16"/>
                  </a:cubicBezTo>
                  <a:lnTo>
                    <a:pt x="393" y="16"/>
                  </a:lnTo>
                  <a:cubicBezTo>
                    <a:pt x="388" y="16"/>
                    <a:pt x="385" y="13"/>
                    <a:pt x="385" y="8"/>
                  </a:cubicBezTo>
                  <a:cubicBezTo>
                    <a:pt x="385" y="4"/>
                    <a:pt x="388" y="0"/>
                    <a:pt x="393" y="0"/>
                  </a:cubicBezTo>
                  <a:close/>
                  <a:moveTo>
                    <a:pt x="585" y="0"/>
                  </a:moveTo>
                  <a:lnTo>
                    <a:pt x="697" y="0"/>
                  </a:lnTo>
                  <a:cubicBezTo>
                    <a:pt x="702" y="0"/>
                    <a:pt x="705" y="4"/>
                    <a:pt x="705" y="8"/>
                  </a:cubicBezTo>
                  <a:cubicBezTo>
                    <a:pt x="705" y="13"/>
                    <a:pt x="702" y="16"/>
                    <a:pt x="697" y="16"/>
                  </a:cubicBezTo>
                  <a:lnTo>
                    <a:pt x="585" y="16"/>
                  </a:lnTo>
                  <a:cubicBezTo>
                    <a:pt x="581" y="16"/>
                    <a:pt x="577" y="13"/>
                    <a:pt x="577" y="8"/>
                  </a:cubicBezTo>
                  <a:cubicBezTo>
                    <a:pt x="577" y="4"/>
                    <a:pt x="581" y="0"/>
                    <a:pt x="585" y="0"/>
                  </a:cubicBezTo>
                  <a:close/>
                  <a:moveTo>
                    <a:pt x="777" y="0"/>
                  </a:moveTo>
                  <a:lnTo>
                    <a:pt x="889" y="0"/>
                  </a:lnTo>
                  <a:cubicBezTo>
                    <a:pt x="894" y="0"/>
                    <a:pt x="897" y="4"/>
                    <a:pt x="897" y="8"/>
                  </a:cubicBezTo>
                  <a:cubicBezTo>
                    <a:pt x="897" y="13"/>
                    <a:pt x="894" y="16"/>
                    <a:pt x="889" y="16"/>
                  </a:cubicBezTo>
                  <a:lnTo>
                    <a:pt x="777" y="16"/>
                  </a:lnTo>
                  <a:cubicBezTo>
                    <a:pt x="773" y="16"/>
                    <a:pt x="769" y="13"/>
                    <a:pt x="769" y="8"/>
                  </a:cubicBezTo>
                  <a:cubicBezTo>
                    <a:pt x="769" y="4"/>
                    <a:pt x="773" y="0"/>
                    <a:pt x="777" y="0"/>
                  </a:cubicBezTo>
                  <a:close/>
                  <a:moveTo>
                    <a:pt x="969" y="0"/>
                  </a:moveTo>
                  <a:lnTo>
                    <a:pt x="1082" y="0"/>
                  </a:lnTo>
                  <a:cubicBezTo>
                    <a:pt x="1086" y="0"/>
                    <a:pt x="1090" y="4"/>
                    <a:pt x="1090" y="8"/>
                  </a:cubicBezTo>
                  <a:cubicBezTo>
                    <a:pt x="1090" y="13"/>
                    <a:pt x="1086" y="16"/>
                    <a:pt x="1082" y="16"/>
                  </a:cubicBezTo>
                  <a:lnTo>
                    <a:pt x="969" y="16"/>
                  </a:lnTo>
                  <a:cubicBezTo>
                    <a:pt x="965" y="16"/>
                    <a:pt x="961" y="13"/>
                    <a:pt x="961" y="8"/>
                  </a:cubicBezTo>
                  <a:cubicBezTo>
                    <a:pt x="961" y="4"/>
                    <a:pt x="965" y="0"/>
                    <a:pt x="969" y="0"/>
                  </a:cubicBezTo>
                  <a:close/>
                  <a:moveTo>
                    <a:pt x="1162" y="0"/>
                  </a:moveTo>
                  <a:lnTo>
                    <a:pt x="1274" y="0"/>
                  </a:lnTo>
                  <a:cubicBezTo>
                    <a:pt x="1278" y="0"/>
                    <a:pt x="1282" y="4"/>
                    <a:pt x="1282" y="8"/>
                  </a:cubicBezTo>
                  <a:cubicBezTo>
                    <a:pt x="1282" y="13"/>
                    <a:pt x="1278" y="16"/>
                    <a:pt x="1274" y="16"/>
                  </a:cubicBezTo>
                  <a:lnTo>
                    <a:pt x="1162" y="16"/>
                  </a:lnTo>
                  <a:cubicBezTo>
                    <a:pt x="1157" y="16"/>
                    <a:pt x="1154" y="13"/>
                    <a:pt x="1154" y="8"/>
                  </a:cubicBezTo>
                  <a:cubicBezTo>
                    <a:pt x="1154" y="4"/>
                    <a:pt x="1157" y="0"/>
                    <a:pt x="1162" y="0"/>
                  </a:cubicBezTo>
                  <a:close/>
                  <a:moveTo>
                    <a:pt x="1354" y="0"/>
                  </a:moveTo>
                  <a:lnTo>
                    <a:pt x="1466" y="0"/>
                  </a:lnTo>
                  <a:cubicBezTo>
                    <a:pt x="1470" y="0"/>
                    <a:pt x="1474" y="4"/>
                    <a:pt x="1474" y="8"/>
                  </a:cubicBezTo>
                  <a:cubicBezTo>
                    <a:pt x="1474" y="13"/>
                    <a:pt x="1470" y="16"/>
                    <a:pt x="1466" y="16"/>
                  </a:cubicBezTo>
                  <a:lnTo>
                    <a:pt x="1354" y="16"/>
                  </a:lnTo>
                  <a:cubicBezTo>
                    <a:pt x="1349" y="16"/>
                    <a:pt x="1346" y="13"/>
                    <a:pt x="1346" y="8"/>
                  </a:cubicBezTo>
                  <a:cubicBezTo>
                    <a:pt x="1346" y="4"/>
                    <a:pt x="1349" y="0"/>
                    <a:pt x="1354" y="0"/>
                  </a:cubicBezTo>
                  <a:close/>
                  <a:moveTo>
                    <a:pt x="1546" y="0"/>
                  </a:moveTo>
                  <a:lnTo>
                    <a:pt x="1658" y="0"/>
                  </a:lnTo>
                  <a:cubicBezTo>
                    <a:pt x="1663" y="0"/>
                    <a:pt x="1666" y="4"/>
                    <a:pt x="1666" y="8"/>
                  </a:cubicBezTo>
                  <a:cubicBezTo>
                    <a:pt x="1666" y="13"/>
                    <a:pt x="1663" y="16"/>
                    <a:pt x="1658" y="16"/>
                  </a:cubicBezTo>
                  <a:lnTo>
                    <a:pt x="1546" y="16"/>
                  </a:lnTo>
                  <a:cubicBezTo>
                    <a:pt x="1542" y="16"/>
                    <a:pt x="1538" y="13"/>
                    <a:pt x="1538" y="8"/>
                  </a:cubicBezTo>
                  <a:cubicBezTo>
                    <a:pt x="1538" y="4"/>
                    <a:pt x="1542" y="0"/>
                    <a:pt x="1546" y="0"/>
                  </a:cubicBezTo>
                  <a:close/>
                  <a:moveTo>
                    <a:pt x="1738" y="0"/>
                  </a:moveTo>
                  <a:lnTo>
                    <a:pt x="1850" y="0"/>
                  </a:lnTo>
                  <a:cubicBezTo>
                    <a:pt x="1855" y="0"/>
                    <a:pt x="1858" y="4"/>
                    <a:pt x="1858" y="8"/>
                  </a:cubicBezTo>
                  <a:cubicBezTo>
                    <a:pt x="1858" y="13"/>
                    <a:pt x="1855" y="16"/>
                    <a:pt x="1850" y="16"/>
                  </a:cubicBezTo>
                  <a:lnTo>
                    <a:pt x="1738" y="16"/>
                  </a:lnTo>
                  <a:cubicBezTo>
                    <a:pt x="1734" y="16"/>
                    <a:pt x="1730" y="13"/>
                    <a:pt x="1730" y="8"/>
                  </a:cubicBezTo>
                  <a:cubicBezTo>
                    <a:pt x="1730" y="4"/>
                    <a:pt x="1734" y="0"/>
                    <a:pt x="1738" y="0"/>
                  </a:cubicBezTo>
                  <a:close/>
                  <a:moveTo>
                    <a:pt x="1930" y="0"/>
                  </a:moveTo>
                  <a:lnTo>
                    <a:pt x="2042" y="0"/>
                  </a:lnTo>
                  <a:cubicBezTo>
                    <a:pt x="2047" y="0"/>
                    <a:pt x="2051" y="4"/>
                    <a:pt x="2051" y="8"/>
                  </a:cubicBezTo>
                  <a:cubicBezTo>
                    <a:pt x="2051" y="13"/>
                    <a:pt x="2047" y="16"/>
                    <a:pt x="2042" y="16"/>
                  </a:cubicBezTo>
                  <a:lnTo>
                    <a:pt x="1930" y="16"/>
                  </a:lnTo>
                  <a:cubicBezTo>
                    <a:pt x="1926" y="16"/>
                    <a:pt x="1922" y="13"/>
                    <a:pt x="1922" y="8"/>
                  </a:cubicBezTo>
                  <a:cubicBezTo>
                    <a:pt x="1922" y="4"/>
                    <a:pt x="1926" y="0"/>
                    <a:pt x="1930" y="0"/>
                  </a:cubicBezTo>
                  <a:close/>
                  <a:moveTo>
                    <a:pt x="2123" y="0"/>
                  </a:moveTo>
                  <a:lnTo>
                    <a:pt x="2235" y="0"/>
                  </a:lnTo>
                  <a:cubicBezTo>
                    <a:pt x="2239" y="0"/>
                    <a:pt x="2243" y="4"/>
                    <a:pt x="2243" y="8"/>
                  </a:cubicBezTo>
                  <a:cubicBezTo>
                    <a:pt x="2243" y="13"/>
                    <a:pt x="2239" y="16"/>
                    <a:pt x="2235" y="16"/>
                  </a:cubicBezTo>
                  <a:lnTo>
                    <a:pt x="2123" y="16"/>
                  </a:lnTo>
                  <a:cubicBezTo>
                    <a:pt x="2118" y="16"/>
                    <a:pt x="2115" y="13"/>
                    <a:pt x="2115" y="8"/>
                  </a:cubicBezTo>
                  <a:cubicBezTo>
                    <a:pt x="2115" y="4"/>
                    <a:pt x="2118" y="0"/>
                    <a:pt x="2123" y="0"/>
                  </a:cubicBezTo>
                  <a:close/>
                  <a:moveTo>
                    <a:pt x="2315" y="0"/>
                  </a:moveTo>
                  <a:lnTo>
                    <a:pt x="2427" y="0"/>
                  </a:lnTo>
                  <a:cubicBezTo>
                    <a:pt x="2431" y="0"/>
                    <a:pt x="2435" y="4"/>
                    <a:pt x="2435" y="8"/>
                  </a:cubicBezTo>
                  <a:cubicBezTo>
                    <a:pt x="2435" y="13"/>
                    <a:pt x="2431" y="16"/>
                    <a:pt x="2427" y="16"/>
                  </a:cubicBezTo>
                  <a:lnTo>
                    <a:pt x="2315" y="16"/>
                  </a:lnTo>
                  <a:cubicBezTo>
                    <a:pt x="2310" y="16"/>
                    <a:pt x="2307" y="13"/>
                    <a:pt x="2307" y="8"/>
                  </a:cubicBezTo>
                  <a:cubicBezTo>
                    <a:pt x="2307" y="4"/>
                    <a:pt x="2310" y="0"/>
                    <a:pt x="2315" y="0"/>
                  </a:cubicBezTo>
                  <a:close/>
                  <a:moveTo>
                    <a:pt x="2507" y="0"/>
                  </a:moveTo>
                  <a:lnTo>
                    <a:pt x="2619" y="0"/>
                  </a:lnTo>
                  <a:cubicBezTo>
                    <a:pt x="2623" y="0"/>
                    <a:pt x="2627" y="4"/>
                    <a:pt x="2627" y="8"/>
                  </a:cubicBezTo>
                  <a:cubicBezTo>
                    <a:pt x="2627" y="13"/>
                    <a:pt x="2623" y="16"/>
                    <a:pt x="2619" y="16"/>
                  </a:cubicBezTo>
                  <a:lnTo>
                    <a:pt x="2507" y="16"/>
                  </a:lnTo>
                  <a:cubicBezTo>
                    <a:pt x="2503" y="16"/>
                    <a:pt x="2499" y="13"/>
                    <a:pt x="2499" y="8"/>
                  </a:cubicBezTo>
                  <a:cubicBezTo>
                    <a:pt x="2499" y="4"/>
                    <a:pt x="2503" y="0"/>
                    <a:pt x="2507" y="0"/>
                  </a:cubicBezTo>
                  <a:close/>
                  <a:moveTo>
                    <a:pt x="2699" y="0"/>
                  </a:moveTo>
                  <a:lnTo>
                    <a:pt x="2811" y="0"/>
                  </a:lnTo>
                  <a:cubicBezTo>
                    <a:pt x="2816" y="0"/>
                    <a:pt x="2819" y="4"/>
                    <a:pt x="2819" y="8"/>
                  </a:cubicBezTo>
                  <a:cubicBezTo>
                    <a:pt x="2819" y="13"/>
                    <a:pt x="2816" y="16"/>
                    <a:pt x="2811" y="16"/>
                  </a:cubicBezTo>
                  <a:lnTo>
                    <a:pt x="2699" y="16"/>
                  </a:lnTo>
                  <a:cubicBezTo>
                    <a:pt x="2695" y="16"/>
                    <a:pt x="2691" y="13"/>
                    <a:pt x="2691" y="8"/>
                  </a:cubicBezTo>
                  <a:cubicBezTo>
                    <a:pt x="2691" y="4"/>
                    <a:pt x="2695" y="0"/>
                    <a:pt x="2699" y="0"/>
                  </a:cubicBezTo>
                  <a:close/>
                  <a:moveTo>
                    <a:pt x="2891" y="0"/>
                  </a:moveTo>
                  <a:lnTo>
                    <a:pt x="3003" y="0"/>
                  </a:lnTo>
                  <a:cubicBezTo>
                    <a:pt x="3008" y="0"/>
                    <a:pt x="3011" y="4"/>
                    <a:pt x="3011" y="8"/>
                  </a:cubicBezTo>
                  <a:cubicBezTo>
                    <a:pt x="3011" y="13"/>
                    <a:pt x="3008" y="16"/>
                    <a:pt x="3003" y="16"/>
                  </a:cubicBezTo>
                  <a:lnTo>
                    <a:pt x="2891" y="16"/>
                  </a:lnTo>
                  <a:cubicBezTo>
                    <a:pt x="2887" y="16"/>
                    <a:pt x="2883" y="13"/>
                    <a:pt x="2883" y="8"/>
                  </a:cubicBezTo>
                  <a:cubicBezTo>
                    <a:pt x="2883" y="4"/>
                    <a:pt x="2887" y="0"/>
                    <a:pt x="2891" y="0"/>
                  </a:cubicBezTo>
                  <a:close/>
                  <a:moveTo>
                    <a:pt x="3084" y="0"/>
                  </a:moveTo>
                  <a:lnTo>
                    <a:pt x="3196" y="0"/>
                  </a:lnTo>
                  <a:cubicBezTo>
                    <a:pt x="3200" y="0"/>
                    <a:pt x="3204" y="4"/>
                    <a:pt x="3204" y="8"/>
                  </a:cubicBezTo>
                  <a:cubicBezTo>
                    <a:pt x="3204" y="13"/>
                    <a:pt x="3200" y="16"/>
                    <a:pt x="3196" y="16"/>
                  </a:cubicBezTo>
                  <a:lnTo>
                    <a:pt x="3084" y="16"/>
                  </a:lnTo>
                  <a:cubicBezTo>
                    <a:pt x="3079" y="16"/>
                    <a:pt x="3076" y="13"/>
                    <a:pt x="3076" y="8"/>
                  </a:cubicBezTo>
                  <a:cubicBezTo>
                    <a:pt x="3076" y="4"/>
                    <a:pt x="3079" y="0"/>
                    <a:pt x="3084" y="0"/>
                  </a:cubicBezTo>
                  <a:close/>
                  <a:moveTo>
                    <a:pt x="3276" y="0"/>
                  </a:moveTo>
                  <a:lnTo>
                    <a:pt x="3388" y="0"/>
                  </a:lnTo>
                  <a:cubicBezTo>
                    <a:pt x="3392" y="0"/>
                    <a:pt x="3396" y="4"/>
                    <a:pt x="3396" y="8"/>
                  </a:cubicBezTo>
                  <a:cubicBezTo>
                    <a:pt x="3396" y="13"/>
                    <a:pt x="3392" y="16"/>
                    <a:pt x="3388" y="16"/>
                  </a:cubicBezTo>
                  <a:lnTo>
                    <a:pt x="3276" y="16"/>
                  </a:lnTo>
                  <a:cubicBezTo>
                    <a:pt x="3271" y="16"/>
                    <a:pt x="3268" y="13"/>
                    <a:pt x="3268" y="8"/>
                  </a:cubicBezTo>
                  <a:cubicBezTo>
                    <a:pt x="3268" y="4"/>
                    <a:pt x="3271" y="0"/>
                    <a:pt x="3276" y="0"/>
                  </a:cubicBezTo>
                  <a:close/>
                  <a:moveTo>
                    <a:pt x="3468" y="0"/>
                  </a:moveTo>
                  <a:lnTo>
                    <a:pt x="3580" y="0"/>
                  </a:lnTo>
                  <a:cubicBezTo>
                    <a:pt x="3584" y="0"/>
                    <a:pt x="3588" y="4"/>
                    <a:pt x="3588" y="8"/>
                  </a:cubicBezTo>
                  <a:cubicBezTo>
                    <a:pt x="3588" y="13"/>
                    <a:pt x="3584" y="16"/>
                    <a:pt x="3580" y="16"/>
                  </a:cubicBezTo>
                  <a:lnTo>
                    <a:pt x="3468" y="16"/>
                  </a:lnTo>
                  <a:cubicBezTo>
                    <a:pt x="3463" y="16"/>
                    <a:pt x="3460" y="13"/>
                    <a:pt x="3460" y="8"/>
                  </a:cubicBezTo>
                  <a:cubicBezTo>
                    <a:pt x="3460" y="4"/>
                    <a:pt x="3463" y="0"/>
                    <a:pt x="3468" y="0"/>
                  </a:cubicBezTo>
                  <a:close/>
                  <a:moveTo>
                    <a:pt x="3660" y="0"/>
                  </a:moveTo>
                  <a:lnTo>
                    <a:pt x="3772" y="0"/>
                  </a:lnTo>
                  <a:cubicBezTo>
                    <a:pt x="3777" y="0"/>
                    <a:pt x="3780" y="4"/>
                    <a:pt x="3780" y="8"/>
                  </a:cubicBezTo>
                  <a:cubicBezTo>
                    <a:pt x="3780" y="13"/>
                    <a:pt x="3777" y="16"/>
                    <a:pt x="3772" y="16"/>
                  </a:cubicBezTo>
                  <a:lnTo>
                    <a:pt x="3660" y="16"/>
                  </a:lnTo>
                  <a:cubicBezTo>
                    <a:pt x="3656" y="16"/>
                    <a:pt x="3652" y="13"/>
                    <a:pt x="3652" y="8"/>
                  </a:cubicBezTo>
                  <a:cubicBezTo>
                    <a:pt x="3652" y="4"/>
                    <a:pt x="3656" y="0"/>
                    <a:pt x="3660" y="0"/>
                  </a:cubicBezTo>
                  <a:close/>
                  <a:moveTo>
                    <a:pt x="3852" y="0"/>
                  </a:moveTo>
                  <a:lnTo>
                    <a:pt x="3964" y="0"/>
                  </a:lnTo>
                  <a:cubicBezTo>
                    <a:pt x="3969" y="0"/>
                    <a:pt x="3972" y="4"/>
                    <a:pt x="3972" y="8"/>
                  </a:cubicBezTo>
                  <a:cubicBezTo>
                    <a:pt x="3972" y="13"/>
                    <a:pt x="3969" y="16"/>
                    <a:pt x="3964" y="16"/>
                  </a:cubicBezTo>
                  <a:lnTo>
                    <a:pt x="3852" y="16"/>
                  </a:lnTo>
                  <a:cubicBezTo>
                    <a:pt x="3848" y="16"/>
                    <a:pt x="3844" y="13"/>
                    <a:pt x="3844" y="8"/>
                  </a:cubicBezTo>
                  <a:cubicBezTo>
                    <a:pt x="3844" y="4"/>
                    <a:pt x="3848" y="0"/>
                    <a:pt x="3852" y="0"/>
                  </a:cubicBezTo>
                  <a:close/>
                  <a:moveTo>
                    <a:pt x="4044" y="0"/>
                  </a:moveTo>
                  <a:lnTo>
                    <a:pt x="4157" y="0"/>
                  </a:lnTo>
                  <a:cubicBezTo>
                    <a:pt x="4161" y="0"/>
                    <a:pt x="4165" y="4"/>
                    <a:pt x="4165" y="8"/>
                  </a:cubicBezTo>
                  <a:cubicBezTo>
                    <a:pt x="4165" y="13"/>
                    <a:pt x="4161" y="16"/>
                    <a:pt x="4157" y="16"/>
                  </a:cubicBezTo>
                  <a:lnTo>
                    <a:pt x="4044" y="16"/>
                  </a:lnTo>
                  <a:cubicBezTo>
                    <a:pt x="4040" y="16"/>
                    <a:pt x="4036" y="13"/>
                    <a:pt x="4036" y="8"/>
                  </a:cubicBezTo>
                  <a:cubicBezTo>
                    <a:pt x="4036" y="4"/>
                    <a:pt x="4040" y="0"/>
                    <a:pt x="4044" y="0"/>
                  </a:cubicBezTo>
                  <a:close/>
                  <a:moveTo>
                    <a:pt x="4237" y="0"/>
                  </a:moveTo>
                  <a:lnTo>
                    <a:pt x="4349" y="0"/>
                  </a:lnTo>
                  <a:cubicBezTo>
                    <a:pt x="4353" y="0"/>
                    <a:pt x="4357" y="4"/>
                    <a:pt x="4357" y="8"/>
                  </a:cubicBezTo>
                  <a:cubicBezTo>
                    <a:pt x="4357" y="13"/>
                    <a:pt x="4353" y="16"/>
                    <a:pt x="4349" y="16"/>
                  </a:cubicBezTo>
                  <a:lnTo>
                    <a:pt x="4237" y="16"/>
                  </a:lnTo>
                  <a:cubicBezTo>
                    <a:pt x="4232" y="16"/>
                    <a:pt x="4229" y="13"/>
                    <a:pt x="4229" y="8"/>
                  </a:cubicBezTo>
                  <a:cubicBezTo>
                    <a:pt x="4229" y="4"/>
                    <a:pt x="4232" y="0"/>
                    <a:pt x="4237" y="0"/>
                  </a:cubicBezTo>
                  <a:close/>
                  <a:moveTo>
                    <a:pt x="4429" y="0"/>
                  </a:moveTo>
                  <a:lnTo>
                    <a:pt x="4541" y="0"/>
                  </a:lnTo>
                  <a:cubicBezTo>
                    <a:pt x="4545" y="0"/>
                    <a:pt x="4549" y="4"/>
                    <a:pt x="4549" y="8"/>
                  </a:cubicBezTo>
                  <a:cubicBezTo>
                    <a:pt x="4549" y="13"/>
                    <a:pt x="4545" y="16"/>
                    <a:pt x="4541" y="16"/>
                  </a:cubicBezTo>
                  <a:lnTo>
                    <a:pt x="4429" y="16"/>
                  </a:lnTo>
                  <a:cubicBezTo>
                    <a:pt x="4424" y="16"/>
                    <a:pt x="4421" y="13"/>
                    <a:pt x="4421" y="8"/>
                  </a:cubicBezTo>
                  <a:cubicBezTo>
                    <a:pt x="4421" y="4"/>
                    <a:pt x="4424" y="0"/>
                    <a:pt x="4429" y="0"/>
                  </a:cubicBezTo>
                  <a:close/>
                  <a:moveTo>
                    <a:pt x="4621" y="0"/>
                  </a:moveTo>
                  <a:lnTo>
                    <a:pt x="4733" y="0"/>
                  </a:lnTo>
                  <a:cubicBezTo>
                    <a:pt x="4738" y="0"/>
                    <a:pt x="4741" y="4"/>
                    <a:pt x="4741" y="8"/>
                  </a:cubicBezTo>
                  <a:cubicBezTo>
                    <a:pt x="4741" y="13"/>
                    <a:pt x="4738" y="16"/>
                    <a:pt x="4733" y="16"/>
                  </a:cubicBezTo>
                  <a:lnTo>
                    <a:pt x="4621" y="16"/>
                  </a:lnTo>
                  <a:cubicBezTo>
                    <a:pt x="4617" y="16"/>
                    <a:pt x="4613" y="13"/>
                    <a:pt x="4613" y="8"/>
                  </a:cubicBezTo>
                  <a:cubicBezTo>
                    <a:pt x="4613" y="4"/>
                    <a:pt x="4617" y="0"/>
                    <a:pt x="4621" y="0"/>
                  </a:cubicBezTo>
                  <a:close/>
                  <a:moveTo>
                    <a:pt x="4813" y="0"/>
                  </a:moveTo>
                  <a:lnTo>
                    <a:pt x="4925" y="0"/>
                  </a:lnTo>
                  <a:cubicBezTo>
                    <a:pt x="4930" y="0"/>
                    <a:pt x="4933" y="4"/>
                    <a:pt x="4933" y="8"/>
                  </a:cubicBezTo>
                  <a:cubicBezTo>
                    <a:pt x="4933" y="13"/>
                    <a:pt x="4930" y="16"/>
                    <a:pt x="4925" y="16"/>
                  </a:cubicBezTo>
                  <a:lnTo>
                    <a:pt x="4813" y="16"/>
                  </a:lnTo>
                  <a:cubicBezTo>
                    <a:pt x="4809" y="16"/>
                    <a:pt x="4805" y="13"/>
                    <a:pt x="4805" y="8"/>
                  </a:cubicBezTo>
                  <a:cubicBezTo>
                    <a:pt x="4805" y="4"/>
                    <a:pt x="4809" y="0"/>
                    <a:pt x="4813" y="0"/>
                  </a:cubicBezTo>
                  <a:close/>
                  <a:moveTo>
                    <a:pt x="5005" y="0"/>
                  </a:moveTo>
                  <a:lnTo>
                    <a:pt x="5118" y="0"/>
                  </a:lnTo>
                  <a:cubicBezTo>
                    <a:pt x="5122" y="0"/>
                    <a:pt x="5126" y="4"/>
                    <a:pt x="5126" y="8"/>
                  </a:cubicBezTo>
                  <a:cubicBezTo>
                    <a:pt x="5126" y="13"/>
                    <a:pt x="5122" y="16"/>
                    <a:pt x="5118" y="16"/>
                  </a:cubicBezTo>
                  <a:lnTo>
                    <a:pt x="5005" y="16"/>
                  </a:lnTo>
                  <a:cubicBezTo>
                    <a:pt x="5001" y="16"/>
                    <a:pt x="4997" y="13"/>
                    <a:pt x="4997" y="8"/>
                  </a:cubicBezTo>
                  <a:cubicBezTo>
                    <a:pt x="4997" y="4"/>
                    <a:pt x="5001" y="0"/>
                    <a:pt x="5005" y="0"/>
                  </a:cubicBezTo>
                  <a:close/>
                  <a:moveTo>
                    <a:pt x="5198" y="0"/>
                  </a:moveTo>
                  <a:lnTo>
                    <a:pt x="5310" y="0"/>
                  </a:lnTo>
                  <a:cubicBezTo>
                    <a:pt x="5314" y="0"/>
                    <a:pt x="5318" y="4"/>
                    <a:pt x="5318" y="8"/>
                  </a:cubicBezTo>
                  <a:cubicBezTo>
                    <a:pt x="5318" y="13"/>
                    <a:pt x="5314" y="16"/>
                    <a:pt x="5310" y="16"/>
                  </a:cubicBezTo>
                  <a:lnTo>
                    <a:pt x="5198" y="16"/>
                  </a:lnTo>
                  <a:cubicBezTo>
                    <a:pt x="5193" y="16"/>
                    <a:pt x="5190" y="13"/>
                    <a:pt x="5190" y="8"/>
                  </a:cubicBezTo>
                  <a:cubicBezTo>
                    <a:pt x="5190" y="4"/>
                    <a:pt x="5193" y="0"/>
                    <a:pt x="5198" y="0"/>
                  </a:cubicBezTo>
                  <a:close/>
                  <a:moveTo>
                    <a:pt x="5390" y="0"/>
                  </a:moveTo>
                  <a:lnTo>
                    <a:pt x="5502" y="0"/>
                  </a:lnTo>
                  <a:cubicBezTo>
                    <a:pt x="5506" y="0"/>
                    <a:pt x="5510" y="4"/>
                    <a:pt x="5510" y="8"/>
                  </a:cubicBezTo>
                  <a:cubicBezTo>
                    <a:pt x="5510" y="13"/>
                    <a:pt x="5506" y="16"/>
                    <a:pt x="5502" y="16"/>
                  </a:cubicBezTo>
                  <a:lnTo>
                    <a:pt x="5390" y="16"/>
                  </a:lnTo>
                  <a:cubicBezTo>
                    <a:pt x="5385" y="16"/>
                    <a:pt x="5382" y="13"/>
                    <a:pt x="5382" y="8"/>
                  </a:cubicBezTo>
                  <a:cubicBezTo>
                    <a:pt x="5382" y="4"/>
                    <a:pt x="5385" y="0"/>
                    <a:pt x="5390" y="0"/>
                  </a:cubicBezTo>
                  <a:close/>
                  <a:moveTo>
                    <a:pt x="5582" y="0"/>
                  </a:moveTo>
                  <a:lnTo>
                    <a:pt x="5694" y="0"/>
                  </a:lnTo>
                  <a:cubicBezTo>
                    <a:pt x="5699" y="0"/>
                    <a:pt x="5702" y="4"/>
                    <a:pt x="5702" y="8"/>
                  </a:cubicBezTo>
                  <a:cubicBezTo>
                    <a:pt x="5702" y="13"/>
                    <a:pt x="5699" y="16"/>
                    <a:pt x="5694" y="16"/>
                  </a:cubicBezTo>
                  <a:lnTo>
                    <a:pt x="5582" y="16"/>
                  </a:lnTo>
                  <a:cubicBezTo>
                    <a:pt x="5578" y="16"/>
                    <a:pt x="5574" y="13"/>
                    <a:pt x="5574" y="8"/>
                  </a:cubicBezTo>
                  <a:cubicBezTo>
                    <a:pt x="5574" y="4"/>
                    <a:pt x="5578" y="0"/>
                    <a:pt x="5582" y="0"/>
                  </a:cubicBezTo>
                  <a:close/>
                  <a:moveTo>
                    <a:pt x="5774" y="0"/>
                  </a:moveTo>
                  <a:lnTo>
                    <a:pt x="5886" y="0"/>
                  </a:lnTo>
                  <a:cubicBezTo>
                    <a:pt x="5891" y="0"/>
                    <a:pt x="5894" y="4"/>
                    <a:pt x="5894" y="8"/>
                  </a:cubicBezTo>
                  <a:cubicBezTo>
                    <a:pt x="5894" y="13"/>
                    <a:pt x="5891" y="16"/>
                    <a:pt x="5886" y="16"/>
                  </a:cubicBezTo>
                  <a:lnTo>
                    <a:pt x="5774" y="16"/>
                  </a:lnTo>
                  <a:cubicBezTo>
                    <a:pt x="5770" y="16"/>
                    <a:pt x="5766" y="13"/>
                    <a:pt x="5766" y="8"/>
                  </a:cubicBezTo>
                  <a:cubicBezTo>
                    <a:pt x="5766" y="4"/>
                    <a:pt x="5770" y="0"/>
                    <a:pt x="5774" y="0"/>
                  </a:cubicBezTo>
                  <a:close/>
                  <a:moveTo>
                    <a:pt x="5966" y="0"/>
                  </a:moveTo>
                  <a:lnTo>
                    <a:pt x="6079" y="0"/>
                  </a:lnTo>
                  <a:cubicBezTo>
                    <a:pt x="6083" y="0"/>
                    <a:pt x="6087" y="4"/>
                    <a:pt x="6087" y="8"/>
                  </a:cubicBezTo>
                  <a:cubicBezTo>
                    <a:pt x="6087" y="13"/>
                    <a:pt x="6083" y="16"/>
                    <a:pt x="6079" y="16"/>
                  </a:cubicBezTo>
                  <a:lnTo>
                    <a:pt x="5966" y="16"/>
                  </a:lnTo>
                  <a:cubicBezTo>
                    <a:pt x="5962" y="16"/>
                    <a:pt x="5958" y="13"/>
                    <a:pt x="5958" y="8"/>
                  </a:cubicBezTo>
                  <a:cubicBezTo>
                    <a:pt x="5958" y="4"/>
                    <a:pt x="5962" y="0"/>
                    <a:pt x="5966" y="0"/>
                  </a:cubicBezTo>
                  <a:close/>
                  <a:moveTo>
                    <a:pt x="6159" y="0"/>
                  </a:moveTo>
                  <a:lnTo>
                    <a:pt x="6271" y="0"/>
                  </a:lnTo>
                  <a:cubicBezTo>
                    <a:pt x="6275" y="0"/>
                    <a:pt x="6279" y="4"/>
                    <a:pt x="6279" y="8"/>
                  </a:cubicBezTo>
                  <a:cubicBezTo>
                    <a:pt x="6279" y="13"/>
                    <a:pt x="6275" y="16"/>
                    <a:pt x="6271" y="16"/>
                  </a:cubicBezTo>
                  <a:lnTo>
                    <a:pt x="6159" y="16"/>
                  </a:lnTo>
                  <a:cubicBezTo>
                    <a:pt x="6154" y="16"/>
                    <a:pt x="6151" y="13"/>
                    <a:pt x="6151" y="8"/>
                  </a:cubicBezTo>
                  <a:cubicBezTo>
                    <a:pt x="6151" y="4"/>
                    <a:pt x="6154" y="0"/>
                    <a:pt x="6159" y="0"/>
                  </a:cubicBezTo>
                  <a:close/>
                  <a:moveTo>
                    <a:pt x="6351" y="0"/>
                  </a:moveTo>
                  <a:lnTo>
                    <a:pt x="6463" y="0"/>
                  </a:lnTo>
                  <a:cubicBezTo>
                    <a:pt x="6467" y="0"/>
                    <a:pt x="6471" y="4"/>
                    <a:pt x="6471" y="8"/>
                  </a:cubicBezTo>
                  <a:cubicBezTo>
                    <a:pt x="6471" y="13"/>
                    <a:pt x="6467" y="16"/>
                    <a:pt x="6463" y="16"/>
                  </a:cubicBezTo>
                  <a:lnTo>
                    <a:pt x="6351" y="16"/>
                  </a:lnTo>
                  <a:cubicBezTo>
                    <a:pt x="6346" y="16"/>
                    <a:pt x="6343" y="13"/>
                    <a:pt x="6343" y="8"/>
                  </a:cubicBezTo>
                  <a:cubicBezTo>
                    <a:pt x="6343" y="4"/>
                    <a:pt x="6346" y="0"/>
                    <a:pt x="6351" y="0"/>
                  </a:cubicBezTo>
                  <a:close/>
                  <a:moveTo>
                    <a:pt x="6543" y="0"/>
                  </a:moveTo>
                  <a:lnTo>
                    <a:pt x="6655" y="0"/>
                  </a:lnTo>
                  <a:cubicBezTo>
                    <a:pt x="6660" y="0"/>
                    <a:pt x="6663" y="4"/>
                    <a:pt x="6663" y="8"/>
                  </a:cubicBezTo>
                  <a:cubicBezTo>
                    <a:pt x="6663" y="13"/>
                    <a:pt x="6660" y="16"/>
                    <a:pt x="6655" y="16"/>
                  </a:cubicBezTo>
                  <a:lnTo>
                    <a:pt x="6543" y="16"/>
                  </a:lnTo>
                  <a:cubicBezTo>
                    <a:pt x="6539" y="16"/>
                    <a:pt x="6535" y="13"/>
                    <a:pt x="6535" y="8"/>
                  </a:cubicBezTo>
                  <a:cubicBezTo>
                    <a:pt x="6535" y="4"/>
                    <a:pt x="6539" y="0"/>
                    <a:pt x="6543" y="0"/>
                  </a:cubicBezTo>
                  <a:close/>
                  <a:moveTo>
                    <a:pt x="6735" y="0"/>
                  </a:moveTo>
                  <a:lnTo>
                    <a:pt x="6847" y="0"/>
                  </a:lnTo>
                  <a:cubicBezTo>
                    <a:pt x="6852" y="0"/>
                    <a:pt x="6855" y="4"/>
                    <a:pt x="6855" y="8"/>
                  </a:cubicBezTo>
                  <a:cubicBezTo>
                    <a:pt x="6855" y="13"/>
                    <a:pt x="6852" y="16"/>
                    <a:pt x="6847" y="16"/>
                  </a:cubicBezTo>
                  <a:lnTo>
                    <a:pt x="6735" y="16"/>
                  </a:lnTo>
                  <a:cubicBezTo>
                    <a:pt x="6731" y="16"/>
                    <a:pt x="6727" y="13"/>
                    <a:pt x="6727" y="8"/>
                  </a:cubicBezTo>
                  <a:cubicBezTo>
                    <a:pt x="6727" y="4"/>
                    <a:pt x="6731" y="0"/>
                    <a:pt x="6735" y="0"/>
                  </a:cubicBezTo>
                  <a:close/>
                  <a:moveTo>
                    <a:pt x="6927" y="0"/>
                  </a:moveTo>
                  <a:lnTo>
                    <a:pt x="7039" y="0"/>
                  </a:lnTo>
                  <a:cubicBezTo>
                    <a:pt x="7044" y="0"/>
                    <a:pt x="7048" y="4"/>
                    <a:pt x="7048" y="8"/>
                  </a:cubicBezTo>
                  <a:cubicBezTo>
                    <a:pt x="7048" y="13"/>
                    <a:pt x="7044" y="16"/>
                    <a:pt x="7039" y="16"/>
                  </a:cubicBezTo>
                  <a:lnTo>
                    <a:pt x="6927" y="16"/>
                  </a:lnTo>
                  <a:cubicBezTo>
                    <a:pt x="6923" y="16"/>
                    <a:pt x="6919" y="13"/>
                    <a:pt x="6919" y="8"/>
                  </a:cubicBezTo>
                  <a:cubicBezTo>
                    <a:pt x="6919" y="4"/>
                    <a:pt x="6923" y="0"/>
                    <a:pt x="6927" y="0"/>
                  </a:cubicBezTo>
                  <a:close/>
                  <a:moveTo>
                    <a:pt x="7120" y="0"/>
                  </a:moveTo>
                  <a:lnTo>
                    <a:pt x="7232" y="0"/>
                  </a:lnTo>
                  <a:cubicBezTo>
                    <a:pt x="7236" y="0"/>
                    <a:pt x="7240" y="4"/>
                    <a:pt x="7240" y="8"/>
                  </a:cubicBezTo>
                  <a:cubicBezTo>
                    <a:pt x="7240" y="13"/>
                    <a:pt x="7236" y="16"/>
                    <a:pt x="7232" y="16"/>
                  </a:cubicBezTo>
                  <a:lnTo>
                    <a:pt x="7120" y="16"/>
                  </a:lnTo>
                  <a:cubicBezTo>
                    <a:pt x="7115" y="16"/>
                    <a:pt x="7112" y="13"/>
                    <a:pt x="7112" y="8"/>
                  </a:cubicBezTo>
                  <a:cubicBezTo>
                    <a:pt x="7112" y="4"/>
                    <a:pt x="7115" y="0"/>
                    <a:pt x="7120" y="0"/>
                  </a:cubicBezTo>
                  <a:close/>
                </a:path>
              </a:pathLst>
            </a:custGeom>
            <a:solidFill>
              <a:srgbClr val="5692C9"/>
            </a:solidFill>
            <a:ln w="0" cap="flat">
              <a:solidFill>
                <a:srgbClr val="5692C9"/>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Line 244"/>
            <p:cNvSpPr>
              <a:spLocks noChangeShapeType="1"/>
            </p:cNvSpPr>
            <p:nvPr/>
          </p:nvSpPr>
          <p:spPr bwMode="auto">
            <a:xfrm flipV="1">
              <a:off x="754" y="1183"/>
              <a:ext cx="0" cy="1798"/>
            </a:xfrm>
            <a:prstGeom prst="line">
              <a:avLst/>
            </a:prstGeom>
            <a:noFill/>
            <a:ln w="7938" cap="rnd">
              <a:solidFill>
                <a:srgbClr val="5692C9"/>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 name="Freeform 245"/>
            <p:cNvSpPr>
              <a:spLocks/>
            </p:cNvSpPr>
            <p:nvPr/>
          </p:nvSpPr>
          <p:spPr bwMode="auto">
            <a:xfrm>
              <a:off x="736" y="1151"/>
              <a:ext cx="37" cy="37"/>
            </a:xfrm>
            <a:custGeom>
              <a:avLst/>
              <a:gdLst>
                <a:gd name="T0" fmla="*/ 0 w 37"/>
                <a:gd name="T1" fmla="*/ 37 h 37"/>
                <a:gd name="T2" fmla="*/ 18 w 37"/>
                <a:gd name="T3" fmla="*/ 0 h 37"/>
                <a:gd name="T4" fmla="*/ 37 w 37"/>
                <a:gd name="T5" fmla="*/ 37 h 37"/>
                <a:gd name="T6" fmla="*/ 0 w 37"/>
                <a:gd name="T7" fmla="*/ 37 h 37"/>
              </a:gdLst>
              <a:ahLst/>
              <a:cxnLst>
                <a:cxn ang="0">
                  <a:pos x="T0" y="T1"/>
                </a:cxn>
                <a:cxn ang="0">
                  <a:pos x="T2" y="T3"/>
                </a:cxn>
                <a:cxn ang="0">
                  <a:pos x="T4" y="T5"/>
                </a:cxn>
                <a:cxn ang="0">
                  <a:pos x="T6" y="T7"/>
                </a:cxn>
              </a:cxnLst>
              <a:rect l="0" t="0" r="r" b="b"/>
              <a:pathLst>
                <a:path w="37" h="37">
                  <a:moveTo>
                    <a:pt x="0" y="37"/>
                  </a:moveTo>
                  <a:lnTo>
                    <a:pt x="18" y="0"/>
                  </a:lnTo>
                  <a:lnTo>
                    <a:pt x="37" y="37"/>
                  </a:lnTo>
                  <a:lnTo>
                    <a:pt x="0" y="37"/>
                  </a:lnTo>
                  <a:close/>
                </a:path>
              </a:pathLst>
            </a:custGeom>
            <a:solidFill>
              <a:srgbClr val="5692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246"/>
            <p:cNvSpPr>
              <a:spLocks/>
            </p:cNvSpPr>
            <p:nvPr/>
          </p:nvSpPr>
          <p:spPr bwMode="auto">
            <a:xfrm>
              <a:off x="962" y="898"/>
              <a:ext cx="1381" cy="45"/>
            </a:xfrm>
            <a:custGeom>
              <a:avLst/>
              <a:gdLst>
                <a:gd name="T0" fmla="*/ 0 w 1381"/>
                <a:gd name="T1" fmla="*/ 45 h 45"/>
                <a:gd name="T2" fmla="*/ 359 w 1381"/>
                <a:gd name="T3" fmla="*/ 45 h 45"/>
                <a:gd name="T4" fmla="*/ 359 w 1381"/>
                <a:gd name="T5" fmla="*/ 0 h 45"/>
                <a:gd name="T6" fmla="*/ 1381 w 1381"/>
                <a:gd name="T7" fmla="*/ 0 h 45"/>
              </a:gdLst>
              <a:ahLst/>
              <a:cxnLst>
                <a:cxn ang="0">
                  <a:pos x="T0" y="T1"/>
                </a:cxn>
                <a:cxn ang="0">
                  <a:pos x="T2" y="T3"/>
                </a:cxn>
                <a:cxn ang="0">
                  <a:pos x="T4" y="T5"/>
                </a:cxn>
                <a:cxn ang="0">
                  <a:pos x="T6" y="T7"/>
                </a:cxn>
              </a:cxnLst>
              <a:rect l="0" t="0" r="r" b="b"/>
              <a:pathLst>
                <a:path w="1381" h="45">
                  <a:moveTo>
                    <a:pt x="0" y="45"/>
                  </a:moveTo>
                  <a:lnTo>
                    <a:pt x="359" y="45"/>
                  </a:lnTo>
                  <a:lnTo>
                    <a:pt x="359" y="0"/>
                  </a:lnTo>
                  <a:lnTo>
                    <a:pt x="1381" y="0"/>
                  </a:lnTo>
                </a:path>
              </a:pathLst>
            </a:custGeom>
            <a:noFill/>
            <a:ln w="7938" cap="rnd">
              <a:solidFill>
                <a:srgbClr val="5692C9"/>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1" name="Freeform 247"/>
            <p:cNvSpPr>
              <a:spLocks/>
            </p:cNvSpPr>
            <p:nvPr/>
          </p:nvSpPr>
          <p:spPr bwMode="auto">
            <a:xfrm>
              <a:off x="2338" y="880"/>
              <a:ext cx="37" cy="37"/>
            </a:xfrm>
            <a:custGeom>
              <a:avLst/>
              <a:gdLst>
                <a:gd name="T0" fmla="*/ 0 w 37"/>
                <a:gd name="T1" fmla="*/ 0 h 37"/>
                <a:gd name="T2" fmla="*/ 37 w 37"/>
                <a:gd name="T3" fmla="*/ 18 h 37"/>
                <a:gd name="T4" fmla="*/ 0 w 37"/>
                <a:gd name="T5" fmla="*/ 37 h 37"/>
                <a:gd name="T6" fmla="*/ 0 w 37"/>
                <a:gd name="T7" fmla="*/ 0 h 37"/>
              </a:gdLst>
              <a:ahLst/>
              <a:cxnLst>
                <a:cxn ang="0">
                  <a:pos x="T0" y="T1"/>
                </a:cxn>
                <a:cxn ang="0">
                  <a:pos x="T2" y="T3"/>
                </a:cxn>
                <a:cxn ang="0">
                  <a:pos x="T4" y="T5"/>
                </a:cxn>
                <a:cxn ang="0">
                  <a:pos x="T6" y="T7"/>
                </a:cxn>
              </a:cxnLst>
              <a:rect l="0" t="0" r="r" b="b"/>
              <a:pathLst>
                <a:path w="37" h="37">
                  <a:moveTo>
                    <a:pt x="0" y="0"/>
                  </a:moveTo>
                  <a:lnTo>
                    <a:pt x="37" y="18"/>
                  </a:lnTo>
                  <a:lnTo>
                    <a:pt x="0" y="37"/>
                  </a:lnTo>
                  <a:lnTo>
                    <a:pt x="0" y="0"/>
                  </a:lnTo>
                  <a:close/>
                </a:path>
              </a:pathLst>
            </a:custGeom>
            <a:solidFill>
              <a:srgbClr val="5692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248"/>
            <p:cNvSpPr>
              <a:spLocks/>
            </p:cNvSpPr>
            <p:nvPr/>
          </p:nvSpPr>
          <p:spPr bwMode="auto">
            <a:xfrm>
              <a:off x="1486" y="1106"/>
              <a:ext cx="857" cy="117"/>
            </a:xfrm>
            <a:custGeom>
              <a:avLst/>
              <a:gdLst>
                <a:gd name="T0" fmla="*/ 0 w 857"/>
                <a:gd name="T1" fmla="*/ 117 h 117"/>
                <a:gd name="T2" fmla="*/ 223 w 857"/>
                <a:gd name="T3" fmla="*/ 117 h 117"/>
                <a:gd name="T4" fmla="*/ 223 w 857"/>
                <a:gd name="T5" fmla="*/ 0 h 117"/>
                <a:gd name="T6" fmla="*/ 857 w 857"/>
                <a:gd name="T7" fmla="*/ 0 h 117"/>
              </a:gdLst>
              <a:ahLst/>
              <a:cxnLst>
                <a:cxn ang="0">
                  <a:pos x="T0" y="T1"/>
                </a:cxn>
                <a:cxn ang="0">
                  <a:pos x="T2" y="T3"/>
                </a:cxn>
                <a:cxn ang="0">
                  <a:pos x="T4" y="T5"/>
                </a:cxn>
                <a:cxn ang="0">
                  <a:pos x="T6" y="T7"/>
                </a:cxn>
              </a:cxnLst>
              <a:rect l="0" t="0" r="r" b="b"/>
              <a:pathLst>
                <a:path w="857" h="117">
                  <a:moveTo>
                    <a:pt x="0" y="117"/>
                  </a:moveTo>
                  <a:lnTo>
                    <a:pt x="223" y="117"/>
                  </a:lnTo>
                  <a:lnTo>
                    <a:pt x="223" y="0"/>
                  </a:lnTo>
                  <a:lnTo>
                    <a:pt x="857" y="0"/>
                  </a:lnTo>
                </a:path>
              </a:pathLst>
            </a:custGeom>
            <a:noFill/>
            <a:ln w="7938" cap="rnd">
              <a:solidFill>
                <a:srgbClr val="5692C9"/>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3" name="Freeform 249"/>
            <p:cNvSpPr>
              <a:spLocks/>
            </p:cNvSpPr>
            <p:nvPr/>
          </p:nvSpPr>
          <p:spPr bwMode="auto">
            <a:xfrm>
              <a:off x="2338" y="1087"/>
              <a:ext cx="37" cy="38"/>
            </a:xfrm>
            <a:custGeom>
              <a:avLst/>
              <a:gdLst>
                <a:gd name="T0" fmla="*/ 0 w 37"/>
                <a:gd name="T1" fmla="*/ 0 h 38"/>
                <a:gd name="T2" fmla="*/ 37 w 37"/>
                <a:gd name="T3" fmla="*/ 19 h 38"/>
                <a:gd name="T4" fmla="*/ 0 w 37"/>
                <a:gd name="T5" fmla="*/ 38 h 38"/>
                <a:gd name="T6" fmla="*/ 0 w 37"/>
                <a:gd name="T7" fmla="*/ 0 h 38"/>
              </a:gdLst>
              <a:ahLst/>
              <a:cxnLst>
                <a:cxn ang="0">
                  <a:pos x="T0" y="T1"/>
                </a:cxn>
                <a:cxn ang="0">
                  <a:pos x="T2" y="T3"/>
                </a:cxn>
                <a:cxn ang="0">
                  <a:pos x="T4" y="T5"/>
                </a:cxn>
                <a:cxn ang="0">
                  <a:pos x="T6" y="T7"/>
                </a:cxn>
              </a:cxnLst>
              <a:rect l="0" t="0" r="r" b="b"/>
              <a:pathLst>
                <a:path w="37" h="38">
                  <a:moveTo>
                    <a:pt x="0" y="0"/>
                  </a:moveTo>
                  <a:lnTo>
                    <a:pt x="37" y="19"/>
                  </a:lnTo>
                  <a:lnTo>
                    <a:pt x="0" y="38"/>
                  </a:lnTo>
                  <a:lnTo>
                    <a:pt x="0" y="0"/>
                  </a:lnTo>
                  <a:close/>
                </a:path>
              </a:pathLst>
            </a:custGeom>
            <a:solidFill>
              <a:srgbClr val="5692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250"/>
            <p:cNvSpPr>
              <a:spLocks/>
            </p:cNvSpPr>
            <p:nvPr/>
          </p:nvSpPr>
          <p:spPr bwMode="auto">
            <a:xfrm>
              <a:off x="2881" y="997"/>
              <a:ext cx="499" cy="162"/>
            </a:xfrm>
            <a:custGeom>
              <a:avLst/>
              <a:gdLst>
                <a:gd name="T0" fmla="*/ 0 w 499"/>
                <a:gd name="T1" fmla="*/ 0 h 162"/>
                <a:gd name="T2" fmla="*/ 219 w 499"/>
                <a:gd name="T3" fmla="*/ 0 h 162"/>
                <a:gd name="T4" fmla="*/ 219 w 499"/>
                <a:gd name="T5" fmla="*/ 162 h 162"/>
                <a:gd name="T6" fmla="*/ 499 w 499"/>
                <a:gd name="T7" fmla="*/ 162 h 162"/>
              </a:gdLst>
              <a:ahLst/>
              <a:cxnLst>
                <a:cxn ang="0">
                  <a:pos x="T0" y="T1"/>
                </a:cxn>
                <a:cxn ang="0">
                  <a:pos x="T2" y="T3"/>
                </a:cxn>
                <a:cxn ang="0">
                  <a:pos x="T4" y="T5"/>
                </a:cxn>
                <a:cxn ang="0">
                  <a:pos x="T6" y="T7"/>
                </a:cxn>
              </a:cxnLst>
              <a:rect l="0" t="0" r="r" b="b"/>
              <a:pathLst>
                <a:path w="499" h="162">
                  <a:moveTo>
                    <a:pt x="0" y="0"/>
                  </a:moveTo>
                  <a:lnTo>
                    <a:pt x="219" y="0"/>
                  </a:lnTo>
                  <a:lnTo>
                    <a:pt x="219" y="162"/>
                  </a:lnTo>
                  <a:lnTo>
                    <a:pt x="499" y="162"/>
                  </a:lnTo>
                </a:path>
              </a:pathLst>
            </a:custGeom>
            <a:noFill/>
            <a:ln w="7938" cap="rnd">
              <a:solidFill>
                <a:srgbClr val="5692C9"/>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5" name="Freeform 251"/>
            <p:cNvSpPr>
              <a:spLocks/>
            </p:cNvSpPr>
            <p:nvPr/>
          </p:nvSpPr>
          <p:spPr bwMode="auto">
            <a:xfrm>
              <a:off x="3375" y="1141"/>
              <a:ext cx="37" cy="37"/>
            </a:xfrm>
            <a:custGeom>
              <a:avLst/>
              <a:gdLst>
                <a:gd name="T0" fmla="*/ 0 w 37"/>
                <a:gd name="T1" fmla="*/ 0 h 37"/>
                <a:gd name="T2" fmla="*/ 37 w 37"/>
                <a:gd name="T3" fmla="*/ 18 h 37"/>
                <a:gd name="T4" fmla="*/ 0 w 37"/>
                <a:gd name="T5" fmla="*/ 37 h 37"/>
                <a:gd name="T6" fmla="*/ 0 w 37"/>
                <a:gd name="T7" fmla="*/ 0 h 37"/>
              </a:gdLst>
              <a:ahLst/>
              <a:cxnLst>
                <a:cxn ang="0">
                  <a:pos x="T0" y="T1"/>
                </a:cxn>
                <a:cxn ang="0">
                  <a:pos x="T2" y="T3"/>
                </a:cxn>
                <a:cxn ang="0">
                  <a:pos x="T4" y="T5"/>
                </a:cxn>
                <a:cxn ang="0">
                  <a:pos x="T6" y="T7"/>
                </a:cxn>
              </a:cxnLst>
              <a:rect l="0" t="0" r="r" b="b"/>
              <a:pathLst>
                <a:path w="37" h="37">
                  <a:moveTo>
                    <a:pt x="0" y="0"/>
                  </a:moveTo>
                  <a:lnTo>
                    <a:pt x="37" y="18"/>
                  </a:lnTo>
                  <a:lnTo>
                    <a:pt x="0" y="37"/>
                  </a:lnTo>
                  <a:lnTo>
                    <a:pt x="0" y="0"/>
                  </a:lnTo>
                  <a:close/>
                </a:path>
              </a:pathLst>
            </a:custGeom>
            <a:solidFill>
              <a:srgbClr val="5692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57500481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7807158" cy="534390"/>
          </a:xfrm>
        </p:spPr>
        <p:txBody>
          <a:bodyPr>
            <a:noAutofit/>
          </a:bodyPr>
          <a:lstStyle/>
          <a:p>
            <a:r>
              <a:rPr lang="en-US" sz="3200" dirty="0" smtClean="0">
                <a:ln w="3175">
                  <a:solidFill>
                    <a:srgbClr val="7030A0"/>
                  </a:solidFill>
                  <a:prstDash val="solid"/>
                </a:ln>
              </a:rPr>
              <a:t>Winning Plans – Technologies and Strategies</a:t>
            </a:r>
            <a:endParaRPr lang="en-US" sz="3200" dirty="0">
              <a:ln w="3175">
                <a:solidFill>
                  <a:srgbClr val="7030A0"/>
                </a:solidFill>
                <a:prstDash val="solid"/>
              </a:ln>
            </a:endParaRPr>
          </a:p>
        </p:txBody>
      </p:sp>
      <p:sp>
        <p:nvSpPr>
          <p:cNvPr id="9" name="Rectangle 8"/>
          <p:cNvSpPr/>
          <p:nvPr/>
        </p:nvSpPr>
        <p:spPr>
          <a:xfrm>
            <a:off x="273537" y="911501"/>
            <a:ext cx="8761047" cy="338554"/>
          </a:xfrm>
          <a:prstGeom prst="rect">
            <a:avLst/>
          </a:prstGeom>
        </p:spPr>
        <p:txBody>
          <a:bodyPr wrap="square">
            <a:spAutoFit/>
          </a:bodyPr>
          <a:lstStyle/>
          <a:p>
            <a:r>
              <a:rPr lang="en-US" sz="1600" b="1" dirty="0" smtClean="0"/>
              <a:t>Novel </a:t>
            </a:r>
            <a:r>
              <a:rPr lang="en-US" sz="1600" b="1" dirty="0"/>
              <a:t>technologies/components/features of </a:t>
            </a:r>
            <a:r>
              <a:rPr lang="en-US" sz="1600" b="1" dirty="0" smtClean="0"/>
              <a:t>Alpha CubeSat and How they Relate to the Prizes: </a:t>
            </a:r>
            <a:endParaRPr lang="en-US" sz="1600" b="1" dirty="0"/>
          </a:p>
        </p:txBody>
      </p:sp>
      <p:sp>
        <p:nvSpPr>
          <p:cNvPr id="7" name="Shape 178"/>
          <p:cNvSpPr txBox="1"/>
          <p:nvPr/>
        </p:nvSpPr>
        <p:spPr>
          <a:xfrm>
            <a:off x="457197" y="1792586"/>
            <a:ext cx="8229600" cy="3555269"/>
          </a:xfrm>
          <a:prstGeom prst="rect">
            <a:avLst/>
          </a:prstGeom>
          <a:noFill/>
          <a:ln w="9525" cap="flat" cmpd="sng">
            <a:noFill/>
            <a:prstDash val="dot"/>
            <a:round/>
            <a:headEnd type="none" w="med" len="med"/>
            <a:tailEnd type="none" w="med" len="med"/>
          </a:ln>
        </p:spPr>
        <p:txBody>
          <a:bodyPr lIns="91425" tIns="45700" rIns="91425" bIns="45700" anchor="t" anchorCtr="0">
            <a:noAutofit/>
          </a:bodyPr>
          <a:lstStyle/>
          <a:p>
            <a:pPr marL="0" marR="0" lvl="0" indent="0" algn="l" rtl="0">
              <a:spcBef>
                <a:spcPts val="0"/>
              </a:spcBef>
              <a:buSzPct val="25000"/>
              <a:buNone/>
            </a:pPr>
            <a:r>
              <a:rPr lang="en-US" sz="1600" b="1" dirty="0">
                <a:solidFill>
                  <a:schemeClr val="dk1"/>
                </a:solidFill>
                <a:latin typeface="Calibri"/>
                <a:ea typeface="Calibri"/>
                <a:cs typeface="Calibri"/>
                <a:sym typeface="Calibri"/>
              </a:rPr>
              <a:t>Deep Space Derby </a:t>
            </a:r>
            <a:r>
              <a:rPr lang="en-US" sz="1600" dirty="0">
                <a:solidFill>
                  <a:schemeClr val="dk1"/>
                </a:solidFill>
                <a:latin typeface="Calibri"/>
                <a:ea typeface="Calibri"/>
                <a:cs typeface="Calibri"/>
                <a:sym typeface="Calibri"/>
              </a:rPr>
              <a:t>- alternate launch options, propulsion options, minimum energy trajectories</a:t>
            </a:r>
            <a:r>
              <a:rPr lang="en-US" sz="1600" b="1" dirty="0">
                <a:solidFill>
                  <a:schemeClr val="dk1"/>
                </a:solidFill>
                <a:latin typeface="Calibri"/>
                <a:ea typeface="Calibri"/>
                <a:cs typeface="Calibri"/>
                <a:sym typeface="Calibri"/>
              </a:rPr>
              <a:t> </a:t>
            </a:r>
          </a:p>
          <a:p>
            <a:pPr marL="457200" marR="0" lvl="0" indent="-330200" algn="l" rtl="0">
              <a:spcBef>
                <a:spcPts val="0"/>
              </a:spcBef>
              <a:buClr>
                <a:schemeClr val="dk1"/>
              </a:buClr>
              <a:buSzPct val="100000"/>
              <a:buFont typeface="Calibri"/>
              <a:buChar char="●"/>
            </a:pPr>
            <a:r>
              <a:rPr lang="en-US" sz="1600" b="1" dirty="0">
                <a:solidFill>
                  <a:schemeClr val="dk1"/>
                </a:solidFill>
                <a:latin typeface="Calibri"/>
                <a:ea typeface="Calibri"/>
                <a:cs typeface="Calibri"/>
                <a:sym typeface="Calibri"/>
              </a:rPr>
              <a:t>Burst Rate: </a:t>
            </a:r>
            <a:r>
              <a:rPr lang="en-US" sz="1600" dirty="0" err="1">
                <a:solidFill>
                  <a:schemeClr val="dk1"/>
                </a:solidFill>
                <a:latin typeface="Calibri"/>
                <a:ea typeface="Calibri"/>
                <a:cs typeface="Calibri"/>
                <a:sym typeface="Calibri"/>
              </a:rPr>
              <a:t>Ka</a:t>
            </a:r>
            <a:r>
              <a:rPr lang="en-US" sz="1600" dirty="0">
                <a:solidFill>
                  <a:schemeClr val="dk1"/>
                </a:solidFill>
                <a:latin typeface="Calibri"/>
                <a:ea typeface="Calibri"/>
                <a:cs typeface="Calibri"/>
                <a:sym typeface="Calibri"/>
              </a:rPr>
              <a:t> </a:t>
            </a:r>
            <a:r>
              <a:rPr lang="en-US" sz="1600" dirty="0" smtClean="0">
                <a:solidFill>
                  <a:schemeClr val="dk1"/>
                </a:solidFill>
                <a:latin typeface="Calibri"/>
                <a:ea typeface="Calibri"/>
                <a:cs typeface="Calibri"/>
                <a:sym typeface="Calibri"/>
              </a:rPr>
              <a:t>Band SDR, </a:t>
            </a:r>
            <a:r>
              <a:rPr lang="en-US" sz="1600" dirty="0">
                <a:solidFill>
                  <a:schemeClr val="dk1"/>
                </a:solidFill>
                <a:latin typeface="Calibri"/>
                <a:ea typeface="Calibri"/>
                <a:cs typeface="Calibri"/>
                <a:sym typeface="Calibri"/>
              </a:rPr>
              <a:t>Available Power &amp; CPU Cycles, NASA DSN</a:t>
            </a:r>
          </a:p>
          <a:p>
            <a:pPr marL="457200" marR="0" lvl="0" indent="-330200" algn="l" rtl="0">
              <a:spcBef>
                <a:spcPts val="0"/>
              </a:spcBef>
              <a:buClr>
                <a:schemeClr val="dk1"/>
              </a:buClr>
              <a:buSzPct val="100000"/>
              <a:buFont typeface="Calibri"/>
              <a:buChar char="●"/>
            </a:pPr>
            <a:r>
              <a:rPr lang="en-US" sz="1600" b="1" dirty="0">
                <a:solidFill>
                  <a:schemeClr val="dk1"/>
                </a:solidFill>
                <a:latin typeface="Calibri"/>
                <a:ea typeface="Calibri"/>
                <a:cs typeface="Calibri"/>
                <a:sym typeface="Calibri"/>
              </a:rPr>
              <a:t>Aggregate Data Volume: </a:t>
            </a:r>
            <a:r>
              <a:rPr lang="en-US" sz="1600" dirty="0" err="1">
                <a:solidFill>
                  <a:schemeClr val="dk1"/>
                </a:solidFill>
                <a:latin typeface="Calibri"/>
                <a:ea typeface="Calibri"/>
                <a:cs typeface="Calibri"/>
                <a:sym typeface="Calibri"/>
              </a:rPr>
              <a:t>Ka</a:t>
            </a:r>
            <a:r>
              <a:rPr lang="en-US" sz="1600" dirty="0">
                <a:solidFill>
                  <a:schemeClr val="dk1"/>
                </a:solidFill>
                <a:latin typeface="Calibri"/>
                <a:ea typeface="Calibri"/>
                <a:cs typeface="Calibri"/>
                <a:sym typeface="Calibri"/>
              </a:rPr>
              <a:t> </a:t>
            </a:r>
            <a:r>
              <a:rPr lang="en-US" sz="1600" dirty="0" smtClean="0">
                <a:solidFill>
                  <a:schemeClr val="dk1"/>
                </a:solidFill>
                <a:latin typeface="Calibri"/>
                <a:ea typeface="Calibri"/>
                <a:cs typeface="Calibri"/>
                <a:sym typeface="Calibri"/>
              </a:rPr>
              <a:t>Band SDR, </a:t>
            </a:r>
            <a:r>
              <a:rPr lang="en-US" sz="1600" dirty="0">
                <a:solidFill>
                  <a:schemeClr val="dk1"/>
                </a:solidFill>
                <a:latin typeface="Calibri"/>
                <a:ea typeface="Calibri"/>
                <a:cs typeface="Calibri"/>
                <a:sym typeface="Calibri"/>
              </a:rPr>
              <a:t>Available Power &amp; CPU Cycles, NASA DSN</a:t>
            </a:r>
          </a:p>
          <a:p>
            <a:pPr marL="457200" marR="0" lvl="0" indent="-330200" algn="l" rtl="0">
              <a:spcBef>
                <a:spcPts val="0"/>
              </a:spcBef>
              <a:buClr>
                <a:schemeClr val="dk1"/>
              </a:buClr>
              <a:buSzPct val="100000"/>
              <a:buFont typeface="Calibri"/>
              <a:buChar char="●"/>
            </a:pPr>
            <a:r>
              <a:rPr lang="en-US" sz="1600" b="1" dirty="0">
                <a:solidFill>
                  <a:schemeClr val="dk1"/>
                </a:solidFill>
                <a:latin typeface="Calibri"/>
                <a:ea typeface="Calibri"/>
                <a:cs typeface="Calibri"/>
                <a:sym typeface="Calibri"/>
              </a:rPr>
              <a:t>Spacecraft Longevity: </a:t>
            </a:r>
            <a:r>
              <a:rPr lang="en-US" sz="1600" dirty="0">
                <a:solidFill>
                  <a:schemeClr val="dk1"/>
                </a:solidFill>
                <a:latin typeface="Calibri"/>
                <a:ea typeface="Calibri"/>
                <a:cs typeface="Calibri"/>
                <a:sym typeface="Calibri"/>
              </a:rPr>
              <a:t>Simplicity of design elements, redundancy, fault tolerance  </a:t>
            </a:r>
          </a:p>
          <a:p>
            <a:pPr marL="457200" marR="0" lvl="0" indent="-330200" algn="l" rtl="0">
              <a:spcBef>
                <a:spcPts val="0"/>
              </a:spcBef>
              <a:buClr>
                <a:schemeClr val="dk1"/>
              </a:buClr>
              <a:buSzPct val="100000"/>
              <a:buFont typeface="Calibri"/>
              <a:buChar char="●"/>
            </a:pPr>
            <a:r>
              <a:rPr lang="en-US" sz="1600" b="1" dirty="0">
                <a:solidFill>
                  <a:schemeClr val="dk1"/>
                </a:solidFill>
                <a:latin typeface="Calibri"/>
                <a:ea typeface="Calibri"/>
                <a:cs typeface="Calibri"/>
                <a:sym typeface="Calibri"/>
              </a:rPr>
              <a:t>Farthest </a:t>
            </a:r>
            <a:r>
              <a:rPr lang="en-US" sz="1600" b="1" dirty="0" err="1">
                <a:solidFill>
                  <a:schemeClr val="dk1"/>
                </a:solidFill>
                <a:latin typeface="Calibri"/>
                <a:ea typeface="Calibri"/>
                <a:cs typeface="Calibri"/>
                <a:sym typeface="Calibri"/>
              </a:rPr>
              <a:t>Comm</a:t>
            </a:r>
            <a:r>
              <a:rPr lang="en-US" sz="1600" b="1" dirty="0">
                <a:solidFill>
                  <a:schemeClr val="dk1"/>
                </a:solidFill>
                <a:latin typeface="Calibri"/>
                <a:ea typeface="Calibri"/>
                <a:cs typeface="Calibri"/>
                <a:sym typeface="Calibri"/>
              </a:rPr>
              <a:t> Distance: </a:t>
            </a:r>
            <a:r>
              <a:rPr lang="en-US" sz="1600" dirty="0">
                <a:solidFill>
                  <a:schemeClr val="dk1"/>
                </a:solidFill>
                <a:latin typeface="Calibri"/>
                <a:ea typeface="Calibri"/>
                <a:cs typeface="Calibri"/>
                <a:sym typeface="Calibri"/>
              </a:rPr>
              <a:t>Driven by return trajectory requirements </a:t>
            </a:r>
            <a:r>
              <a:rPr lang="en-US" sz="1600" dirty="0" smtClean="0">
                <a:solidFill>
                  <a:schemeClr val="dk1"/>
                </a:solidFill>
                <a:latin typeface="Calibri"/>
                <a:ea typeface="Calibri"/>
                <a:cs typeface="Calibri"/>
                <a:sym typeface="Calibri"/>
              </a:rPr>
              <a:t>(4 million km plus)</a:t>
            </a:r>
            <a:endParaRPr lang="en-US" sz="1600" dirty="0">
              <a:solidFill>
                <a:schemeClr val="dk1"/>
              </a:solidFill>
              <a:latin typeface="Calibri"/>
              <a:ea typeface="Calibri"/>
              <a:cs typeface="Calibri"/>
              <a:sym typeface="Calibri"/>
            </a:endParaRPr>
          </a:p>
          <a:p>
            <a:pPr marR="0" lvl="0" algn="l" rtl="0">
              <a:spcBef>
                <a:spcPts val="0"/>
              </a:spcBef>
              <a:buNone/>
            </a:pPr>
            <a:endParaRPr sz="1600" dirty="0">
              <a:solidFill>
                <a:schemeClr val="dk1"/>
              </a:solidFill>
              <a:latin typeface="Calibri"/>
              <a:ea typeface="Calibri"/>
              <a:cs typeface="Calibri"/>
              <a:sym typeface="Calibri"/>
            </a:endParaRPr>
          </a:p>
          <a:p>
            <a:pPr marR="0" algn="l" rtl="0">
              <a:spcBef>
                <a:spcPts val="0"/>
              </a:spcBef>
              <a:buNone/>
            </a:pPr>
            <a:r>
              <a:rPr lang="en-US" sz="1600" b="1" dirty="0">
                <a:solidFill>
                  <a:schemeClr val="dk1"/>
                </a:solidFill>
                <a:latin typeface="Calibri"/>
                <a:ea typeface="Calibri"/>
                <a:cs typeface="Calibri"/>
                <a:sym typeface="Calibri"/>
              </a:rPr>
              <a:t>Lunar Derby - </a:t>
            </a:r>
            <a:r>
              <a:rPr lang="en-US" sz="1600" dirty="0" smtClean="0">
                <a:solidFill>
                  <a:schemeClr val="dk1"/>
                </a:solidFill>
                <a:latin typeface="Calibri"/>
                <a:ea typeface="Calibri"/>
                <a:cs typeface="Calibri"/>
                <a:sym typeface="Calibri"/>
              </a:rPr>
              <a:t>alternate </a:t>
            </a:r>
            <a:r>
              <a:rPr lang="en-US" sz="1600" dirty="0">
                <a:solidFill>
                  <a:schemeClr val="dk1"/>
                </a:solidFill>
                <a:latin typeface="Calibri"/>
                <a:ea typeface="Calibri"/>
                <a:cs typeface="Calibri"/>
                <a:sym typeface="Calibri"/>
              </a:rPr>
              <a:t>launch options, propulsion options, minimum energy trajectories</a:t>
            </a:r>
          </a:p>
          <a:p>
            <a:pPr marL="457200" lvl="0" indent="-330200" rtl="0">
              <a:spcBef>
                <a:spcPts val="0"/>
              </a:spcBef>
              <a:buClr>
                <a:schemeClr val="dk1"/>
              </a:buClr>
              <a:buSzPct val="100000"/>
              <a:buFont typeface="Calibri"/>
              <a:buChar char="●"/>
            </a:pPr>
            <a:r>
              <a:rPr lang="en-US" sz="1600" b="1" dirty="0">
                <a:solidFill>
                  <a:schemeClr val="dk1"/>
                </a:solidFill>
                <a:latin typeface="Calibri"/>
                <a:ea typeface="Calibri"/>
                <a:cs typeface="Calibri"/>
                <a:sym typeface="Calibri"/>
              </a:rPr>
              <a:t>Lunar Orbit: </a:t>
            </a:r>
            <a:r>
              <a:rPr lang="en-US" sz="1600" dirty="0">
                <a:solidFill>
                  <a:schemeClr val="dk1"/>
                </a:solidFill>
                <a:latin typeface="Calibri"/>
                <a:ea typeface="Calibri"/>
                <a:cs typeface="Calibri"/>
                <a:sym typeface="Calibri"/>
              </a:rPr>
              <a:t>minimum energy resonance orbits</a:t>
            </a:r>
          </a:p>
          <a:p>
            <a:pPr marL="457200" lvl="0" indent="-330200" rtl="0">
              <a:spcBef>
                <a:spcPts val="0"/>
              </a:spcBef>
              <a:buClr>
                <a:schemeClr val="dk1"/>
              </a:buClr>
              <a:buSzPct val="100000"/>
              <a:buFont typeface="Calibri"/>
              <a:buChar char="●"/>
            </a:pPr>
            <a:r>
              <a:rPr lang="en-US" sz="1600" b="1" dirty="0">
                <a:solidFill>
                  <a:schemeClr val="dk1"/>
                </a:solidFill>
                <a:latin typeface="Calibri"/>
                <a:ea typeface="Calibri"/>
                <a:cs typeface="Calibri"/>
                <a:sym typeface="Calibri"/>
              </a:rPr>
              <a:t>Burst Rate: </a:t>
            </a:r>
            <a:r>
              <a:rPr lang="en-US" sz="1600" dirty="0" err="1">
                <a:solidFill>
                  <a:schemeClr val="dk1"/>
                </a:solidFill>
                <a:latin typeface="Calibri"/>
                <a:ea typeface="Calibri"/>
                <a:cs typeface="Calibri"/>
                <a:sym typeface="Calibri"/>
              </a:rPr>
              <a:t>Ka</a:t>
            </a:r>
            <a:r>
              <a:rPr lang="en-US" sz="1600" dirty="0">
                <a:solidFill>
                  <a:schemeClr val="dk1"/>
                </a:solidFill>
                <a:latin typeface="Calibri"/>
                <a:ea typeface="Calibri"/>
                <a:cs typeface="Calibri"/>
                <a:sym typeface="Calibri"/>
              </a:rPr>
              <a:t> </a:t>
            </a:r>
            <a:r>
              <a:rPr lang="en-US" sz="1600" dirty="0" smtClean="0">
                <a:solidFill>
                  <a:schemeClr val="dk1"/>
                </a:solidFill>
                <a:latin typeface="Calibri"/>
                <a:ea typeface="Calibri"/>
                <a:cs typeface="Calibri"/>
                <a:sym typeface="Calibri"/>
              </a:rPr>
              <a:t>Band SDR, </a:t>
            </a:r>
            <a:r>
              <a:rPr lang="en-US" sz="1600" dirty="0">
                <a:solidFill>
                  <a:schemeClr val="dk1"/>
                </a:solidFill>
                <a:latin typeface="Calibri"/>
                <a:ea typeface="Calibri"/>
                <a:cs typeface="Calibri"/>
                <a:sym typeface="Calibri"/>
              </a:rPr>
              <a:t>Available Power &amp; CPU Cycles, NASA DSN</a:t>
            </a:r>
          </a:p>
          <a:p>
            <a:pPr marL="457200" lvl="0" indent="-330200" rtl="0">
              <a:spcBef>
                <a:spcPts val="0"/>
              </a:spcBef>
              <a:buClr>
                <a:schemeClr val="dk1"/>
              </a:buClr>
              <a:buSzPct val="100000"/>
              <a:buFont typeface="Calibri"/>
              <a:buChar char="●"/>
            </a:pPr>
            <a:r>
              <a:rPr lang="en-US" sz="1600" b="1" dirty="0">
                <a:solidFill>
                  <a:schemeClr val="dk1"/>
                </a:solidFill>
                <a:latin typeface="Calibri"/>
                <a:ea typeface="Calibri"/>
                <a:cs typeface="Calibri"/>
                <a:sym typeface="Calibri"/>
              </a:rPr>
              <a:t>Aggregate Data Volume: </a:t>
            </a:r>
            <a:r>
              <a:rPr lang="en-US" sz="1600" dirty="0" err="1">
                <a:solidFill>
                  <a:schemeClr val="dk1"/>
                </a:solidFill>
                <a:latin typeface="Calibri"/>
                <a:ea typeface="Calibri"/>
                <a:cs typeface="Calibri"/>
                <a:sym typeface="Calibri"/>
              </a:rPr>
              <a:t>Ka</a:t>
            </a:r>
            <a:r>
              <a:rPr lang="en-US" sz="1600" dirty="0">
                <a:solidFill>
                  <a:schemeClr val="dk1"/>
                </a:solidFill>
                <a:latin typeface="Calibri"/>
                <a:ea typeface="Calibri"/>
                <a:cs typeface="Calibri"/>
                <a:sym typeface="Calibri"/>
              </a:rPr>
              <a:t> </a:t>
            </a:r>
            <a:r>
              <a:rPr lang="en-US" sz="1600" dirty="0" smtClean="0">
                <a:solidFill>
                  <a:schemeClr val="dk1"/>
                </a:solidFill>
                <a:latin typeface="Calibri"/>
                <a:ea typeface="Calibri"/>
                <a:cs typeface="Calibri"/>
                <a:sym typeface="Calibri"/>
              </a:rPr>
              <a:t>Band SDR, </a:t>
            </a:r>
            <a:r>
              <a:rPr lang="en-US" sz="1600" dirty="0">
                <a:solidFill>
                  <a:schemeClr val="dk1"/>
                </a:solidFill>
                <a:latin typeface="Calibri"/>
                <a:ea typeface="Calibri"/>
                <a:cs typeface="Calibri"/>
                <a:sym typeface="Calibri"/>
              </a:rPr>
              <a:t>Available Power &amp; CPU Cycles, NASA DSN</a:t>
            </a:r>
          </a:p>
          <a:p>
            <a:pPr marL="457200" lvl="0" indent="-330200" rtl="0">
              <a:spcBef>
                <a:spcPts val="0"/>
              </a:spcBef>
              <a:buClr>
                <a:schemeClr val="dk1"/>
              </a:buClr>
              <a:buSzPct val="100000"/>
              <a:buFont typeface="Calibri"/>
              <a:buChar char="●"/>
            </a:pPr>
            <a:r>
              <a:rPr lang="en-US" sz="1600" b="1" dirty="0">
                <a:solidFill>
                  <a:schemeClr val="dk1"/>
                </a:solidFill>
                <a:latin typeface="Calibri"/>
                <a:ea typeface="Calibri"/>
                <a:cs typeface="Calibri"/>
                <a:sym typeface="Calibri"/>
              </a:rPr>
              <a:t>Spacecraft Longevity: </a:t>
            </a:r>
            <a:r>
              <a:rPr lang="en-US" sz="1600" dirty="0">
                <a:solidFill>
                  <a:schemeClr val="dk1"/>
                </a:solidFill>
                <a:latin typeface="Calibri"/>
                <a:ea typeface="Calibri"/>
                <a:cs typeface="Calibri"/>
                <a:sym typeface="Calibri"/>
              </a:rPr>
              <a:t>Simplicity of design elements, redundancy, fault tolerance  </a:t>
            </a:r>
          </a:p>
          <a:p>
            <a:pPr marL="0" marR="0" lvl="0" indent="0" algn="l" rtl="0">
              <a:spcBef>
                <a:spcPts val="0"/>
              </a:spcBef>
              <a:buNone/>
            </a:pPr>
            <a:endParaRPr sz="16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1960805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1"/>
            <a:ext cx="9144001" cy="534390"/>
          </a:xfrm>
        </p:spPr>
        <p:txBody>
          <a:bodyPr>
            <a:noAutofit/>
          </a:bodyPr>
          <a:lstStyle/>
          <a:p>
            <a:r>
              <a:rPr lang="en-US" sz="2900" dirty="0" smtClean="0">
                <a:ln w="3175">
                  <a:solidFill>
                    <a:srgbClr val="7030A0"/>
                  </a:solidFill>
                  <a:prstDash val="solid"/>
                </a:ln>
              </a:rPr>
              <a:t>Technical Development Plan – Design changes since GT-1</a:t>
            </a:r>
            <a:endParaRPr lang="en-US" sz="2900" dirty="0">
              <a:ln w="3175">
                <a:solidFill>
                  <a:srgbClr val="7030A0"/>
                </a:solidFill>
                <a:prstDash val="solid"/>
              </a:ln>
            </a:endParaRPr>
          </a:p>
        </p:txBody>
      </p:sp>
      <p:sp>
        <p:nvSpPr>
          <p:cNvPr id="5" name="TextBox 4"/>
          <p:cNvSpPr txBox="1"/>
          <p:nvPr/>
        </p:nvSpPr>
        <p:spPr>
          <a:xfrm>
            <a:off x="502723" y="1913398"/>
            <a:ext cx="8229600" cy="3785652"/>
          </a:xfrm>
          <a:prstGeom prst="rect">
            <a:avLst/>
          </a:prstGeom>
          <a:noFill/>
          <a:ln>
            <a:noFill/>
            <a:prstDash val="sysDot"/>
          </a:ln>
        </p:spPr>
        <p:txBody>
          <a:bodyPr wrap="square" rtlCol="0">
            <a:spAutoFit/>
          </a:bodyPr>
          <a:lstStyle/>
          <a:p>
            <a:pPr marL="285750" indent="-285750">
              <a:buFont typeface="Arial" panose="020B0604020202020204" pitchFamily="34" charset="0"/>
              <a:buChar char="•"/>
            </a:pPr>
            <a:r>
              <a:rPr lang="en-US" sz="1600" dirty="0" smtClean="0"/>
              <a:t>ACS now has positive Volume, Mass, Power, Delta-V, and Communications Link budget margins as well as a second order trajectory calculation set which closes.</a:t>
            </a:r>
          </a:p>
          <a:p>
            <a:pPr marL="285750" indent="-285750">
              <a:buFont typeface="Arial" panose="020B0604020202020204" pitchFamily="34" charset="0"/>
              <a:buChar char="•"/>
            </a:pPr>
            <a:r>
              <a:rPr lang="en-US" sz="1600" dirty="0" smtClean="0"/>
              <a:t>ACS COMM now uses a software defined radio, </a:t>
            </a:r>
            <a:r>
              <a:rPr lang="en-US" sz="1600" dirty="0" err="1" smtClean="0"/>
              <a:t>Ka</a:t>
            </a:r>
            <a:r>
              <a:rPr lang="en-US" sz="1600" dirty="0" smtClean="0"/>
              <a:t> Band for downlink and X Band for uplink</a:t>
            </a:r>
          </a:p>
          <a:p>
            <a:pPr marL="285750" indent="-285750">
              <a:buFont typeface="Arial" panose="020B0604020202020204" pitchFamily="34" charset="0"/>
              <a:buChar char="•"/>
            </a:pPr>
            <a:r>
              <a:rPr lang="en-US" sz="1600" dirty="0" smtClean="0"/>
              <a:t>ACS EPS, DMS, and GN&amp;C matured based on the use of the Blue Canyon XB1 System</a:t>
            </a:r>
          </a:p>
          <a:p>
            <a:pPr marL="285750" indent="-285750">
              <a:buFont typeface="Arial" panose="020B0604020202020204" pitchFamily="34" charset="0"/>
              <a:buChar char="•"/>
            </a:pPr>
            <a:r>
              <a:rPr lang="en-US" sz="1600" dirty="0" smtClean="0"/>
              <a:t>ACS </a:t>
            </a:r>
            <a:r>
              <a:rPr lang="en-US" sz="1600" dirty="0" err="1" smtClean="0"/>
              <a:t>S&amp;Mech</a:t>
            </a:r>
            <a:r>
              <a:rPr lang="en-US" sz="1600" dirty="0" smtClean="0"/>
              <a:t> incorporates single axis array servos and structures are being optimized to  anticipated loading</a:t>
            </a:r>
          </a:p>
          <a:p>
            <a:pPr marL="285750" indent="-285750">
              <a:buFont typeface="Arial" panose="020B0604020202020204" pitchFamily="34" charset="0"/>
              <a:buChar char="•"/>
            </a:pPr>
            <a:r>
              <a:rPr lang="en-US" sz="1600" dirty="0" smtClean="0"/>
              <a:t>ACS PROP </a:t>
            </a:r>
            <a:r>
              <a:rPr lang="en-US" sz="1600" dirty="0"/>
              <a:t>has </a:t>
            </a:r>
            <a:r>
              <a:rPr lang="en-US" sz="1600" dirty="0" smtClean="0"/>
              <a:t>dropped </a:t>
            </a:r>
            <a:r>
              <a:rPr lang="en-US" sz="1600" dirty="0" err="1" smtClean="0"/>
              <a:t>Busek</a:t>
            </a:r>
            <a:r>
              <a:rPr lang="en-US" sz="1600" dirty="0" smtClean="0"/>
              <a:t> BIT-1 Ion Thrusters and is now baselining Phase </a:t>
            </a:r>
            <a:r>
              <a:rPr lang="en-US" sz="1600" dirty="0"/>
              <a:t>4 CAT (P4-50) </a:t>
            </a:r>
            <a:r>
              <a:rPr lang="en-US" sz="1600" dirty="0" err="1"/>
              <a:t>Ambipolar</a:t>
            </a:r>
            <a:r>
              <a:rPr lang="en-US" sz="1600" dirty="0"/>
              <a:t> Thruster (using </a:t>
            </a:r>
            <a:r>
              <a:rPr lang="en-US" sz="1600" dirty="0" smtClean="0"/>
              <a:t>Iodine).</a:t>
            </a:r>
          </a:p>
          <a:p>
            <a:pPr marL="285750" indent="-285750">
              <a:buFont typeface="Arial" panose="020B0604020202020204" pitchFamily="34" charset="0"/>
              <a:buChar char="•"/>
            </a:pPr>
            <a:r>
              <a:rPr lang="en-US" sz="1600" dirty="0" smtClean="0"/>
              <a:t>Use of Launch Service Provider (LSP) for delivery to Deep Space Trajectory Insertion Point baselined, a LSP Request For Proposal has been prepared, one Letter of Intent received</a:t>
            </a:r>
          </a:p>
          <a:p>
            <a:pPr marL="285750" indent="-285750">
              <a:buFont typeface="Arial" panose="020B0604020202020204" pitchFamily="34" charset="0"/>
              <a:buChar char="•"/>
            </a:pPr>
            <a:r>
              <a:rPr lang="en-US" sz="1600" dirty="0" smtClean="0"/>
              <a:t>Dr. Edward </a:t>
            </a:r>
            <a:r>
              <a:rPr lang="en-US" sz="1600" dirty="0" err="1" smtClean="0"/>
              <a:t>Belbruno</a:t>
            </a:r>
            <a:r>
              <a:rPr lang="en-US" sz="1600" dirty="0" smtClean="0"/>
              <a:t> is now a team advisor and his company has completed second order trajectory calculations which close with dramatically lower delta-V requirements</a:t>
            </a:r>
          </a:p>
          <a:p>
            <a:pPr marL="285750" indent="-285750">
              <a:buFont typeface="Arial" panose="020B0604020202020204" pitchFamily="34" charset="0"/>
              <a:buChar char="•"/>
            </a:pPr>
            <a:r>
              <a:rPr lang="en-US" sz="1600" dirty="0" smtClean="0"/>
              <a:t>Increased margins across the board allow for the consideration of secondary payloads</a:t>
            </a:r>
          </a:p>
          <a:p>
            <a:pPr marL="285750" indent="-285750">
              <a:buFont typeface="Arial" panose="020B0604020202020204" pitchFamily="34" charset="0"/>
              <a:buChar char="•"/>
            </a:pPr>
            <a:r>
              <a:rPr lang="en-US" sz="1600" dirty="0" smtClean="0"/>
              <a:t>Ground Systems using NASA DSN and the MCT/WARP Mission Control Technologies software suite being extended to accommodate near realtime state models are moving forward.</a:t>
            </a:r>
            <a:endParaRPr lang="en-US" sz="1600" dirty="0"/>
          </a:p>
        </p:txBody>
      </p:sp>
    </p:spTree>
    <p:extLst>
      <p:ext uri="{BB962C8B-B14F-4D97-AF65-F5344CB8AC3E}">
        <p14:creationId xmlns:p14="http://schemas.microsoft.com/office/powerpoint/2010/main" val="2201212051"/>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2057</TotalTime>
  <Words>2901</Words>
  <Application>Microsoft Office PowerPoint</Application>
  <PresentationFormat>On-screen Show (4:3)</PresentationFormat>
  <Paragraphs>458</Paragraphs>
  <Slides>28</Slides>
  <Notes>28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28</vt:i4>
      </vt:variant>
    </vt:vector>
  </HeadingPairs>
  <TitlesOfParts>
    <vt:vector size="32" baseType="lpstr">
      <vt:lpstr>Arial</vt:lpstr>
      <vt:lpstr>Calibri</vt:lpstr>
      <vt:lpstr>Wingdings</vt:lpstr>
      <vt:lpstr>1_Office Theme</vt:lpstr>
      <vt:lpstr>PowerPoint Presentation</vt:lpstr>
      <vt:lpstr>Introduction - Team Alpha CubeSat</vt:lpstr>
      <vt:lpstr>Introduction – Team Alpha CubeSat Roles (1 of 2) </vt:lpstr>
      <vt:lpstr>Introduction – Team Alpha CubeSat Roles (2 of 2) </vt:lpstr>
      <vt:lpstr>Winning Plans - ConOps Walk Through  </vt:lpstr>
      <vt:lpstr>Winning Plans - ConOps Walk Through  </vt:lpstr>
      <vt:lpstr>Winning Plans - ConOps Walk Through  </vt:lpstr>
      <vt:lpstr>Winning Plans – Technologies and Strategies</vt:lpstr>
      <vt:lpstr>Technical Development Plan – Design changes since GT-1</vt:lpstr>
      <vt:lpstr>Technical Development Plan – Design changes since GT-1</vt:lpstr>
      <vt:lpstr>Technical Development Plan – Technical Maturity</vt:lpstr>
      <vt:lpstr>Technical Development Plan – Verification &amp; Validation Plan</vt:lpstr>
      <vt:lpstr>Technical Development Plan – Verification &amp; Validation Plan</vt:lpstr>
      <vt:lpstr>Technical Development Plan – ACS Propulsion</vt:lpstr>
      <vt:lpstr>Technical Development Plan – ACS Communications</vt:lpstr>
      <vt:lpstr>Technical Development Plan – ACS Structures &amp; Mechanisms</vt:lpstr>
      <vt:lpstr>Programmatic Development Plan - Schedule</vt:lpstr>
      <vt:lpstr>Programmatic Development Plan - Schedule</vt:lpstr>
      <vt:lpstr>Programmatic Development Plan - Schedule</vt:lpstr>
      <vt:lpstr>Programmatic Development Plan - Programmatic Risks  </vt:lpstr>
      <vt:lpstr>PowerPoint Presentation</vt:lpstr>
      <vt:lpstr>Programmatic Development Plan - Programmatic Risks  </vt:lpstr>
      <vt:lpstr>Programmatic Development Plan - Cost Factors</vt:lpstr>
      <vt:lpstr>Programmatic Development Plan - Cost Factors</vt:lpstr>
      <vt:lpstr>Programmatic Development Plan - Technical Risks</vt:lpstr>
      <vt:lpstr>Programmatic Development Plan - Technical Risks</vt:lpstr>
      <vt:lpstr>Judge Questions to Teams</vt:lpstr>
      <vt:lpstr>PowerPoint Presentation</vt:lpstr>
    </vt:vector>
  </TitlesOfParts>
  <Company>ACS,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ODIN</dc:creator>
  <cp:lastModifiedBy>barnhard</cp:lastModifiedBy>
  <cp:revision>138</cp:revision>
  <cp:lastPrinted>2016-02-24T19:37:50Z</cp:lastPrinted>
  <dcterms:created xsi:type="dcterms:W3CDTF">2015-01-06T23:24:31Z</dcterms:created>
  <dcterms:modified xsi:type="dcterms:W3CDTF">2016-02-29T08:16:19Z</dcterms:modified>
</cp:coreProperties>
</file>